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tags/tag225.xml" ContentType="application/vnd.openxmlformats-officedocument.presentationml.tags+xml"/>
  <Override PartName="/ppt/tags/tag243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tags/tag250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259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6" r:id="rId9"/>
    <p:sldId id="264" r:id="rId10"/>
    <p:sldId id="267" r:id="rId11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1A6470-47B7-45AB-84BF-231CA6C81B40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623B7C-1BBE-4A70-AAB1-AFC4CD00C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-T9onym </a:t>
            </a:r>
            <a:r>
              <a:rPr lang="en-US" dirty="0" smtClean="0"/>
              <a:t>is a word that shows up on mobile phones that have T9 text entry that is equivalent through T9 to other words</a:t>
            </a:r>
          </a:p>
          <a:p>
            <a:endParaRPr lang="en-US" dirty="0" smtClean="0"/>
          </a:p>
          <a:p>
            <a:r>
              <a:rPr lang="en-US" dirty="0" smtClean="0"/>
              <a:t>-When</a:t>
            </a:r>
            <a:r>
              <a:rPr lang="en-US" baseline="0" dirty="0" smtClean="0"/>
              <a:t> T9 encounters T9onyms, it weights the words by how commonly a word is used. In other words, T9 will predict the word you are trying to type by determining which of the T9onyms you use more often. </a:t>
            </a:r>
            <a:r>
              <a:rPr lang="en-US" b="1" baseline="0" dirty="0" smtClean="0"/>
              <a:t>NOTE:</a:t>
            </a:r>
            <a:r>
              <a:rPr lang="en-US" dirty="0" smtClean="0"/>
              <a:t> T9</a:t>
            </a:r>
            <a:r>
              <a:rPr lang="en-US" baseline="0" dirty="0" smtClean="0"/>
              <a:t> orders words differently than what we are requiring from you.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multi-way tree structure useful for storing keys</a:t>
            </a:r>
            <a:r>
              <a:rPr lang="en-US" baseline="0" dirty="0" smtClean="0"/>
              <a:t> from a list of keys</a:t>
            </a:r>
          </a:p>
          <a:p>
            <a:r>
              <a:rPr lang="en-US" baseline="0" dirty="0" smtClean="0"/>
              <a:t>A binary tree, is a two way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, thus an n-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tree would be an n-way </a:t>
            </a:r>
            <a:r>
              <a:rPr lang="en-US" baseline="0" dirty="0" err="1" smtClean="0"/>
              <a:t>trie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There exist many different data</a:t>
            </a:r>
            <a:r>
              <a:rPr lang="en-US" baseline="0" dirty="0" smtClean="0"/>
              <a:t> structures that can be used for string searching, which may not be optimized for multiple searches over the same block of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Note, since numbers</a:t>
            </a:r>
            <a:r>
              <a:rPr lang="en-US" baseline="0" dirty="0" smtClean="0"/>
              <a:t> -&gt; characters, you can compress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 What does this mean? </a:t>
            </a:r>
            <a:r>
              <a:rPr lang="en-US" dirty="0" smtClean="0"/>
              <a:t>You will be given a text file as the dictionary of words your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 should be able to predict. Take each word in the text file and translate it to its corresponding T9 sequence, and add the sequence and its word/words to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E235-077D-4D25-A7B0-6BBBAA4E6E83}" type="datetimeFigureOut">
              <a:rPr lang="en-US" smtClean="0"/>
              <a:pPr/>
              <a:t>10/23/2008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t9.com/learn/qt-t9-basics.asp" TargetMode="Externa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tags" Target="../tags/tag40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1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9" Type="http://schemas.openxmlformats.org/officeDocument/2006/relationships/tags" Target="../tags/tag80.xml"/><Relationship Id="rId21" Type="http://schemas.openxmlformats.org/officeDocument/2006/relationships/tags" Target="../tags/tag62.xml"/><Relationship Id="rId34" Type="http://schemas.openxmlformats.org/officeDocument/2006/relationships/tags" Target="../tags/tag75.xml"/><Relationship Id="rId42" Type="http://schemas.openxmlformats.org/officeDocument/2006/relationships/tags" Target="../tags/tag83.xml"/><Relationship Id="rId47" Type="http://schemas.openxmlformats.org/officeDocument/2006/relationships/tags" Target="../tags/tag88.xml"/><Relationship Id="rId50" Type="http://schemas.openxmlformats.org/officeDocument/2006/relationships/tags" Target="../tags/tag91.xml"/><Relationship Id="rId55" Type="http://schemas.openxmlformats.org/officeDocument/2006/relationships/tags" Target="../tags/tag96.xml"/><Relationship Id="rId63" Type="http://schemas.openxmlformats.org/officeDocument/2006/relationships/tags" Target="../tags/tag10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41" Type="http://schemas.openxmlformats.org/officeDocument/2006/relationships/tags" Target="../tags/tag82.xml"/><Relationship Id="rId54" Type="http://schemas.openxmlformats.org/officeDocument/2006/relationships/tags" Target="../tags/tag95.xml"/><Relationship Id="rId62" Type="http://schemas.openxmlformats.org/officeDocument/2006/relationships/tags" Target="../tags/tag10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32" Type="http://schemas.openxmlformats.org/officeDocument/2006/relationships/tags" Target="../tags/tag73.xml"/><Relationship Id="rId37" Type="http://schemas.openxmlformats.org/officeDocument/2006/relationships/tags" Target="../tags/tag78.xml"/><Relationship Id="rId40" Type="http://schemas.openxmlformats.org/officeDocument/2006/relationships/tags" Target="../tags/tag81.xml"/><Relationship Id="rId45" Type="http://schemas.openxmlformats.org/officeDocument/2006/relationships/tags" Target="../tags/tag86.xml"/><Relationship Id="rId53" Type="http://schemas.openxmlformats.org/officeDocument/2006/relationships/tags" Target="../tags/tag94.xml"/><Relationship Id="rId58" Type="http://schemas.openxmlformats.org/officeDocument/2006/relationships/tags" Target="../tags/tag99.xml"/><Relationship Id="rId66" Type="http://schemas.openxmlformats.org/officeDocument/2006/relationships/notesSlide" Target="../notesSlides/notesSlide4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36" Type="http://schemas.openxmlformats.org/officeDocument/2006/relationships/tags" Target="../tags/tag77.xml"/><Relationship Id="rId49" Type="http://schemas.openxmlformats.org/officeDocument/2006/relationships/tags" Target="../tags/tag90.xml"/><Relationship Id="rId57" Type="http://schemas.openxmlformats.org/officeDocument/2006/relationships/tags" Target="../tags/tag98.xml"/><Relationship Id="rId61" Type="http://schemas.openxmlformats.org/officeDocument/2006/relationships/tags" Target="../tags/tag102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tags" Target="../tags/tag72.xml"/><Relationship Id="rId44" Type="http://schemas.openxmlformats.org/officeDocument/2006/relationships/tags" Target="../tags/tag85.xml"/><Relationship Id="rId52" Type="http://schemas.openxmlformats.org/officeDocument/2006/relationships/tags" Target="../tags/tag93.xml"/><Relationship Id="rId60" Type="http://schemas.openxmlformats.org/officeDocument/2006/relationships/tags" Target="../tags/tag101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Relationship Id="rId35" Type="http://schemas.openxmlformats.org/officeDocument/2006/relationships/tags" Target="../tags/tag76.xml"/><Relationship Id="rId43" Type="http://schemas.openxmlformats.org/officeDocument/2006/relationships/tags" Target="../tags/tag84.xml"/><Relationship Id="rId48" Type="http://schemas.openxmlformats.org/officeDocument/2006/relationships/tags" Target="../tags/tag89.xml"/><Relationship Id="rId56" Type="http://schemas.openxmlformats.org/officeDocument/2006/relationships/tags" Target="../tags/tag97.xml"/><Relationship Id="rId64" Type="http://schemas.openxmlformats.org/officeDocument/2006/relationships/tags" Target="../tags/tag105.xml"/><Relationship Id="rId8" Type="http://schemas.openxmlformats.org/officeDocument/2006/relationships/tags" Target="../tags/tag49.xml"/><Relationship Id="rId51" Type="http://schemas.openxmlformats.org/officeDocument/2006/relationships/tags" Target="../tags/tag92.xml"/><Relationship Id="rId3" Type="http://schemas.openxmlformats.org/officeDocument/2006/relationships/tags" Target="../tags/tag44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33" Type="http://schemas.openxmlformats.org/officeDocument/2006/relationships/tags" Target="../tags/tag74.xml"/><Relationship Id="rId38" Type="http://schemas.openxmlformats.org/officeDocument/2006/relationships/tags" Target="../tags/tag79.xml"/><Relationship Id="rId46" Type="http://schemas.openxmlformats.org/officeDocument/2006/relationships/tags" Target="../tags/tag87.xml"/><Relationship Id="rId59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26" Type="http://schemas.openxmlformats.org/officeDocument/2006/relationships/tags" Target="../tags/tag131.xml"/><Relationship Id="rId39" Type="http://schemas.openxmlformats.org/officeDocument/2006/relationships/tags" Target="../tags/tag144.xml"/><Relationship Id="rId21" Type="http://schemas.openxmlformats.org/officeDocument/2006/relationships/tags" Target="../tags/tag126.xml"/><Relationship Id="rId34" Type="http://schemas.openxmlformats.org/officeDocument/2006/relationships/tags" Target="../tags/tag139.xml"/><Relationship Id="rId42" Type="http://schemas.openxmlformats.org/officeDocument/2006/relationships/tags" Target="../tags/tag147.xml"/><Relationship Id="rId47" Type="http://schemas.openxmlformats.org/officeDocument/2006/relationships/tags" Target="../tags/tag152.xml"/><Relationship Id="rId50" Type="http://schemas.openxmlformats.org/officeDocument/2006/relationships/tags" Target="../tags/tag155.xml"/><Relationship Id="rId55" Type="http://schemas.openxmlformats.org/officeDocument/2006/relationships/tags" Target="../tags/tag160.xml"/><Relationship Id="rId63" Type="http://schemas.openxmlformats.org/officeDocument/2006/relationships/tags" Target="../tags/tag16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29" Type="http://schemas.openxmlformats.org/officeDocument/2006/relationships/tags" Target="../tags/tag134.xml"/><Relationship Id="rId41" Type="http://schemas.openxmlformats.org/officeDocument/2006/relationships/tags" Target="../tags/tag146.xml"/><Relationship Id="rId54" Type="http://schemas.openxmlformats.org/officeDocument/2006/relationships/tags" Target="../tags/tag159.xml"/><Relationship Id="rId62" Type="http://schemas.openxmlformats.org/officeDocument/2006/relationships/tags" Target="../tags/tag16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32" Type="http://schemas.openxmlformats.org/officeDocument/2006/relationships/tags" Target="../tags/tag137.xml"/><Relationship Id="rId37" Type="http://schemas.openxmlformats.org/officeDocument/2006/relationships/tags" Target="../tags/tag142.xml"/><Relationship Id="rId40" Type="http://schemas.openxmlformats.org/officeDocument/2006/relationships/tags" Target="../tags/tag145.xml"/><Relationship Id="rId45" Type="http://schemas.openxmlformats.org/officeDocument/2006/relationships/tags" Target="../tags/tag150.xml"/><Relationship Id="rId53" Type="http://schemas.openxmlformats.org/officeDocument/2006/relationships/tags" Target="../tags/tag158.xml"/><Relationship Id="rId58" Type="http://schemas.openxmlformats.org/officeDocument/2006/relationships/tags" Target="../tags/tag163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28" Type="http://schemas.openxmlformats.org/officeDocument/2006/relationships/tags" Target="../tags/tag133.xml"/><Relationship Id="rId36" Type="http://schemas.openxmlformats.org/officeDocument/2006/relationships/tags" Target="../tags/tag141.xml"/><Relationship Id="rId49" Type="http://schemas.openxmlformats.org/officeDocument/2006/relationships/tags" Target="../tags/tag154.xml"/><Relationship Id="rId57" Type="http://schemas.openxmlformats.org/officeDocument/2006/relationships/tags" Target="../tags/tag162.xml"/><Relationship Id="rId61" Type="http://schemas.openxmlformats.org/officeDocument/2006/relationships/tags" Target="../tags/tag166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31" Type="http://schemas.openxmlformats.org/officeDocument/2006/relationships/tags" Target="../tags/tag136.xml"/><Relationship Id="rId44" Type="http://schemas.openxmlformats.org/officeDocument/2006/relationships/tags" Target="../tags/tag149.xml"/><Relationship Id="rId52" Type="http://schemas.openxmlformats.org/officeDocument/2006/relationships/tags" Target="../tags/tag157.xml"/><Relationship Id="rId60" Type="http://schemas.openxmlformats.org/officeDocument/2006/relationships/tags" Target="../tags/tag165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Relationship Id="rId27" Type="http://schemas.openxmlformats.org/officeDocument/2006/relationships/tags" Target="../tags/tag132.xml"/><Relationship Id="rId30" Type="http://schemas.openxmlformats.org/officeDocument/2006/relationships/tags" Target="../tags/tag135.xml"/><Relationship Id="rId35" Type="http://schemas.openxmlformats.org/officeDocument/2006/relationships/tags" Target="../tags/tag140.xml"/><Relationship Id="rId43" Type="http://schemas.openxmlformats.org/officeDocument/2006/relationships/tags" Target="../tags/tag148.xml"/><Relationship Id="rId48" Type="http://schemas.openxmlformats.org/officeDocument/2006/relationships/tags" Target="../tags/tag153.xml"/><Relationship Id="rId56" Type="http://schemas.openxmlformats.org/officeDocument/2006/relationships/tags" Target="../tags/tag161.xml"/><Relationship Id="rId64" Type="http://schemas.openxmlformats.org/officeDocument/2006/relationships/tags" Target="../tags/tag169.xml"/><Relationship Id="rId8" Type="http://schemas.openxmlformats.org/officeDocument/2006/relationships/tags" Target="../tags/tag113.xml"/><Relationship Id="rId51" Type="http://schemas.openxmlformats.org/officeDocument/2006/relationships/tags" Target="../tags/tag156.xml"/><Relationship Id="rId3" Type="http://schemas.openxmlformats.org/officeDocument/2006/relationships/tags" Target="../tags/tag108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tags" Target="../tags/tag130.xml"/><Relationship Id="rId33" Type="http://schemas.openxmlformats.org/officeDocument/2006/relationships/tags" Target="../tags/tag138.xml"/><Relationship Id="rId38" Type="http://schemas.openxmlformats.org/officeDocument/2006/relationships/tags" Target="../tags/tag143.xml"/><Relationship Id="rId46" Type="http://schemas.openxmlformats.org/officeDocument/2006/relationships/tags" Target="../tags/tag151.xml"/><Relationship Id="rId59" Type="http://schemas.openxmlformats.org/officeDocument/2006/relationships/tags" Target="../tags/tag16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9" Type="http://schemas.openxmlformats.org/officeDocument/2006/relationships/tags" Target="../tags/tag208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42" Type="http://schemas.openxmlformats.org/officeDocument/2006/relationships/tags" Target="../tags/tag211.xml"/><Relationship Id="rId47" Type="http://schemas.openxmlformats.org/officeDocument/2006/relationships/tags" Target="../tags/tag216.xml"/><Relationship Id="rId50" Type="http://schemas.openxmlformats.org/officeDocument/2006/relationships/tags" Target="../tags/tag219.xml"/><Relationship Id="rId55" Type="http://schemas.openxmlformats.org/officeDocument/2006/relationships/tags" Target="../tags/tag224.xml"/><Relationship Id="rId63" Type="http://schemas.openxmlformats.org/officeDocument/2006/relationships/tags" Target="../tags/tag232.xml"/><Relationship Id="rId68" Type="http://schemas.openxmlformats.org/officeDocument/2006/relationships/tags" Target="../tags/tag237.xml"/><Relationship Id="rId76" Type="http://schemas.openxmlformats.org/officeDocument/2006/relationships/tags" Target="../tags/tag245.xml"/><Relationship Id="rId84" Type="http://schemas.openxmlformats.org/officeDocument/2006/relationships/tags" Target="../tags/tag253.xml"/><Relationship Id="rId89" Type="http://schemas.openxmlformats.org/officeDocument/2006/relationships/tags" Target="../tags/tag258.xml"/><Relationship Id="rId7" Type="http://schemas.openxmlformats.org/officeDocument/2006/relationships/tags" Target="../tags/tag176.xml"/><Relationship Id="rId71" Type="http://schemas.openxmlformats.org/officeDocument/2006/relationships/tags" Target="../tags/tag240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9" Type="http://schemas.openxmlformats.org/officeDocument/2006/relationships/tags" Target="../tags/tag198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tags" Target="../tags/tag206.xml"/><Relationship Id="rId40" Type="http://schemas.openxmlformats.org/officeDocument/2006/relationships/tags" Target="../tags/tag209.xml"/><Relationship Id="rId45" Type="http://schemas.openxmlformats.org/officeDocument/2006/relationships/tags" Target="../tags/tag214.xml"/><Relationship Id="rId53" Type="http://schemas.openxmlformats.org/officeDocument/2006/relationships/tags" Target="../tags/tag222.xml"/><Relationship Id="rId58" Type="http://schemas.openxmlformats.org/officeDocument/2006/relationships/tags" Target="../tags/tag227.xml"/><Relationship Id="rId66" Type="http://schemas.openxmlformats.org/officeDocument/2006/relationships/tags" Target="../tags/tag235.xml"/><Relationship Id="rId74" Type="http://schemas.openxmlformats.org/officeDocument/2006/relationships/tags" Target="../tags/tag243.xml"/><Relationship Id="rId79" Type="http://schemas.openxmlformats.org/officeDocument/2006/relationships/tags" Target="../tags/tag248.xml"/><Relationship Id="rId87" Type="http://schemas.openxmlformats.org/officeDocument/2006/relationships/tags" Target="../tags/tag256.xml"/><Relationship Id="rId5" Type="http://schemas.openxmlformats.org/officeDocument/2006/relationships/tags" Target="../tags/tag174.xml"/><Relationship Id="rId61" Type="http://schemas.openxmlformats.org/officeDocument/2006/relationships/tags" Target="../tags/tag230.xml"/><Relationship Id="rId82" Type="http://schemas.openxmlformats.org/officeDocument/2006/relationships/tags" Target="../tags/tag251.xml"/><Relationship Id="rId90" Type="http://schemas.openxmlformats.org/officeDocument/2006/relationships/slideLayout" Target="../slideLayouts/slideLayout2.xml"/><Relationship Id="rId19" Type="http://schemas.openxmlformats.org/officeDocument/2006/relationships/tags" Target="../tags/tag188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43" Type="http://schemas.openxmlformats.org/officeDocument/2006/relationships/tags" Target="../tags/tag212.xml"/><Relationship Id="rId48" Type="http://schemas.openxmlformats.org/officeDocument/2006/relationships/tags" Target="../tags/tag217.xml"/><Relationship Id="rId56" Type="http://schemas.openxmlformats.org/officeDocument/2006/relationships/tags" Target="../tags/tag225.xml"/><Relationship Id="rId64" Type="http://schemas.openxmlformats.org/officeDocument/2006/relationships/tags" Target="../tags/tag233.xml"/><Relationship Id="rId69" Type="http://schemas.openxmlformats.org/officeDocument/2006/relationships/tags" Target="../tags/tag238.xml"/><Relationship Id="rId77" Type="http://schemas.openxmlformats.org/officeDocument/2006/relationships/tags" Target="../tags/tag246.xml"/><Relationship Id="rId8" Type="http://schemas.openxmlformats.org/officeDocument/2006/relationships/tags" Target="../tags/tag177.xml"/><Relationship Id="rId51" Type="http://schemas.openxmlformats.org/officeDocument/2006/relationships/tags" Target="../tags/tag220.xml"/><Relationship Id="rId72" Type="http://schemas.openxmlformats.org/officeDocument/2006/relationships/tags" Target="../tags/tag241.xml"/><Relationship Id="rId80" Type="http://schemas.openxmlformats.org/officeDocument/2006/relationships/tags" Target="../tags/tag249.xml"/><Relationship Id="rId85" Type="http://schemas.openxmlformats.org/officeDocument/2006/relationships/tags" Target="../tags/tag254.xml"/><Relationship Id="rId3" Type="http://schemas.openxmlformats.org/officeDocument/2006/relationships/tags" Target="../tags/tag172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38" Type="http://schemas.openxmlformats.org/officeDocument/2006/relationships/tags" Target="../tags/tag207.xml"/><Relationship Id="rId46" Type="http://schemas.openxmlformats.org/officeDocument/2006/relationships/tags" Target="../tags/tag215.xml"/><Relationship Id="rId59" Type="http://schemas.openxmlformats.org/officeDocument/2006/relationships/tags" Target="../tags/tag228.xml"/><Relationship Id="rId67" Type="http://schemas.openxmlformats.org/officeDocument/2006/relationships/tags" Target="../tags/tag236.xml"/><Relationship Id="rId20" Type="http://schemas.openxmlformats.org/officeDocument/2006/relationships/tags" Target="../tags/tag189.xml"/><Relationship Id="rId41" Type="http://schemas.openxmlformats.org/officeDocument/2006/relationships/tags" Target="../tags/tag210.xml"/><Relationship Id="rId54" Type="http://schemas.openxmlformats.org/officeDocument/2006/relationships/tags" Target="../tags/tag223.xml"/><Relationship Id="rId62" Type="http://schemas.openxmlformats.org/officeDocument/2006/relationships/tags" Target="../tags/tag231.xml"/><Relationship Id="rId70" Type="http://schemas.openxmlformats.org/officeDocument/2006/relationships/tags" Target="../tags/tag239.xml"/><Relationship Id="rId75" Type="http://schemas.openxmlformats.org/officeDocument/2006/relationships/tags" Target="../tags/tag244.xml"/><Relationship Id="rId83" Type="http://schemas.openxmlformats.org/officeDocument/2006/relationships/tags" Target="../tags/tag252.xml"/><Relationship Id="rId88" Type="http://schemas.openxmlformats.org/officeDocument/2006/relationships/tags" Target="../tags/tag257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49" Type="http://schemas.openxmlformats.org/officeDocument/2006/relationships/tags" Target="../tags/tag218.xml"/><Relationship Id="rId57" Type="http://schemas.openxmlformats.org/officeDocument/2006/relationships/tags" Target="../tags/tag226.xml"/><Relationship Id="rId10" Type="http://schemas.openxmlformats.org/officeDocument/2006/relationships/tags" Target="../tags/tag179.xml"/><Relationship Id="rId31" Type="http://schemas.openxmlformats.org/officeDocument/2006/relationships/tags" Target="../tags/tag200.xml"/><Relationship Id="rId44" Type="http://schemas.openxmlformats.org/officeDocument/2006/relationships/tags" Target="../tags/tag213.xml"/><Relationship Id="rId52" Type="http://schemas.openxmlformats.org/officeDocument/2006/relationships/tags" Target="../tags/tag221.xml"/><Relationship Id="rId60" Type="http://schemas.openxmlformats.org/officeDocument/2006/relationships/tags" Target="../tags/tag229.xml"/><Relationship Id="rId65" Type="http://schemas.openxmlformats.org/officeDocument/2006/relationships/tags" Target="../tags/tag234.xml"/><Relationship Id="rId73" Type="http://schemas.openxmlformats.org/officeDocument/2006/relationships/tags" Target="../tags/tag242.xml"/><Relationship Id="rId78" Type="http://schemas.openxmlformats.org/officeDocument/2006/relationships/tags" Target="../tags/tag247.xml"/><Relationship Id="rId81" Type="http://schemas.openxmlformats.org/officeDocument/2006/relationships/tags" Target="../tags/tag250.xml"/><Relationship Id="rId86" Type="http://schemas.openxmlformats.org/officeDocument/2006/relationships/tags" Target="../tags/tag2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T9 and 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CSE 303 Homework 4, Autumn 2008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accurately implement T9: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Store the prefix of each word in the text file in the </a:t>
            </a:r>
            <a:r>
              <a:rPr lang="en-US" dirty="0" err="1" smtClean="0"/>
              <a:t>trie</a:t>
            </a:r>
            <a:r>
              <a:rPr lang="en-US" dirty="0" smtClean="0"/>
              <a:t>—</a:t>
            </a:r>
          </a:p>
          <a:p>
            <a:pPr marL="1828800" lvl="3" indent="-514350">
              <a:buNone/>
            </a:pPr>
            <a:r>
              <a:rPr lang="en-US" dirty="0" smtClean="0"/>
              <a:t>- example: </a:t>
            </a:r>
            <a:r>
              <a:rPr lang="en-US" dirty="0" err="1" smtClean="0"/>
              <a:t>foobar</a:t>
            </a:r>
            <a:r>
              <a:rPr lang="en-US" dirty="0" smtClean="0"/>
              <a:t>- “f”, “</a:t>
            </a:r>
            <a:r>
              <a:rPr lang="en-US" dirty="0" err="1" smtClean="0"/>
              <a:t>fo</a:t>
            </a:r>
            <a:r>
              <a:rPr lang="en-US" dirty="0" smtClean="0"/>
              <a:t>”, “</a:t>
            </a:r>
            <a:r>
              <a:rPr lang="en-US" dirty="0" err="1" smtClean="0"/>
              <a:t>foo</a:t>
            </a:r>
            <a:r>
              <a:rPr lang="en-US" dirty="0" smtClean="0"/>
              <a:t>”, “</a:t>
            </a:r>
            <a:r>
              <a:rPr lang="en-US" dirty="0" err="1" smtClean="0"/>
              <a:t>foob</a:t>
            </a:r>
            <a:r>
              <a:rPr lang="en-US" dirty="0" smtClean="0"/>
              <a:t>”, “</a:t>
            </a:r>
            <a:r>
              <a:rPr lang="en-US" dirty="0" err="1" smtClean="0"/>
              <a:t>fooba</a:t>
            </a:r>
            <a:r>
              <a:rPr lang="en-US" dirty="0" smtClean="0"/>
              <a:t>”, “</a:t>
            </a:r>
            <a:r>
              <a:rPr lang="en-US" dirty="0" err="1" smtClean="0"/>
              <a:t>foobar</a:t>
            </a:r>
            <a:r>
              <a:rPr lang="en-US" dirty="0" smtClean="0"/>
              <a:t>”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Order a word in the </a:t>
            </a:r>
            <a:r>
              <a:rPr lang="en-US" dirty="0" err="1" smtClean="0"/>
              <a:t>Trie</a:t>
            </a:r>
            <a:r>
              <a:rPr lang="en-US" dirty="0" smtClean="0"/>
              <a:t> by its frequency </a:t>
            </a:r>
          </a:p>
          <a:p>
            <a:pPr marL="1828800" lvl="3" indent="-514350">
              <a:buNone/>
            </a:pPr>
            <a:r>
              <a:rPr lang="en-US" dirty="0" smtClean="0"/>
              <a:t>-A word with a higher frequency will be predicted before a lower frequency word. In the text file (listed on assignment), the format of an entry will be </a:t>
            </a:r>
          </a:p>
          <a:p>
            <a:pPr marL="1828800" lvl="3" indent="-514350">
              <a:buNone/>
            </a:pPr>
            <a:r>
              <a:rPr lang="en-US" b="1" dirty="0" smtClean="0"/>
              <a:t>word      frequency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Update the frequency of a word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Each time a word is used, increment the word’s frequency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Prediction of words should use updated frequencies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T9 Predictive 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5"/>
              </a:rPr>
              <a:t>What is T9? Demo</a:t>
            </a:r>
            <a:r>
              <a:rPr lang="en-US" dirty="0" smtClean="0"/>
              <a:t> </a:t>
            </a:r>
          </a:p>
          <a:p>
            <a:r>
              <a:rPr lang="en-US" dirty="0" smtClean="0"/>
              <a:t>T9onyms:</a:t>
            </a:r>
          </a:p>
          <a:p>
            <a:r>
              <a:rPr lang="en-US" sz="1800" dirty="0"/>
              <a:t>1. </a:t>
            </a:r>
            <a:r>
              <a:rPr lang="en-US" sz="1800" b="1" dirty="0"/>
              <a:t>22737: acres, bards, barer, bares, baser, bases, caper, capes, cards, cares, cases</a:t>
            </a:r>
          </a:p>
          <a:p>
            <a:r>
              <a:rPr lang="en-US" sz="1800" dirty="0"/>
              <a:t>2. </a:t>
            </a:r>
            <a:r>
              <a:rPr lang="en-US" sz="1800" b="1" dirty="0"/>
              <a:t>46637: goner, goods, goofs, homer, homes, </a:t>
            </a:r>
            <a:r>
              <a:rPr lang="en-US" sz="1800" b="1" dirty="0" err="1"/>
              <a:t>honer</a:t>
            </a:r>
            <a:r>
              <a:rPr lang="en-US" sz="1800" b="1" dirty="0"/>
              <a:t>, hones, hoods, hoofs, inner</a:t>
            </a:r>
          </a:p>
          <a:p>
            <a:r>
              <a:rPr lang="en-US" sz="1800" dirty="0"/>
              <a:t>3. </a:t>
            </a:r>
            <a:r>
              <a:rPr lang="en-US" sz="1800" b="1" dirty="0"/>
              <a:t>2273: acre, bard, bare, base, cape, card, care, case</a:t>
            </a:r>
          </a:p>
          <a:p>
            <a:r>
              <a:rPr lang="en-US" sz="1800" dirty="0"/>
              <a:t>4. </a:t>
            </a:r>
            <a:r>
              <a:rPr lang="en-US" sz="1800" b="1" dirty="0"/>
              <a:t>729: paw, pay, Paz, raw, ray, saw, sax, say</a:t>
            </a:r>
          </a:p>
          <a:p>
            <a:r>
              <a:rPr lang="en-US" sz="1800" dirty="0"/>
              <a:t>5. </a:t>
            </a:r>
            <a:r>
              <a:rPr lang="en-US" sz="1800" b="1" dirty="0"/>
              <a:t>76737: pores, poser, poses, roper, ropes, roses, sorer, </a:t>
            </a:r>
            <a:r>
              <a:rPr lang="en-US" sz="1800" b="1" dirty="0" smtClean="0"/>
              <a:t>sores</a:t>
            </a:r>
          </a:p>
          <a:p>
            <a:r>
              <a:rPr lang="en-US" sz="1800" b="1" dirty="0" smtClean="0"/>
              <a:t>How does T9 order T9onyms?</a:t>
            </a:r>
          </a:p>
          <a:p>
            <a:pPr lvl="1"/>
            <a:r>
              <a:rPr lang="en-US" sz="1400" b="1" dirty="0" smtClean="0"/>
              <a:t>Assignment Requirement: Alphabetical order</a:t>
            </a:r>
          </a:p>
          <a:p>
            <a:pPr lvl="1"/>
            <a:r>
              <a:rPr lang="en-US" sz="1400" b="1" dirty="0" smtClean="0"/>
              <a:t>Extra credit options: Frequency, Dynamic Frequency 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Tree structure: n-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We use a </a:t>
            </a:r>
            <a:r>
              <a:rPr lang="en-US" dirty="0" err="1" smtClean="0"/>
              <a:t>trie</a:t>
            </a:r>
            <a:r>
              <a:rPr lang="en-US" dirty="0" smtClean="0"/>
              <a:t> to store pieces of data that have a </a:t>
            </a:r>
            <a:r>
              <a:rPr lang="en-US" i="1" dirty="0" smtClean="0"/>
              <a:t>key</a:t>
            </a:r>
            <a:r>
              <a:rPr lang="en-US" dirty="0" smtClean="0"/>
              <a:t> (used to identify the data) from an alphabet</a:t>
            </a:r>
          </a:p>
          <a:p>
            <a:pPr lvl="1"/>
            <a:r>
              <a:rPr lang="en-US" dirty="0" smtClean="0"/>
              <a:t>Optionally can also hold a </a:t>
            </a:r>
            <a:r>
              <a:rPr lang="en-US" i="1" dirty="0" smtClean="0"/>
              <a:t>value</a:t>
            </a:r>
            <a:r>
              <a:rPr lang="en-US" dirty="0" smtClean="0"/>
              <a:t> (which holds any additional data associated with the key).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Spell checkers</a:t>
            </a:r>
            <a:endParaRPr lang="en-US" dirty="0"/>
          </a:p>
          <a:p>
            <a:pPr lvl="1"/>
            <a:r>
              <a:rPr lang="en-US" dirty="0" smtClean="0"/>
              <a:t>Auto-complete</a:t>
            </a:r>
            <a:endParaRPr lang="en-US" dirty="0"/>
          </a:p>
          <a:p>
            <a:pPr lvl="1"/>
            <a:r>
              <a:rPr lang="en-US" dirty="0" smtClean="0"/>
              <a:t>Data compression</a:t>
            </a:r>
            <a:endParaRPr lang="en-US" dirty="0"/>
          </a:p>
          <a:p>
            <a:pPr lvl="1"/>
            <a:r>
              <a:rPr lang="en-US" dirty="0" smtClean="0"/>
              <a:t>T9 </a:t>
            </a:r>
            <a:r>
              <a:rPr lang="en-US" dirty="0"/>
              <a:t>predictive text input for cell </a:t>
            </a:r>
            <a:r>
              <a:rPr lang="en-US" dirty="0" smtClean="0"/>
              <a:t>phones</a:t>
            </a:r>
          </a:p>
          <a:p>
            <a:pPr lvl="1"/>
            <a:r>
              <a:rPr lang="en-US" dirty="0" smtClean="0"/>
              <a:t>String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Determine if a given word appears in a block of text.</a:t>
            </a:r>
          </a:p>
          <a:p>
            <a:pPr lvl="1"/>
            <a:r>
              <a:rPr lang="en-US" dirty="0" smtClean="0"/>
              <a:t>Optimize for multiple searches in the same block of text</a:t>
            </a:r>
          </a:p>
          <a:p>
            <a:r>
              <a:rPr lang="en-US" dirty="0" smtClean="0"/>
              <a:t>What do we do?</a:t>
            </a:r>
          </a:p>
          <a:p>
            <a:pPr lvl="1"/>
            <a:r>
              <a:rPr lang="en-US" dirty="0" smtClean="0"/>
              <a:t>Place each word in the block of text into a data structure</a:t>
            </a:r>
          </a:p>
          <a:p>
            <a:pPr lvl="1"/>
            <a:r>
              <a:rPr lang="en-US" dirty="0" smtClean="0"/>
              <a:t>Use data structure to determine whether a word exists in that block of text</a:t>
            </a:r>
          </a:p>
          <a:p>
            <a:r>
              <a:rPr lang="en-US" dirty="0" smtClean="0"/>
              <a:t>Which data structure should we use?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15" name="Group 14"/>
          <p:cNvGrpSpPr/>
          <p:nvPr>
            <p:custDataLst>
              <p:tags r:id="rId2"/>
            </p:custDataLst>
          </p:nvPr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>
              <p:custDataLst>
                <p:tags r:id="rId5"/>
              </p:custDataLst>
            </p:nvPr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ext: sells sea shells by the shore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3" name="Group 14"/>
          <p:cNvGrpSpPr/>
          <p:nvPr>
            <p:custDataLst>
              <p:tags r:id="rId2"/>
            </p:custDataLst>
          </p:nvPr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>
              <p:custDataLst>
                <p:tags r:id="rId17"/>
              </p:custDataLst>
            </p:nvPr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>
              <p:custDataLst>
                <p:tags r:id="rId18"/>
              </p:custDataLst>
            </p:nvPr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19"/>
              </p:custDataLst>
            </p:nvPr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20"/>
              </p:custDataLst>
            </p:nvPr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21"/>
              </p:custDataLst>
            </p:nvPr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22"/>
              </p:custDataLst>
            </p:nvPr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2286000" cy="762000"/>
          </a:xfrm>
        </p:spPr>
        <p:txBody>
          <a:bodyPr/>
          <a:lstStyle/>
          <a:p>
            <a:r>
              <a:rPr lang="en-US" dirty="0" smtClean="0"/>
              <a:t>Search for: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2493084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2667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28956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31242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3276600" y="1600200"/>
            <a:ext cx="3048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3429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9" name="Oval 28"/>
          <p:cNvSpPr/>
          <p:nvPr>
            <p:custDataLst>
              <p:tags r:id="rId10"/>
            </p:custDataLst>
          </p:nvPr>
        </p:nvSpPr>
        <p:spPr>
          <a:xfrm>
            <a:off x="4288716" y="27647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1"/>
            </p:custDataLst>
          </p:nvPr>
        </p:nvSpPr>
        <p:spPr>
          <a:xfrm>
            <a:off x="5835126" y="3189642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2"/>
            </p:custDataLst>
          </p:nvPr>
        </p:nvSpPr>
        <p:spPr>
          <a:xfrm>
            <a:off x="5050716" y="36029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3"/>
            </p:custDataLst>
          </p:nvPr>
        </p:nvSpPr>
        <p:spPr>
          <a:xfrm>
            <a:off x="5061474" y="4038600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4"/>
            </p:custDataLst>
          </p:nvPr>
        </p:nvSpPr>
        <p:spPr>
          <a:xfrm>
            <a:off x="5061474" y="445276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>
            <p:custDataLst>
              <p:tags r:id="rId15"/>
            </p:custDataLst>
          </p:nvPr>
        </p:nvSpPr>
        <p:spPr>
          <a:xfrm>
            <a:off x="5063262" y="487411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 err="1" smtClean="0"/>
              <a:t>Trie</a:t>
            </a:r>
            <a:r>
              <a:rPr lang="en-US" dirty="0" smtClean="0"/>
              <a:t> for T9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How is a T9 </a:t>
            </a:r>
            <a:r>
              <a:rPr lang="en-US" dirty="0" err="1" smtClean="0"/>
              <a:t>Trie</a:t>
            </a:r>
            <a:r>
              <a:rPr lang="en-US" dirty="0" smtClean="0"/>
              <a:t> different?</a:t>
            </a:r>
          </a:p>
          <a:p>
            <a:pPr lvl="1"/>
            <a:r>
              <a:rPr lang="en-US" dirty="0" smtClean="0"/>
              <a:t>Alphabet: {2-9}</a:t>
            </a:r>
          </a:p>
          <a:p>
            <a:pPr lvl="1">
              <a:buNone/>
            </a:pPr>
            <a:endParaRPr lang="en-US" dirty="0"/>
          </a:p>
        </p:txBody>
      </p:sp>
      <p:grpSp>
        <p:nvGrpSpPr>
          <p:cNvPr id="316" name="Group 315"/>
          <p:cNvGrpSpPr/>
          <p:nvPr>
            <p:custDataLst>
              <p:tags r:id="rId3"/>
            </p:custDataLst>
          </p:nvPr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>
              <p:custDataLst>
                <p:tags r:id="rId4"/>
              </p:custDataLst>
            </p:nvPr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>
                <p:custDataLst>
                  <p:tags r:id="rId7"/>
                </p:custDataLst>
              </p:nvPr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Oval 18"/>
              <p:cNvSpPr/>
              <p:nvPr>
                <p:custDataLst>
                  <p:tags r:id="rId8"/>
                </p:custDataLst>
              </p:nvPr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>
                <p:custDataLst>
                  <p:tags r:id="rId9"/>
                </p:custDataLst>
              </p:nvPr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>
                <p:custDataLst>
                  <p:tags r:id="rId10"/>
                </p:custDataLst>
              </p:nvPr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>
                <p:custDataLst>
                  <p:tags r:id="rId13"/>
                </p:custDataLst>
              </p:nvPr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>
                <p:custDataLst>
                  <p:tags r:id="rId14"/>
                </p:custDataLst>
              </p:nvPr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>
                <p:custDataLst>
                  <p:tags r:id="rId15"/>
                </p:custDataLst>
              </p:nvPr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>
                <p:custDataLst>
                  <p:tags r:id="rId16"/>
                </p:custDataLst>
              </p:nvPr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8" name="Oval 67"/>
              <p:cNvSpPr/>
              <p:nvPr>
                <p:custDataLst>
                  <p:tags r:id="rId17"/>
                </p:custDataLst>
              </p:nvPr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>
                <p:custDataLst>
                  <p:tags r:id="rId18"/>
                </p:custDataLst>
              </p:nvPr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>
                <p:custDataLst>
                  <p:tags r:id="rId19"/>
                </p:custDataLst>
              </p:nvPr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>
                <p:custDataLst>
                  <p:tags r:id="rId20"/>
                </p:custDataLst>
              </p:nvPr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>
                <p:custDataLst>
                  <p:tags r:id="rId21"/>
                </p:custDataLst>
              </p:nvPr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>
                <p:custDataLst>
                  <p:tags r:id="rId22"/>
                </p:custDataLst>
              </p:nvPr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>
                <p:custDataLst>
                  <p:tags r:id="rId23"/>
                </p:custDataLst>
              </p:nvPr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02" name="Oval 101"/>
              <p:cNvSpPr/>
              <p:nvPr>
                <p:custDataLst>
                  <p:tags r:id="rId24"/>
                </p:custDataLst>
              </p:nvPr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>
                <p:custDataLst>
                  <p:tags r:id="rId25"/>
                </p:custDataLst>
              </p:nvPr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>
                <p:custDataLst>
                  <p:tags r:id="rId26"/>
                </p:custDataLst>
              </p:nvPr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>
                <p:custDataLst>
                  <p:tags r:id="rId27"/>
                </p:custDataLst>
              </p:nvPr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>
                <p:custDataLst>
                  <p:tags r:id="rId28"/>
                </p:custDataLst>
              </p:nvPr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>
                <p:custDataLst>
                  <p:tags r:id="rId29"/>
                </p:custDataLst>
              </p:nvPr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>
                <p:custDataLst>
                  <p:tags r:id="rId30"/>
                </p:custDataLst>
              </p:nvPr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>
                <p:custDataLst>
                  <p:tags r:id="rId31"/>
                </p:custDataLst>
              </p:nvPr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>
                <p:custDataLst>
                  <p:tags r:id="rId32"/>
                </p:custDataLst>
              </p:nvPr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11" name="Oval 110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>
                <p:custDataLst>
                  <p:tags r:id="rId34"/>
                </p:custDataLst>
              </p:nvPr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>
                <p:custDataLst>
                  <p:tags r:id="rId35"/>
                </p:custDataLst>
              </p:nvPr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>
                <p:custDataLst>
                  <p:tags r:id="rId36"/>
                </p:custDataLst>
              </p:nvPr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>
                <p:custDataLst>
                  <p:tags r:id="rId37"/>
                </p:custDataLst>
              </p:nvPr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>
                <p:custDataLst>
                  <p:tags r:id="rId39"/>
                </p:custDataLst>
              </p:nvPr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Oval 16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>
                <p:custDataLst>
                  <p:tags r:id="rId41"/>
                </p:custDataLst>
              </p:nvPr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>
                <p:custDataLst>
                  <p:tags r:id="rId42"/>
                </p:custDataLst>
              </p:nvPr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>
                <p:custDataLst>
                  <p:tags r:id="rId43"/>
                </p:custDataLst>
              </p:nvPr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>
                <p:custDataLst>
                  <p:tags r:id="rId44"/>
                </p:custDataLst>
              </p:nvPr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>
                <p:custDataLst>
                  <p:tags r:id="rId45"/>
                </p:custDataLst>
              </p:nvPr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>
                <p:custDataLst>
                  <p:tags r:id="rId46"/>
                </p:custDataLst>
              </p:nvPr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73" name="Oval 172"/>
              <p:cNvSpPr/>
              <p:nvPr>
                <p:custDataLst>
                  <p:tags r:id="rId49"/>
                </p:custDataLst>
              </p:nvPr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>
                <p:custDataLst>
                  <p:tags r:id="rId50"/>
                </p:custDataLst>
              </p:nvPr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>
                <p:custDataLst>
                  <p:tags r:id="rId51"/>
                </p:custDataLst>
              </p:nvPr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>
                <p:custDataLst>
                  <p:tags r:id="rId52"/>
                </p:custDataLst>
              </p:nvPr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>
                <p:custDataLst>
                  <p:tags r:id="rId53"/>
                </p:custDataLst>
              </p:nvPr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>
                <p:custDataLst>
                  <p:tags r:id="rId54"/>
                </p:custDataLst>
              </p:nvPr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0" name="Oval 269"/>
              <p:cNvSpPr/>
              <p:nvPr>
                <p:custDataLst>
                  <p:tags r:id="rId55"/>
                </p:custDataLst>
              </p:nvPr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>
                <p:custDataLst>
                  <p:tags r:id="rId56"/>
                </p:custDataLst>
              </p:nvPr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>
                <p:custDataLst>
                  <p:tags r:id="rId57"/>
                </p:custDataLst>
              </p:nvPr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>
                <p:custDataLst>
                  <p:tags r:id="rId58"/>
                </p:custDataLst>
              </p:nvPr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>
                <p:custDataLst>
                  <p:tags r:id="rId59"/>
                </p:custDataLst>
              </p:nvPr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>
                <p:custDataLst>
                  <p:tags r:id="rId60"/>
                </p:custDataLst>
              </p:nvPr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80" name="Oval 279"/>
              <p:cNvSpPr/>
              <p:nvPr>
                <p:custDataLst>
                  <p:tags r:id="rId61"/>
                </p:custDataLst>
              </p:nvPr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>
                <p:custDataLst>
                  <p:tags r:id="rId62"/>
                </p:custDataLst>
              </p:nvPr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>
                <p:custDataLst>
                  <p:tags r:id="rId63"/>
                </p:custDataLst>
              </p:nvPr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>
                <p:custDataLst>
                  <p:tags r:id="rId64"/>
                </p:custDataLst>
              </p:nvPr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5"/>
          <p:cNvGrpSpPr/>
          <p:nvPr>
            <p:custDataLst>
              <p:tags r:id="rId1"/>
            </p:custDataLst>
          </p:nvPr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>
              <p:custDataLst>
                <p:tags r:id="rId4"/>
              </p:custDataLst>
            </p:nvPr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>
                <p:custDataLst>
                  <p:tags r:id="rId7"/>
                </p:custDataLst>
              </p:nvPr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Oval 18"/>
              <p:cNvSpPr/>
              <p:nvPr>
                <p:custDataLst>
                  <p:tags r:id="rId8"/>
                </p:custDataLst>
              </p:nvPr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>
                <p:custDataLst>
                  <p:tags r:id="rId9"/>
                </p:custDataLst>
              </p:nvPr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>
                <p:custDataLst>
                  <p:tags r:id="rId10"/>
                </p:custDataLst>
              </p:nvPr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>
                <p:custDataLst>
                  <p:tags r:id="rId13"/>
                </p:custDataLst>
              </p:nvPr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>
                <p:custDataLst>
                  <p:tags r:id="rId14"/>
                </p:custDataLst>
              </p:nvPr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>
                <p:custDataLst>
                  <p:tags r:id="rId15"/>
                </p:custDataLst>
              </p:nvPr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>
                <p:custDataLst>
                  <p:tags r:id="rId16"/>
                </p:custDataLst>
              </p:nvPr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8" name="Oval 67"/>
              <p:cNvSpPr/>
              <p:nvPr>
                <p:custDataLst>
                  <p:tags r:id="rId17"/>
                </p:custDataLst>
              </p:nvPr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>
                <p:custDataLst>
                  <p:tags r:id="rId18"/>
                </p:custDataLst>
              </p:nvPr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>
                <p:custDataLst>
                  <p:tags r:id="rId19"/>
                </p:custDataLst>
              </p:nvPr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>
                <p:custDataLst>
                  <p:tags r:id="rId20"/>
                </p:custDataLst>
              </p:nvPr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>
                <p:custDataLst>
                  <p:tags r:id="rId21"/>
                </p:custDataLst>
              </p:nvPr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>
                <p:custDataLst>
                  <p:tags r:id="rId22"/>
                </p:custDataLst>
              </p:nvPr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>
                <p:custDataLst>
                  <p:tags r:id="rId23"/>
                </p:custDataLst>
              </p:nvPr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02" name="Oval 101"/>
              <p:cNvSpPr/>
              <p:nvPr>
                <p:custDataLst>
                  <p:tags r:id="rId24"/>
                </p:custDataLst>
              </p:nvPr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>
                <p:custDataLst>
                  <p:tags r:id="rId25"/>
                </p:custDataLst>
              </p:nvPr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>
                <p:custDataLst>
                  <p:tags r:id="rId26"/>
                </p:custDataLst>
              </p:nvPr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>
                <p:custDataLst>
                  <p:tags r:id="rId27"/>
                </p:custDataLst>
              </p:nvPr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>
                <p:custDataLst>
                  <p:tags r:id="rId28"/>
                </p:custDataLst>
              </p:nvPr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>
                <p:custDataLst>
                  <p:tags r:id="rId29"/>
                </p:custDataLst>
              </p:nvPr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>
                <p:custDataLst>
                  <p:tags r:id="rId30"/>
                </p:custDataLst>
              </p:nvPr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>
                <p:custDataLst>
                  <p:tags r:id="rId31"/>
                </p:custDataLst>
              </p:nvPr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>
                <p:custDataLst>
                  <p:tags r:id="rId32"/>
                </p:custDataLst>
              </p:nvPr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11" name="Oval 110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>
                <p:custDataLst>
                  <p:tags r:id="rId34"/>
                </p:custDataLst>
              </p:nvPr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>
                <p:custDataLst>
                  <p:tags r:id="rId35"/>
                </p:custDataLst>
              </p:nvPr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>
                <p:custDataLst>
                  <p:tags r:id="rId36"/>
                </p:custDataLst>
              </p:nvPr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>
                <p:custDataLst>
                  <p:tags r:id="rId37"/>
                </p:custDataLst>
              </p:nvPr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>
                <p:custDataLst>
                  <p:tags r:id="rId39"/>
                </p:custDataLst>
              </p:nvPr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Oval 16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>
                <p:custDataLst>
                  <p:tags r:id="rId41"/>
                </p:custDataLst>
              </p:nvPr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>
                <p:custDataLst>
                  <p:tags r:id="rId42"/>
                </p:custDataLst>
              </p:nvPr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>
                <p:custDataLst>
                  <p:tags r:id="rId43"/>
                </p:custDataLst>
              </p:nvPr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>
                <p:custDataLst>
                  <p:tags r:id="rId44"/>
                </p:custDataLst>
              </p:nvPr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>
                <p:custDataLst>
                  <p:tags r:id="rId45"/>
                </p:custDataLst>
              </p:nvPr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>
                <p:custDataLst>
                  <p:tags r:id="rId46"/>
                </p:custDataLst>
              </p:nvPr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73" name="Oval 172"/>
              <p:cNvSpPr/>
              <p:nvPr>
                <p:custDataLst>
                  <p:tags r:id="rId49"/>
                </p:custDataLst>
              </p:nvPr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>
                <p:custDataLst>
                  <p:tags r:id="rId50"/>
                </p:custDataLst>
              </p:nvPr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>
                <p:custDataLst>
                  <p:tags r:id="rId51"/>
                </p:custDataLst>
              </p:nvPr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>
                <p:custDataLst>
                  <p:tags r:id="rId52"/>
                </p:custDataLst>
              </p:nvPr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>
                <p:custDataLst>
                  <p:tags r:id="rId53"/>
                </p:custDataLst>
              </p:nvPr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>
                <p:custDataLst>
                  <p:tags r:id="rId54"/>
                </p:custDataLst>
              </p:nvPr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0" name="Oval 269"/>
              <p:cNvSpPr/>
              <p:nvPr>
                <p:custDataLst>
                  <p:tags r:id="rId55"/>
                </p:custDataLst>
              </p:nvPr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>
                <p:custDataLst>
                  <p:tags r:id="rId56"/>
                </p:custDataLst>
              </p:nvPr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>
                <p:custDataLst>
                  <p:tags r:id="rId57"/>
                </p:custDataLst>
              </p:nvPr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>
                <p:custDataLst>
                  <p:tags r:id="rId58"/>
                </p:custDataLst>
              </p:nvPr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>
                <p:custDataLst>
                  <p:tags r:id="rId59"/>
                </p:custDataLst>
              </p:nvPr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>
                <p:custDataLst>
                  <p:tags r:id="rId60"/>
                </p:custDataLst>
              </p:nvPr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80" name="Oval 279"/>
              <p:cNvSpPr/>
              <p:nvPr>
                <p:custDataLst>
                  <p:tags r:id="rId61"/>
                </p:custDataLst>
              </p:nvPr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>
                <p:custDataLst>
                  <p:tags r:id="rId62"/>
                </p:custDataLst>
              </p:nvPr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>
                <p:custDataLst>
                  <p:tags r:id="rId63"/>
                </p:custDataLst>
              </p:nvPr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>
                <p:custDataLst>
                  <p:tags r:id="rId64"/>
                </p:custDataLst>
              </p:nvPr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7" name="Title 6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3"/>
            </p:custDataLst>
          </p:nvPr>
        </p:nvSpPr>
        <p:spPr>
          <a:xfrm>
            <a:off x="30480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[car]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85542E-6 L -0.0375 -0.155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68" name="TextBox 67"/>
          <p:cNvSpPr txBox="1"/>
          <p:nvPr>
            <p:custDataLst>
              <p:tags r:id="rId2"/>
            </p:custDataLst>
          </p:nvPr>
        </p:nvSpPr>
        <p:spPr>
          <a:xfrm>
            <a:off x="36576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[cap]</a:t>
            </a:r>
          </a:p>
        </p:txBody>
      </p:sp>
      <p:sp>
        <p:nvSpPr>
          <p:cNvPr id="70" name="Oval 69"/>
          <p:cNvSpPr/>
          <p:nvPr>
            <p:custDataLst>
              <p:tags r:id="rId3"/>
            </p:custDataLst>
          </p:nvPr>
        </p:nvSpPr>
        <p:spPr>
          <a:xfrm>
            <a:off x="5334000" y="1447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>
            <p:custDataLst>
              <p:tags r:id="rId4"/>
            </p:custDataLst>
          </p:nvPr>
        </p:nvSpPr>
        <p:spPr>
          <a:xfrm>
            <a:off x="6324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>
            <p:custDataLst>
              <p:tags r:id="rId5"/>
            </p:custDataLst>
          </p:nvPr>
        </p:nvSpPr>
        <p:spPr>
          <a:xfrm>
            <a:off x="5334000" y="2209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3" name="Oval 72"/>
          <p:cNvSpPr/>
          <p:nvPr>
            <p:custDataLst>
              <p:tags r:id="rId6"/>
            </p:custDataLst>
          </p:nvPr>
        </p:nvSpPr>
        <p:spPr>
          <a:xfrm>
            <a:off x="3886200" y="22098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0" idx="3"/>
            <a:endCxn id="73" idx="7"/>
          </p:cNvCxnSpPr>
          <p:nvPr>
            <p:custDataLst>
              <p:tags r:id="rId7"/>
            </p:custDataLst>
          </p:nvPr>
        </p:nvCxnSpPr>
        <p:spPr>
          <a:xfrm rot="5400000">
            <a:off x="4684385" y="1560185"/>
            <a:ext cx="384830" cy="10706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4"/>
            <a:endCxn id="72" idx="0"/>
          </p:cNvCxnSpPr>
          <p:nvPr>
            <p:custDataLst>
              <p:tags r:id="rId8"/>
            </p:custDataLst>
          </p:nvPr>
        </p:nvCxnSpPr>
        <p:spPr>
          <a:xfrm rot="5400000">
            <a:off x="5486400" y="2095500"/>
            <a:ext cx="228600" cy="158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5"/>
            <a:endCxn id="71" idx="1"/>
          </p:cNvCxnSpPr>
          <p:nvPr>
            <p:custDataLst>
              <p:tags r:id="rId9"/>
            </p:custDataLst>
          </p:nvPr>
        </p:nvCxnSpPr>
        <p:spPr>
          <a:xfrm rot="16200000" flipH="1">
            <a:off x="5865485" y="1826885"/>
            <a:ext cx="4275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7" name="Oval 76"/>
          <p:cNvSpPr/>
          <p:nvPr>
            <p:custDataLst>
              <p:tags r:id="rId10"/>
            </p:custDataLst>
          </p:nvPr>
        </p:nvSpPr>
        <p:spPr>
          <a:xfrm>
            <a:off x="44958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0" idx="3"/>
            <a:endCxn id="77" idx="7"/>
          </p:cNvCxnSpPr>
          <p:nvPr>
            <p:custDataLst>
              <p:tags r:id="rId11"/>
            </p:custDataLst>
          </p:nvPr>
        </p:nvCxnSpPr>
        <p:spPr>
          <a:xfrm rot="5400000">
            <a:off x="4870263" y="1788785"/>
            <a:ext cx="427552" cy="656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3"/>
            <a:endCxn id="80" idx="7"/>
          </p:cNvCxnSpPr>
          <p:nvPr>
            <p:custDataLst>
              <p:tags r:id="rId12"/>
            </p:custDataLst>
          </p:nvPr>
        </p:nvCxnSpPr>
        <p:spPr>
          <a:xfrm rot="5400000">
            <a:off x="5098863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Oval 79"/>
          <p:cNvSpPr/>
          <p:nvPr>
            <p:custDataLst>
              <p:tags r:id="rId13"/>
            </p:custDataLst>
          </p:nvPr>
        </p:nvSpPr>
        <p:spPr>
          <a:xfrm>
            <a:off x="49530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>
            <p:custDataLst>
              <p:tags r:id="rId14"/>
            </p:custDataLst>
          </p:nvPr>
        </p:nvSpPr>
        <p:spPr>
          <a:xfrm>
            <a:off x="5943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2" name="Oval 81"/>
          <p:cNvSpPr/>
          <p:nvPr>
            <p:custDataLst>
              <p:tags r:id="rId15"/>
            </p:custDataLst>
          </p:nvPr>
        </p:nvSpPr>
        <p:spPr>
          <a:xfrm>
            <a:off x="6705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>
            <p:custDataLst>
              <p:tags r:id="rId16"/>
            </p:custDataLst>
          </p:nvPr>
        </p:nvSpPr>
        <p:spPr>
          <a:xfrm>
            <a:off x="7086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70" idx="5"/>
            <a:endCxn id="81" idx="1"/>
          </p:cNvCxnSpPr>
          <p:nvPr>
            <p:custDataLst>
              <p:tags r:id="rId17"/>
            </p:custDataLst>
          </p:nvPr>
        </p:nvCxnSpPr>
        <p:spPr>
          <a:xfrm rot="16200000" flipH="1">
            <a:off x="5674985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0" idx="5"/>
            <a:endCxn id="82" idx="0"/>
          </p:cNvCxnSpPr>
          <p:nvPr>
            <p:custDataLst>
              <p:tags r:id="rId18"/>
            </p:custDataLst>
          </p:nvPr>
        </p:nvCxnSpPr>
        <p:spPr>
          <a:xfrm rot="16200000" flipH="1">
            <a:off x="6132185" y="1560184"/>
            <a:ext cx="382915" cy="1068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0" idx="5"/>
            <a:endCxn id="83" idx="0"/>
          </p:cNvCxnSpPr>
          <p:nvPr>
            <p:custDataLst>
              <p:tags r:id="rId19"/>
            </p:custDataLst>
          </p:nvPr>
        </p:nvCxnSpPr>
        <p:spPr>
          <a:xfrm rot="16200000" flipH="1">
            <a:off x="6322685" y="1369684"/>
            <a:ext cx="382915" cy="1449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7" name="Oval 86"/>
          <p:cNvSpPr/>
          <p:nvPr>
            <p:custDataLst>
              <p:tags r:id="rId20"/>
            </p:custDataLst>
          </p:nvPr>
        </p:nvSpPr>
        <p:spPr>
          <a:xfrm>
            <a:off x="3810000" y="3276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>
            <p:custDataLst>
              <p:tags r:id="rId21"/>
            </p:custDataLst>
          </p:nvPr>
        </p:nvSpPr>
        <p:spPr>
          <a:xfrm>
            <a:off x="3276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Oval 88"/>
          <p:cNvSpPr/>
          <p:nvPr>
            <p:custDataLst>
              <p:tags r:id="rId22"/>
            </p:custDataLst>
          </p:nvPr>
        </p:nvSpPr>
        <p:spPr>
          <a:xfrm>
            <a:off x="1905000" y="28956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endCxn id="89" idx="7"/>
          </p:cNvCxnSpPr>
          <p:nvPr>
            <p:custDataLst>
              <p:tags r:id="rId23"/>
            </p:custDataLst>
          </p:nvPr>
        </p:nvCxnSpPr>
        <p:spPr>
          <a:xfrm rot="10800000" flipV="1">
            <a:off x="2360286" y="2666999"/>
            <a:ext cx="1602115" cy="30671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3" idx="3"/>
            <a:endCxn id="88" idx="0"/>
          </p:cNvCxnSpPr>
          <p:nvPr>
            <p:custDataLst>
              <p:tags r:id="rId24"/>
            </p:custDataLst>
          </p:nvPr>
        </p:nvCxnSpPr>
        <p:spPr>
          <a:xfrm rot="5400000">
            <a:off x="3505201" y="2588885"/>
            <a:ext cx="3829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3" idx="3"/>
            <a:endCxn id="87" idx="7"/>
          </p:cNvCxnSpPr>
          <p:nvPr>
            <p:custDataLst>
              <p:tags r:id="rId25"/>
            </p:custDataLst>
          </p:nvPr>
        </p:nvCxnSpPr>
        <p:spPr>
          <a:xfrm rot="16200000" flipH="1">
            <a:off x="3689163" y="2940237"/>
            <a:ext cx="656152" cy="10584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>
            <p:custDataLst>
              <p:tags r:id="rId26"/>
            </p:custDataLst>
          </p:nvPr>
        </p:nvSpPr>
        <p:spPr>
          <a:xfrm>
            <a:off x="2514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>
            <a:stCxn id="73" idx="3"/>
            <a:endCxn id="93" idx="7"/>
          </p:cNvCxnSpPr>
          <p:nvPr>
            <p:custDataLst>
              <p:tags r:id="rId27"/>
            </p:custDataLst>
          </p:nvPr>
        </p:nvCxnSpPr>
        <p:spPr>
          <a:xfrm rot="5400000">
            <a:off x="3155763" y="2284085"/>
            <a:ext cx="427552" cy="1189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3" idx="3"/>
            <a:endCxn id="96" idx="7"/>
          </p:cNvCxnSpPr>
          <p:nvPr>
            <p:custDataLst>
              <p:tags r:id="rId28"/>
            </p:custDataLst>
          </p:nvPr>
        </p:nvCxnSpPr>
        <p:spPr>
          <a:xfrm rot="5400000">
            <a:off x="3346263" y="2474585"/>
            <a:ext cx="4275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6" name="Oval 95"/>
          <p:cNvSpPr/>
          <p:nvPr>
            <p:custDataLst>
              <p:tags r:id="rId29"/>
            </p:custDataLst>
          </p:nvPr>
        </p:nvSpPr>
        <p:spPr>
          <a:xfrm>
            <a:off x="2895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>
            <p:custDataLst>
              <p:tags r:id="rId30"/>
            </p:custDataLst>
          </p:nvPr>
        </p:nvSpPr>
        <p:spPr>
          <a:xfrm>
            <a:off x="3657600" y="2971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8" name="Oval 97"/>
          <p:cNvSpPr/>
          <p:nvPr>
            <p:custDataLst>
              <p:tags r:id="rId31"/>
            </p:custDataLst>
          </p:nvPr>
        </p:nvSpPr>
        <p:spPr>
          <a:xfrm>
            <a:off x="41148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>
            <p:custDataLst>
              <p:tags r:id="rId32"/>
            </p:custDataLst>
          </p:nvPr>
        </p:nvSpPr>
        <p:spPr>
          <a:xfrm>
            <a:off x="4495800" y="3352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73" idx="3"/>
            <a:endCxn id="97" idx="0"/>
          </p:cNvCxnSpPr>
          <p:nvPr>
            <p:custDataLst>
              <p:tags r:id="rId33"/>
            </p:custDataLst>
          </p:nvPr>
        </p:nvCxnSpPr>
        <p:spPr>
          <a:xfrm rot="5400000">
            <a:off x="3733801" y="2741285"/>
            <a:ext cx="3067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3" idx="3"/>
            <a:endCxn id="98" idx="0"/>
          </p:cNvCxnSpPr>
          <p:nvPr>
            <p:custDataLst>
              <p:tags r:id="rId34"/>
            </p:custDataLst>
          </p:nvPr>
        </p:nvCxnSpPr>
        <p:spPr>
          <a:xfrm rot="16200000" flipH="1">
            <a:off x="3886200" y="2743199"/>
            <a:ext cx="459115" cy="302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73" idx="3"/>
            <a:endCxn id="99" idx="0"/>
          </p:cNvCxnSpPr>
          <p:nvPr>
            <p:custDataLst>
              <p:tags r:id="rId35"/>
            </p:custDataLst>
          </p:nvPr>
        </p:nvCxnSpPr>
        <p:spPr>
          <a:xfrm rot="16200000" flipH="1">
            <a:off x="3962400" y="2666999"/>
            <a:ext cx="687715" cy="683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" name="Oval 102"/>
          <p:cNvSpPr/>
          <p:nvPr>
            <p:custDataLst>
              <p:tags r:id="rId36"/>
            </p:custDataLst>
          </p:nvPr>
        </p:nvSpPr>
        <p:spPr>
          <a:xfrm>
            <a:off x="2438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>
            <p:custDataLst>
              <p:tags r:id="rId37"/>
            </p:custDataLst>
          </p:nvPr>
        </p:nvSpPr>
        <p:spPr>
          <a:xfrm>
            <a:off x="1676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5" name="Oval 104"/>
          <p:cNvSpPr/>
          <p:nvPr>
            <p:custDataLst>
              <p:tags r:id="rId38"/>
            </p:custDataLst>
          </p:nvPr>
        </p:nvSpPr>
        <p:spPr>
          <a:xfrm>
            <a:off x="914400" y="3581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89" idx="3"/>
            <a:endCxn id="105" idx="7"/>
          </p:cNvCxnSpPr>
          <p:nvPr>
            <p:custDataLst>
              <p:tags r:id="rId39"/>
            </p:custDataLst>
          </p:nvPr>
        </p:nvCxnSpPr>
        <p:spPr>
          <a:xfrm rot="5400000">
            <a:off x="1441263" y="3084185"/>
            <a:ext cx="2751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9" idx="3"/>
            <a:endCxn id="104" idx="0"/>
          </p:cNvCxnSpPr>
          <p:nvPr>
            <p:custDataLst>
              <p:tags r:id="rId40"/>
            </p:custDataLst>
          </p:nvPr>
        </p:nvCxnSpPr>
        <p:spPr>
          <a:xfrm rot="5400000">
            <a:off x="1447801" y="3731885"/>
            <a:ext cx="9163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9" idx="3"/>
            <a:endCxn id="103" idx="1"/>
          </p:cNvCxnSpPr>
          <p:nvPr>
            <p:custDataLst>
              <p:tags r:id="rId41"/>
            </p:custDataLst>
          </p:nvPr>
        </p:nvCxnSpPr>
        <p:spPr>
          <a:xfrm rot="16200000" flipH="1">
            <a:off x="1714500" y="3619500"/>
            <a:ext cx="1037152" cy="499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9" name="Oval 108"/>
          <p:cNvSpPr/>
          <p:nvPr>
            <p:custDataLst>
              <p:tags r:id="rId42"/>
            </p:custDataLst>
          </p:nvPr>
        </p:nvSpPr>
        <p:spPr>
          <a:xfrm>
            <a:off x="1143000" y="3886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0" name="Straight Arrow Connector 109"/>
          <p:cNvCxnSpPr>
            <a:stCxn id="89" idx="3"/>
            <a:endCxn id="109" idx="7"/>
          </p:cNvCxnSpPr>
          <p:nvPr>
            <p:custDataLst>
              <p:tags r:id="rId43"/>
            </p:custDataLst>
          </p:nvPr>
        </p:nvCxnSpPr>
        <p:spPr>
          <a:xfrm rot="5400000">
            <a:off x="1403163" y="3350885"/>
            <a:ext cx="5799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9" idx="3"/>
            <a:endCxn id="112" idx="0"/>
          </p:cNvCxnSpPr>
          <p:nvPr>
            <p:custDataLst>
              <p:tags r:id="rId44"/>
            </p:custDataLst>
          </p:nvPr>
        </p:nvCxnSpPr>
        <p:spPr>
          <a:xfrm rot="5400000">
            <a:off x="1371601" y="3503285"/>
            <a:ext cx="763915" cy="459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2" name="Oval 111"/>
          <p:cNvSpPr/>
          <p:nvPr>
            <p:custDataLst>
              <p:tags r:id="rId45"/>
            </p:custDataLst>
          </p:nvPr>
        </p:nvSpPr>
        <p:spPr>
          <a:xfrm>
            <a:off x="1371600" y="4114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>
            <p:custDataLst>
              <p:tags r:id="rId46"/>
            </p:custDataLst>
          </p:nvPr>
        </p:nvSpPr>
        <p:spPr>
          <a:xfrm>
            <a:off x="2057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4" name="Oval 113"/>
          <p:cNvSpPr/>
          <p:nvPr>
            <p:custDataLst>
              <p:tags r:id="rId47"/>
            </p:custDataLst>
          </p:nvPr>
        </p:nvSpPr>
        <p:spPr>
          <a:xfrm>
            <a:off x="2819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>
            <p:custDataLst>
              <p:tags r:id="rId48"/>
            </p:custDataLst>
          </p:nvPr>
        </p:nvSpPr>
        <p:spPr>
          <a:xfrm>
            <a:off x="3200400" y="41910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>
            <a:stCxn id="89" idx="3"/>
            <a:endCxn id="113" idx="1"/>
          </p:cNvCxnSpPr>
          <p:nvPr>
            <p:custDataLst>
              <p:tags r:id="rId49"/>
            </p:custDataLst>
          </p:nvPr>
        </p:nvCxnSpPr>
        <p:spPr>
          <a:xfrm rot="16200000" flipH="1">
            <a:off x="1524000" y="3810000"/>
            <a:ext cx="1037152" cy="118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89" idx="4"/>
            <a:endCxn id="114" idx="1"/>
          </p:cNvCxnSpPr>
          <p:nvPr>
            <p:custDataLst>
              <p:tags r:id="rId50"/>
            </p:custDataLst>
          </p:nvPr>
        </p:nvCxnSpPr>
        <p:spPr>
          <a:xfrm rot="16200000" flipH="1">
            <a:off x="2076450" y="3524249"/>
            <a:ext cx="882837" cy="6923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9" idx="5"/>
            <a:endCxn id="115" idx="1"/>
          </p:cNvCxnSpPr>
          <p:nvPr>
            <p:custDataLst>
              <p:tags r:id="rId51"/>
            </p:custDataLst>
          </p:nvPr>
        </p:nvCxnSpPr>
        <p:spPr>
          <a:xfrm rot="16200000" flipH="1">
            <a:off x="2360285" y="3350885"/>
            <a:ext cx="918230" cy="9182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Oval 118"/>
          <p:cNvSpPr/>
          <p:nvPr>
            <p:custDataLst>
              <p:tags r:id="rId52"/>
            </p:custDataLst>
          </p:nvPr>
        </p:nvSpPr>
        <p:spPr>
          <a:xfrm>
            <a:off x="5486400" y="3429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0" name="Oval 119"/>
          <p:cNvSpPr/>
          <p:nvPr>
            <p:custDataLst>
              <p:tags r:id="rId53"/>
            </p:custDataLst>
          </p:nvPr>
        </p:nvSpPr>
        <p:spPr>
          <a:xfrm>
            <a:off x="4876800" y="2895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72" idx="4"/>
            <a:endCxn id="120" idx="7"/>
          </p:cNvCxnSpPr>
          <p:nvPr>
            <p:custDataLst>
              <p:tags r:id="rId54"/>
            </p:custDataLst>
          </p:nvPr>
        </p:nvCxnSpPr>
        <p:spPr>
          <a:xfrm rot="5400000">
            <a:off x="5270314" y="2609850"/>
            <a:ext cx="197037" cy="4637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2" idx="4"/>
            <a:endCxn id="119" idx="0"/>
          </p:cNvCxnSpPr>
          <p:nvPr>
            <p:custDataLst>
              <p:tags r:id="rId55"/>
            </p:custDataLst>
          </p:nvPr>
        </p:nvCxnSpPr>
        <p:spPr>
          <a:xfrm rot="16200000" flipH="1">
            <a:off x="5276850" y="3067050"/>
            <a:ext cx="6858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51816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traight Arrow Connector 123"/>
          <p:cNvCxnSpPr>
            <a:stCxn id="72" idx="4"/>
            <a:endCxn id="123" idx="7"/>
          </p:cNvCxnSpPr>
          <p:nvPr>
            <p:custDataLst>
              <p:tags r:id="rId57"/>
            </p:custDataLst>
          </p:nvPr>
        </p:nvCxnSpPr>
        <p:spPr>
          <a:xfrm rot="5400000">
            <a:off x="5308414" y="2876550"/>
            <a:ext cx="425637" cy="1589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5" name="Oval 124"/>
          <p:cNvSpPr/>
          <p:nvPr>
            <p:custDataLst>
              <p:tags r:id="rId58"/>
            </p:custDataLst>
          </p:nvPr>
        </p:nvSpPr>
        <p:spPr>
          <a:xfrm>
            <a:off x="57912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6" name="Oval 125"/>
          <p:cNvSpPr/>
          <p:nvPr>
            <p:custDataLst>
              <p:tags r:id="rId59"/>
            </p:custDataLst>
          </p:nvPr>
        </p:nvSpPr>
        <p:spPr>
          <a:xfrm>
            <a:off x="6324600" y="31242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7" name="Straight Arrow Connector 126"/>
          <p:cNvCxnSpPr>
            <a:stCxn id="72" idx="4"/>
            <a:endCxn id="125" idx="1"/>
          </p:cNvCxnSpPr>
          <p:nvPr>
            <p:custDataLst>
              <p:tags r:id="rId60"/>
            </p:custDataLst>
          </p:nvPr>
        </p:nvCxnSpPr>
        <p:spPr>
          <a:xfrm rot="16200000" flipH="1">
            <a:off x="5505450" y="2838449"/>
            <a:ext cx="425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72" idx="4"/>
            <a:endCxn id="126" idx="1"/>
          </p:cNvCxnSpPr>
          <p:nvPr>
            <p:custDataLst>
              <p:tags r:id="rId61"/>
            </p:custDataLst>
          </p:nvPr>
        </p:nvCxnSpPr>
        <p:spPr>
          <a:xfrm rot="16200000" flipH="1">
            <a:off x="5772150" y="2571749"/>
            <a:ext cx="459115" cy="8020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>
            <p:custDataLst>
              <p:tags r:id="rId62"/>
            </p:custDataLst>
          </p:nvPr>
        </p:nvSpPr>
        <p:spPr>
          <a:xfrm>
            <a:off x="64008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[is]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Oval 66"/>
          <p:cNvSpPr/>
          <p:nvPr>
            <p:custDataLst>
              <p:tags r:id="rId63"/>
            </p:custDataLst>
          </p:nvPr>
        </p:nvSpPr>
        <p:spPr>
          <a:xfrm>
            <a:off x="4572000" y="54102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69" name="Straight Arrow Connector 68"/>
          <p:cNvCxnSpPr>
            <a:stCxn id="115" idx="5"/>
            <a:endCxn id="67" idx="1"/>
          </p:cNvCxnSpPr>
          <p:nvPr>
            <p:custDataLst>
              <p:tags r:id="rId64"/>
            </p:custDataLst>
          </p:nvPr>
        </p:nvCxnSpPr>
        <p:spPr>
          <a:xfrm rot="16200000" flipH="1">
            <a:off x="3731885" y="4570085"/>
            <a:ext cx="842030" cy="994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Oval 135"/>
          <p:cNvSpPr/>
          <p:nvPr>
            <p:custDataLst>
              <p:tags r:id="rId65"/>
            </p:custDataLst>
          </p:nvPr>
        </p:nvSpPr>
        <p:spPr>
          <a:xfrm>
            <a:off x="3276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>
            <p:custDataLst>
              <p:tags r:id="rId66"/>
            </p:custDataLst>
          </p:nvPr>
        </p:nvSpPr>
        <p:spPr>
          <a:xfrm>
            <a:off x="2590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8" name="Oval 137"/>
          <p:cNvSpPr/>
          <p:nvPr>
            <p:custDataLst>
              <p:tags r:id="rId67"/>
            </p:custDataLst>
          </p:nvPr>
        </p:nvSpPr>
        <p:spPr>
          <a:xfrm>
            <a:off x="1600200" y="5105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15" idx="3"/>
            <a:endCxn id="138" idx="7"/>
          </p:cNvCxnSpPr>
          <p:nvPr>
            <p:custDataLst>
              <p:tags r:id="rId68"/>
            </p:custDataLst>
          </p:nvPr>
        </p:nvCxnSpPr>
        <p:spPr>
          <a:xfrm rot="5400000">
            <a:off x="2317563" y="4189085"/>
            <a:ext cx="503752" cy="1418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15" idx="3"/>
            <a:endCxn id="137" idx="0"/>
          </p:cNvCxnSpPr>
          <p:nvPr>
            <p:custDataLst>
              <p:tags r:id="rId69"/>
            </p:custDataLst>
          </p:nvPr>
        </p:nvCxnSpPr>
        <p:spPr>
          <a:xfrm rot="5400000">
            <a:off x="2590801" y="4798685"/>
            <a:ext cx="8401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5" idx="4"/>
            <a:endCxn id="136" idx="0"/>
          </p:cNvCxnSpPr>
          <p:nvPr>
            <p:custDataLst>
              <p:tags r:id="rId70"/>
            </p:custDataLst>
          </p:nvPr>
        </p:nvCxnSpPr>
        <p:spPr>
          <a:xfrm rot="5400000">
            <a:off x="3067050" y="5086350"/>
            <a:ext cx="7620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2" name="Oval 141"/>
          <p:cNvSpPr/>
          <p:nvPr>
            <p:custDataLst>
              <p:tags r:id="rId71"/>
            </p:custDataLst>
          </p:nvPr>
        </p:nvSpPr>
        <p:spPr>
          <a:xfrm>
            <a:off x="1905000" y="5257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/>
          <p:cNvCxnSpPr>
            <a:stCxn id="115" idx="3"/>
            <a:endCxn id="142" idx="7"/>
          </p:cNvCxnSpPr>
          <p:nvPr>
            <p:custDataLst>
              <p:tags r:id="rId72"/>
            </p:custDataLst>
          </p:nvPr>
        </p:nvCxnSpPr>
        <p:spPr>
          <a:xfrm rot="5400000">
            <a:off x="2393763" y="4417685"/>
            <a:ext cx="656152" cy="11133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15" idx="3"/>
            <a:endCxn id="145" idx="0"/>
          </p:cNvCxnSpPr>
          <p:nvPr>
            <p:custDataLst>
              <p:tags r:id="rId73"/>
            </p:custDataLst>
          </p:nvPr>
        </p:nvCxnSpPr>
        <p:spPr>
          <a:xfrm rot="5400000">
            <a:off x="2514601" y="4570085"/>
            <a:ext cx="687715" cy="840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5" name="Oval 144"/>
          <p:cNvSpPr/>
          <p:nvPr>
            <p:custDataLst>
              <p:tags r:id="rId74"/>
            </p:custDataLst>
          </p:nvPr>
        </p:nvSpPr>
        <p:spPr>
          <a:xfrm>
            <a:off x="2286000" y="5334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>
            <p:custDataLst>
              <p:tags r:id="rId75"/>
            </p:custDataLst>
          </p:nvPr>
        </p:nvSpPr>
        <p:spPr>
          <a:xfrm>
            <a:off x="2971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7" name="Oval 146"/>
          <p:cNvSpPr/>
          <p:nvPr>
            <p:custDataLst>
              <p:tags r:id="rId76"/>
            </p:custDataLst>
          </p:nvPr>
        </p:nvSpPr>
        <p:spPr>
          <a:xfrm>
            <a:off x="3657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9" name="Straight Arrow Connector 148"/>
          <p:cNvCxnSpPr>
            <a:stCxn id="115" idx="4"/>
            <a:endCxn id="146" idx="0"/>
          </p:cNvCxnSpPr>
          <p:nvPr>
            <p:custDataLst>
              <p:tags r:id="rId77"/>
            </p:custDataLst>
          </p:nvPr>
        </p:nvCxnSpPr>
        <p:spPr>
          <a:xfrm rot="5400000">
            <a:off x="2914650" y="4933950"/>
            <a:ext cx="762000" cy="3429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15" idx="4"/>
            <a:endCxn id="147" idx="1"/>
          </p:cNvCxnSpPr>
          <p:nvPr>
            <p:custDataLst>
              <p:tags r:id="rId78"/>
            </p:custDataLst>
          </p:nvPr>
        </p:nvCxnSpPr>
        <p:spPr>
          <a:xfrm rot="16200000" flipH="1">
            <a:off x="3181350" y="5010149"/>
            <a:ext cx="806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5" idx="4"/>
            <a:endCxn id="164" idx="1"/>
          </p:cNvCxnSpPr>
          <p:nvPr>
            <p:custDataLst>
              <p:tags r:id="rId79"/>
            </p:custDataLst>
          </p:nvPr>
        </p:nvCxnSpPr>
        <p:spPr>
          <a:xfrm rot="16200000" flipH="1">
            <a:off x="3371850" y="4819649"/>
            <a:ext cx="806637" cy="616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4" name="Oval 163"/>
          <p:cNvSpPr/>
          <p:nvPr>
            <p:custDataLst>
              <p:tags r:id="rId80"/>
            </p:custDataLst>
          </p:nvPr>
        </p:nvSpPr>
        <p:spPr>
          <a:xfrm>
            <a:off x="4038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81"/>
            </p:custDataLst>
          </p:nvPr>
        </p:nvSpPr>
        <p:spPr>
          <a:xfrm>
            <a:off x="42672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[car]</a:t>
            </a:r>
          </a:p>
        </p:txBody>
      </p:sp>
      <p:sp>
        <p:nvSpPr>
          <p:cNvPr id="188" name="Oval 187"/>
          <p:cNvSpPr/>
          <p:nvPr>
            <p:custDataLst>
              <p:tags r:id="rId82"/>
            </p:custDataLst>
          </p:nvPr>
        </p:nvSpPr>
        <p:spPr>
          <a:xfrm>
            <a:off x="3581400" y="38862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89" name="Straight Arrow Connector 188"/>
          <p:cNvCxnSpPr>
            <a:stCxn id="89" idx="5"/>
            <a:endCxn id="188" idx="1"/>
          </p:cNvCxnSpPr>
          <p:nvPr>
            <p:custDataLst>
              <p:tags r:id="rId83"/>
            </p:custDataLst>
          </p:nvPr>
        </p:nvCxnSpPr>
        <p:spPr>
          <a:xfrm rot="16200000" flipH="1">
            <a:off x="2703185" y="30079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1" name="Oval 190"/>
          <p:cNvSpPr/>
          <p:nvPr>
            <p:custDataLst>
              <p:tags r:id="rId84"/>
            </p:custDataLst>
          </p:nvPr>
        </p:nvSpPr>
        <p:spPr>
          <a:xfrm>
            <a:off x="4419600" y="2819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2" name="Straight Arrow Connector 191"/>
          <p:cNvCxnSpPr>
            <a:stCxn id="73" idx="4"/>
            <a:endCxn id="191" idx="1"/>
          </p:cNvCxnSpPr>
          <p:nvPr>
            <p:custDataLst>
              <p:tags r:id="rId85"/>
            </p:custDataLst>
          </p:nvPr>
        </p:nvCxnSpPr>
        <p:spPr>
          <a:xfrm rot="16200000" flipH="1">
            <a:off x="4248150" y="2647949"/>
            <a:ext cx="120837" cy="31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Oval 193"/>
          <p:cNvSpPr/>
          <p:nvPr>
            <p:custDataLst>
              <p:tags r:id="rId86"/>
            </p:custDataLst>
          </p:nvPr>
        </p:nvSpPr>
        <p:spPr>
          <a:xfrm>
            <a:off x="7010400" y="3200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5" name="Straight Arrow Connector 194"/>
          <p:cNvCxnSpPr>
            <a:endCxn id="194" idx="1"/>
          </p:cNvCxnSpPr>
          <p:nvPr>
            <p:custDataLst>
              <p:tags r:id="rId87"/>
            </p:custDataLst>
          </p:nvPr>
        </p:nvCxnSpPr>
        <p:spPr>
          <a:xfrm rot="16200000" flipH="1">
            <a:off x="6132185" y="23221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6" name="Oval 195"/>
          <p:cNvSpPr/>
          <p:nvPr>
            <p:custDataLst>
              <p:tags r:id="rId88"/>
            </p:custDataLst>
          </p:nvPr>
        </p:nvSpPr>
        <p:spPr>
          <a:xfrm>
            <a:off x="7543800" y="22098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7" name="Straight Arrow Connector 196"/>
          <p:cNvCxnSpPr>
            <a:stCxn id="70" idx="5"/>
            <a:endCxn id="196" idx="1"/>
          </p:cNvCxnSpPr>
          <p:nvPr>
            <p:custDataLst>
              <p:tags r:id="rId89"/>
            </p:custDataLst>
          </p:nvPr>
        </p:nvCxnSpPr>
        <p:spPr>
          <a:xfrm rot="16200000" flipH="1">
            <a:off x="6513185" y="1179185"/>
            <a:ext cx="351352" cy="1799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88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4.58247E-6 L 0.0875 0.1781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798</Words>
  <Application>Microsoft Office PowerPoint</Application>
  <PresentationFormat>On-screen Show (4:3)</PresentationFormat>
  <Paragraphs>187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T9 and Tries</vt:lpstr>
      <vt:lpstr>T9 Predictive Text</vt:lpstr>
      <vt:lpstr>Trie</vt:lpstr>
      <vt:lpstr>Example: String Search</vt:lpstr>
      <vt:lpstr>String Search Trie</vt:lpstr>
      <vt:lpstr>String Search Trie</vt:lpstr>
      <vt:lpstr>Building a Trie for T9</vt:lpstr>
      <vt:lpstr>Handling T9onyms</vt:lpstr>
      <vt:lpstr>Handling T9onyms</vt:lpstr>
      <vt:lpstr>Extra Credit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psv3</dc:creator>
  <cp:lastModifiedBy>Hal Perkins</cp:lastModifiedBy>
  <cp:revision>31</cp:revision>
  <dcterms:created xsi:type="dcterms:W3CDTF">2008-04-30T04:45:50Z</dcterms:created>
  <dcterms:modified xsi:type="dcterms:W3CDTF">2008-10-24T01:07:40Z</dcterms:modified>
</cp:coreProperties>
</file>