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1" r:id="rId6"/>
    <p:sldId id="263" r:id="rId7"/>
    <p:sldId id="259" r:id="rId8"/>
    <p:sldId id="266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700" autoAdjust="0"/>
  </p:normalViewPr>
  <p:slideViewPr>
    <p:cSldViewPr>
      <p:cViewPr varScale="1">
        <p:scale>
          <a:sx n="116" d="100"/>
          <a:sy n="116" d="100"/>
        </p:scale>
        <p:origin x="-102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A6470-47B7-45AB-84BF-231CA6C81B40}" type="datetimeFigureOut">
              <a:rPr lang="en-US" smtClean="0"/>
              <a:t>4/29/2008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23B7C-1BBE-4A70-AAB1-AFC4CD00CD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-T9onym </a:t>
            </a:r>
            <a:r>
              <a:rPr lang="en-US" dirty="0" smtClean="0"/>
              <a:t>is a word that shows up on mobile phones that have T9 text entry that is equivalent through T9 to other words</a:t>
            </a:r>
          </a:p>
          <a:p>
            <a:endParaRPr lang="en-US" dirty="0" smtClean="0"/>
          </a:p>
          <a:p>
            <a:r>
              <a:rPr lang="en-US" dirty="0" smtClean="0"/>
              <a:t>-When</a:t>
            </a:r>
            <a:r>
              <a:rPr lang="en-US" baseline="0" dirty="0" smtClean="0"/>
              <a:t> T9 encounters T9onyms, it weights the words by how commonly a word is used. In other words, T9 will predict the word you are trying to type by determining which of the T9onyms you use more often. </a:t>
            </a:r>
            <a:r>
              <a:rPr lang="en-US" b="1" baseline="0" dirty="0" smtClean="0"/>
              <a:t>NOTE:</a:t>
            </a:r>
            <a:r>
              <a:rPr lang="en-US" dirty="0" smtClean="0"/>
              <a:t> T9</a:t>
            </a:r>
            <a:r>
              <a:rPr lang="en-US" baseline="0" dirty="0" smtClean="0"/>
              <a:t> orders words differently than what we are requiring from you.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multi-way tree structure useful for storing keys</a:t>
            </a:r>
            <a:r>
              <a:rPr lang="en-US" baseline="0" dirty="0" smtClean="0"/>
              <a:t> from a list of keys</a:t>
            </a:r>
          </a:p>
          <a:p>
            <a:r>
              <a:rPr lang="en-US" baseline="0" dirty="0" smtClean="0"/>
              <a:t>A binary tree, is a two way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, thus an n-</a:t>
            </a:r>
            <a:r>
              <a:rPr lang="en-US" baseline="0" dirty="0" err="1" smtClean="0"/>
              <a:t>ary</a:t>
            </a:r>
            <a:r>
              <a:rPr lang="en-US" baseline="0" dirty="0" smtClean="0"/>
              <a:t> tree would be an n-way </a:t>
            </a:r>
            <a:r>
              <a:rPr lang="en-US" baseline="0" dirty="0" err="1" smtClean="0"/>
              <a:t>trie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There exist many different data</a:t>
            </a:r>
            <a:r>
              <a:rPr lang="en-US" baseline="0" dirty="0" smtClean="0"/>
              <a:t> structures that can be used for string searching, which may not be optimized for multiple searches over the same block of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Note, since numbers</a:t>
            </a:r>
            <a:r>
              <a:rPr lang="en-US" baseline="0" dirty="0" smtClean="0"/>
              <a:t> -&gt; characters, you can compress the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. What does this mean? </a:t>
            </a:r>
            <a:r>
              <a:rPr lang="en-US" dirty="0" smtClean="0"/>
              <a:t>You will be given a text file as the dictionary of words your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 should be able to predict. Take each word in the text file and translate it to its corresponding T9 sequence, and add the sequence and its word/words to the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t>4/29/2008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t>4/29/2008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t>4/29/2008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t>4/29/2008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t>4/29/2008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t>4/29/2008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FE235-077D-4D25-A7B0-6BBBAA4E6E83}" type="datetimeFigureOut">
              <a:rPr lang="en-US" smtClean="0"/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16BE3-1CFF-4C72-8C19-F158DF279D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9.com/learn/qt-t9-basics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T9 and Tries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accurately implement T9: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Store the prefix of each word in the text file in the </a:t>
            </a:r>
            <a:r>
              <a:rPr lang="en-US" dirty="0" err="1" smtClean="0"/>
              <a:t>trie</a:t>
            </a:r>
            <a:r>
              <a:rPr lang="en-US" dirty="0" smtClean="0"/>
              <a:t>—</a:t>
            </a:r>
          </a:p>
          <a:p>
            <a:pPr marL="1828800" lvl="3" indent="-514350">
              <a:buNone/>
            </a:pPr>
            <a:r>
              <a:rPr lang="en-US" dirty="0" smtClean="0"/>
              <a:t>- example: </a:t>
            </a:r>
            <a:r>
              <a:rPr lang="en-US" dirty="0" err="1" smtClean="0"/>
              <a:t>foobar</a:t>
            </a:r>
            <a:r>
              <a:rPr lang="en-US" dirty="0" smtClean="0"/>
              <a:t>- “f”, “</a:t>
            </a:r>
            <a:r>
              <a:rPr lang="en-US" dirty="0" err="1" smtClean="0"/>
              <a:t>fo</a:t>
            </a:r>
            <a:r>
              <a:rPr lang="en-US" dirty="0" smtClean="0"/>
              <a:t>”, “</a:t>
            </a:r>
            <a:r>
              <a:rPr lang="en-US" dirty="0" err="1" smtClean="0"/>
              <a:t>foo</a:t>
            </a:r>
            <a:r>
              <a:rPr lang="en-US" dirty="0" smtClean="0"/>
              <a:t>”, “</a:t>
            </a:r>
            <a:r>
              <a:rPr lang="en-US" dirty="0" err="1" smtClean="0"/>
              <a:t>foob</a:t>
            </a:r>
            <a:r>
              <a:rPr lang="en-US" dirty="0" smtClean="0"/>
              <a:t>”, “</a:t>
            </a:r>
            <a:r>
              <a:rPr lang="en-US" dirty="0" err="1" smtClean="0"/>
              <a:t>fooba</a:t>
            </a:r>
            <a:r>
              <a:rPr lang="en-US" dirty="0" smtClean="0"/>
              <a:t>”, “</a:t>
            </a:r>
            <a:r>
              <a:rPr lang="en-US" dirty="0" err="1" smtClean="0"/>
              <a:t>foobar</a:t>
            </a:r>
            <a:r>
              <a:rPr lang="en-US" dirty="0" smtClean="0"/>
              <a:t>”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Order a word in the </a:t>
            </a:r>
            <a:r>
              <a:rPr lang="en-US" dirty="0" err="1" smtClean="0"/>
              <a:t>Trie</a:t>
            </a:r>
            <a:r>
              <a:rPr lang="en-US" dirty="0" smtClean="0"/>
              <a:t> by its frequency </a:t>
            </a:r>
          </a:p>
          <a:p>
            <a:pPr marL="1828800" lvl="3" indent="-514350">
              <a:buNone/>
            </a:pPr>
            <a:r>
              <a:rPr lang="en-US" dirty="0" smtClean="0"/>
              <a:t>-A word with a higher frequency will be predicted before a lower frequency word. In the text file (listed on assignment), the format of an entry will be </a:t>
            </a:r>
          </a:p>
          <a:p>
            <a:pPr marL="1828800" lvl="3" indent="-514350">
              <a:buNone/>
            </a:pPr>
            <a:r>
              <a:rPr lang="en-US" b="1" dirty="0" smtClean="0"/>
              <a:t>word      frequency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Update the frequency of a word</a:t>
            </a:r>
          </a:p>
          <a:p>
            <a:pPr marL="1828800" lvl="3" indent="-514350">
              <a:buFontTx/>
              <a:buChar char="-"/>
            </a:pPr>
            <a:r>
              <a:rPr lang="en-US" dirty="0" smtClean="0"/>
              <a:t>Each time a word is used, increment the word’s frequency</a:t>
            </a:r>
          </a:p>
          <a:p>
            <a:pPr marL="1828800" lvl="3" indent="-514350">
              <a:buFontTx/>
              <a:buChar char="-"/>
            </a:pPr>
            <a:r>
              <a:rPr lang="en-US" dirty="0" smtClean="0"/>
              <a:t>Prediction of words should use updated frequencies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T9 Predictive Text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What is T9? Demo</a:t>
            </a:r>
            <a:r>
              <a:rPr lang="en-US" dirty="0" smtClean="0"/>
              <a:t> </a:t>
            </a:r>
          </a:p>
          <a:p>
            <a:r>
              <a:rPr lang="en-US" dirty="0" smtClean="0"/>
              <a:t>T9onyms:</a:t>
            </a:r>
          </a:p>
          <a:p>
            <a:r>
              <a:rPr lang="en-US" sz="1800" dirty="0"/>
              <a:t>1. </a:t>
            </a:r>
            <a:r>
              <a:rPr lang="en-US" sz="1800" b="1" dirty="0"/>
              <a:t>22737: acres, bards, barer, bares, baser, bases, caper, capes, cards, cares, cases</a:t>
            </a:r>
          </a:p>
          <a:p>
            <a:r>
              <a:rPr lang="en-US" sz="1800" dirty="0"/>
              <a:t>2. </a:t>
            </a:r>
            <a:r>
              <a:rPr lang="en-US" sz="1800" b="1" dirty="0"/>
              <a:t>46637: goner, goods, goofs, homer, homes, </a:t>
            </a:r>
            <a:r>
              <a:rPr lang="en-US" sz="1800" b="1" dirty="0" err="1"/>
              <a:t>honer</a:t>
            </a:r>
            <a:r>
              <a:rPr lang="en-US" sz="1800" b="1" dirty="0"/>
              <a:t>, hones, hoods, hoofs, inner</a:t>
            </a:r>
          </a:p>
          <a:p>
            <a:r>
              <a:rPr lang="en-US" sz="1800" dirty="0"/>
              <a:t>3. </a:t>
            </a:r>
            <a:r>
              <a:rPr lang="en-US" sz="1800" b="1" dirty="0"/>
              <a:t>2273: acre, bard, bare, base, cape, card, care, case</a:t>
            </a:r>
          </a:p>
          <a:p>
            <a:r>
              <a:rPr lang="en-US" sz="1800" dirty="0"/>
              <a:t>4. </a:t>
            </a:r>
            <a:r>
              <a:rPr lang="en-US" sz="1800" b="1" dirty="0"/>
              <a:t>729: paw, pay, Paz, raw, ray, saw, sax, say</a:t>
            </a:r>
          </a:p>
          <a:p>
            <a:r>
              <a:rPr lang="en-US" sz="1800" dirty="0"/>
              <a:t>5. </a:t>
            </a:r>
            <a:r>
              <a:rPr lang="en-US" sz="1800" b="1" dirty="0"/>
              <a:t>76737: pores, poser, poses, roper, ropes, roses, sorer, </a:t>
            </a:r>
            <a:r>
              <a:rPr lang="en-US" sz="1800" b="1" dirty="0" smtClean="0"/>
              <a:t>sores</a:t>
            </a:r>
          </a:p>
          <a:p>
            <a:r>
              <a:rPr lang="en-US" sz="1800" b="1" dirty="0" smtClean="0"/>
              <a:t>How does T9 order T9onyms?</a:t>
            </a:r>
          </a:p>
          <a:p>
            <a:pPr lvl="1"/>
            <a:r>
              <a:rPr lang="en-US" sz="1400" b="1" dirty="0" smtClean="0"/>
              <a:t>Assignment Requirement: Alphabetical order</a:t>
            </a:r>
          </a:p>
          <a:p>
            <a:pPr lvl="1"/>
            <a:r>
              <a:rPr lang="en-US" sz="1400" b="1" dirty="0" smtClean="0"/>
              <a:t>Extra credit options: Frequency, Dynamic Frequency </a:t>
            </a:r>
          </a:p>
          <a:p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Trie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Tree structure: n-</a:t>
            </a:r>
            <a:r>
              <a:rPr lang="en-US" dirty="0" err="1" smtClean="0"/>
              <a:t>ary</a:t>
            </a:r>
            <a:r>
              <a:rPr lang="en-US" dirty="0" smtClean="0"/>
              <a:t> tree</a:t>
            </a:r>
          </a:p>
          <a:p>
            <a:r>
              <a:rPr lang="en-US" dirty="0" smtClean="0"/>
              <a:t>We use a </a:t>
            </a:r>
            <a:r>
              <a:rPr lang="en-US" dirty="0" err="1" smtClean="0"/>
              <a:t>trie</a:t>
            </a:r>
            <a:r>
              <a:rPr lang="en-US" dirty="0" smtClean="0"/>
              <a:t> to store pieces of data that have a </a:t>
            </a:r>
            <a:r>
              <a:rPr lang="en-US" i="1" dirty="0" smtClean="0"/>
              <a:t>key</a:t>
            </a:r>
            <a:r>
              <a:rPr lang="en-US" dirty="0" smtClean="0"/>
              <a:t> (used to identify the data) from an alphabet</a:t>
            </a:r>
          </a:p>
          <a:p>
            <a:pPr lvl="1"/>
            <a:r>
              <a:rPr lang="en-US" dirty="0" smtClean="0"/>
              <a:t>Optionally can also hold a </a:t>
            </a:r>
            <a:r>
              <a:rPr lang="en-US" i="1" dirty="0" smtClean="0"/>
              <a:t>value</a:t>
            </a:r>
            <a:r>
              <a:rPr lang="en-US" dirty="0" smtClean="0"/>
              <a:t> (which holds any additional data associated with the key).</a:t>
            </a:r>
          </a:p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Spell checkers</a:t>
            </a:r>
            <a:endParaRPr lang="en-US" dirty="0"/>
          </a:p>
          <a:p>
            <a:pPr lvl="1"/>
            <a:r>
              <a:rPr lang="en-US" dirty="0" smtClean="0"/>
              <a:t>Auto-complete</a:t>
            </a:r>
            <a:endParaRPr lang="en-US" dirty="0"/>
          </a:p>
          <a:p>
            <a:pPr lvl="1"/>
            <a:r>
              <a:rPr lang="en-US" dirty="0" smtClean="0"/>
              <a:t>Data compression</a:t>
            </a:r>
            <a:endParaRPr lang="en-US" dirty="0"/>
          </a:p>
          <a:p>
            <a:pPr lvl="1"/>
            <a:r>
              <a:rPr lang="en-US" dirty="0" smtClean="0"/>
              <a:t>T9 </a:t>
            </a:r>
            <a:r>
              <a:rPr lang="en-US" dirty="0"/>
              <a:t>predictive text input for cell </a:t>
            </a:r>
            <a:r>
              <a:rPr lang="en-US" dirty="0" smtClean="0"/>
              <a:t>phones</a:t>
            </a:r>
          </a:p>
          <a:p>
            <a:pPr lvl="1"/>
            <a:r>
              <a:rPr lang="en-US" dirty="0" smtClean="0"/>
              <a:t>String 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String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Determine if a given word appears in a block of text.</a:t>
            </a:r>
          </a:p>
          <a:p>
            <a:pPr lvl="1"/>
            <a:r>
              <a:rPr lang="en-US" dirty="0" smtClean="0"/>
              <a:t>Optimize for multiple searches in the same block of text</a:t>
            </a:r>
          </a:p>
          <a:p>
            <a:r>
              <a:rPr lang="en-US" dirty="0" smtClean="0"/>
              <a:t>What do we do?</a:t>
            </a:r>
          </a:p>
          <a:p>
            <a:pPr lvl="1"/>
            <a:r>
              <a:rPr lang="en-US" dirty="0" smtClean="0"/>
              <a:t>Place each word in the block of text into a data structure</a:t>
            </a:r>
          </a:p>
          <a:p>
            <a:pPr lvl="1"/>
            <a:r>
              <a:rPr lang="en-US" dirty="0" smtClean="0"/>
              <a:t>Use data structure to determine whether a word exists in that block of text</a:t>
            </a:r>
          </a:p>
          <a:p>
            <a:r>
              <a:rPr lang="en-US" dirty="0" smtClean="0"/>
              <a:t>Which data structure should we use?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Search </a:t>
            </a:r>
            <a:r>
              <a:rPr lang="en-US" dirty="0" err="1" smtClean="0"/>
              <a:t>Trie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52400" y="2286000"/>
            <a:ext cx="8839200" cy="3429000"/>
            <a:chOff x="152400" y="2286000"/>
            <a:chExt cx="8839200" cy="34290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2286000"/>
              <a:ext cx="8123404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152400" y="34290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[by]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38100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[sea]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95600" y="4687669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5800" y="50686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72200" y="46482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[shore]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72400" y="38862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[the]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ext: sells sea shells by the shore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Search </a:t>
            </a:r>
            <a:r>
              <a:rPr lang="en-US" dirty="0" err="1" smtClean="0"/>
              <a:t>Trie</a:t>
            </a:r>
            <a:endParaRPr lang="en-US" dirty="0"/>
          </a:p>
        </p:txBody>
      </p:sp>
      <p:grpSp>
        <p:nvGrpSpPr>
          <p:cNvPr id="3" name="Group 14"/>
          <p:cNvGrpSpPr/>
          <p:nvPr/>
        </p:nvGrpSpPr>
        <p:grpSpPr>
          <a:xfrm>
            <a:off x="152400" y="2286000"/>
            <a:ext cx="8839200" cy="3429000"/>
            <a:chOff x="152400" y="2286000"/>
            <a:chExt cx="8839200" cy="34290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2286000"/>
              <a:ext cx="8123404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152400" y="34290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[by]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38100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[sea]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95600" y="4687669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5800" y="50686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72200" y="46482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[shore]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72400" y="38862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[the]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2286000" cy="762000"/>
          </a:xfrm>
        </p:spPr>
        <p:txBody>
          <a:bodyPr/>
          <a:lstStyle/>
          <a:p>
            <a:r>
              <a:rPr lang="en-US" dirty="0" smtClean="0"/>
              <a:t>Search for: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"/>
          </p:nvPr>
        </p:nvSpPr>
        <p:spPr>
          <a:xfrm>
            <a:off x="2493084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1"/>
          </p:nvPr>
        </p:nvSpPr>
        <p:spPr>
          <a:xfrm>
            <a:off x="28956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1"/>
          </p:nvPr>
        </p:nvSpPr>
        <p:spPr>
          <a:xfrm>
            <a:off x="31242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1"/>
          </p:nvPr>
        </p:nvSpPr>
        <p:spPr>
          <a:xfrm>
            <a:off x="3276600" y="1600200"/>
            <a:ext cx="3048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sz="half" idx="1"/>
          </p:nvPr>
        </p:nvSpPr>
        <p:spPr>
          <a:xfrm>
            <a:off x="34290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</a:t>
            </a:r>
          </a:p>
        </p:txBody>
      </p:sp>
      <p:sp>
        <p:nvSpPr>
          <p:cNvPr id="29" name="Oval 28"/>
          <p:cNvSpPr/>
          <p:nvPr/>
        </p:nvSpPr>
        <p:spPr>
          <a:xfrm>
            <a:off x="4288716" y="2764716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835126" y="3189642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050716" y="3602916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61474" y="4038600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061474" y="4452768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63262" y="4874118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4" grpId="0" build="p"/>
      <p:bldP spid="25" grpId="0" build="p"/>
      <p:bldP spid="26" grpId="0" build="p"/>
      <p:bldP spid="27" grpId="0" build="p"/>
      <p:bldP spid="28" grpId="0" build="p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</a:t>
            </a:r>
            <a:r>
              <a:rPr lang="en-US" dirty="0" err="1" smtClean="0"/>
              <a:t>Trie</a:t>
            </a:r>
            <a:r>
              <a:rPr lang="en-US" dirty="0" smtClean="0"/>
              <a:t> for T9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219200"/>
          </a:xfrm>
        </p:spPr>
        <p:txBody>
          <a:bodyPr/>
          <a:lstStyle/>
          <a:p>
            <a:r>
              <a:rPr lang="en-US" dirty="0" smtClean="0"/>
              <a:t>How is a T9 </a:t>
            </a:r>
            <a:r>
              <a:rPr lang="en-US" dirty="0" err="1" smtClean="0"/>
              <a:t>Trie</a:t>
            </a:r>
            <a:r>
              <a:rPr lang="en-US" dirty="0" smtClean="0"/>
              <a:t> different?</a:t>
            </a:r>
          </a:p>
          <a:p>
            <a:pPr lvl="1"/>
            <a:r>
              <a:rPr lang="en-US" dirty="0" smtClean="0"/>
              <a:t>Alphabet: {2-9}</a:t>
            </a:r>
          </a:p>
          <a:p>
            <a:pPr lvl="1">
              <a:buNone/>
            </a:pPr>
            <a:endParaRPr lang="en-US" dirty="0"/>
          </a:p>
        </p:txBody>
      </p:sp>
      <p:grpSp>
        <p:nvGrpSpPr>
          <p:cNvPr id="316" name="Group 315"/>
          <p:cNvGrpSpPr/>
          <p:nvPr/>
        </p:nvGrpSpPr>
        <p:grpSpPr>
          <a:xfrm>
            <a:off x="1219200" y="2514600"/>
            <a:ext cx="6934200" cy="3662065"/>
            <a:chOff x="1219200" y="2514600"/>
            <a:chExt cx="6934200" cy="3662065"/>
          </a:xfrm>
        </p:grpSpPr>
        <p:sp>
          <p:nvSpPr>
            <p:cNvPr id="233" name="TextBox 232"/>
            <p:cNvSpPr txBox="1"/>
            <p:nvPr/>
          </p:nvSpPr>
          <p:spPr>
            <a:xfrm>
              <a:off x="3352800" y="57150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[cap]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315" name="Group 314"/>
            <p:cNvGrpSpPr/>
            <p:nvPr/>
          </p:nvGrpSpPr>
          <p:grpSpPr>
            <a:xfrm>
              <a:off x="1219200" y="2514600"/>
              <a:ext cx="6934200" cy="3276600"/>
              <a:chOff x="304800" y="2514600"/>
              <a:chExt cx="6934200" cy="32766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724400" y="2514600"/>
                <a:ext cx="533400" cy="5334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867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7244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2766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Arrow Connector 22"/>
              <p:cNvCxnSpPr>
                <a:stCxn id="12" idx="3"/>
                <a:endCxn id="19" idx="7"/>
              </p:cNvCxnSpPr>
              <p:nvPr/>
            </p:nvCxnSpPr>
            <p:spPr>
              <a:xfrm rot="5400000">
                <a:off x="4074785" y="2626985"/>
                <a:ext cx="384830" cy="10706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2" idx="4"/>
                <a:endCxn id="15" idx="0"/>
              </p:cNvCxnSpPr>
              <p:nvPr/>
            </p:nvCxnSpPr>
            <p:spPr>
              <a:xfrm rot="5400000">
                <a:off x="4876800" y="3162300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2" idx="5"/>
                <a:endCxn id="13" idx="1"/>
              </p:cNvCxnSpPr>
              <p:nvPr/>
            </p:nvCxnSpPr>
            <p:spPr>
              <a:xfrm rot="16200000" flipH="1">
                <a:off x="5332085" y="2817485"/>
                <a:ext cx="427552" cy="7323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3886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3" name="Straight Arrow Connector 52"/>
              <p:cNvCxnSpPr>
                <a:stCxn id="12" idx="3"/>
                <a:endCxn id="42" idx="7"/>
              </p:cNvCxnSpPr>
              <p:nvPr/>
            </p:nvCxnSpPr>
            <p:spPr>
              <a:xfrm rot="5400000">
                <a:off x="4260663" y="2855585"/>
                <a:ext cx="427552" cy="656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12" idx="3"/>
                <a:endCxn id="57" idx="7"/>
              </p:cNvCxnSpPr>
              <p:nvPr/>
            </p:nvCxnSpPr>
            <p:spPr>
              <a:xfrm rot="5400000">
                <a:off x="4489263" y="3084185"/>
                <a:ext cx="427552" cy="198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/>
              <p:nvPr/>
            </p:nvSpPr>
            <p:spPr>
              <a:xfrm>
                <a:off x="4343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5410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4770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934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Straight Arrow Connector 70"/>
              <p:cNvCxnSpPr>
                <a:stCxn id="12" idx="5"/>
                <a:endCxn id="63" idx="1"/>
              </p:cNvCxnSpPr>
              <p:nvPr/>
            </p:nvCxnSpPr>
            <p:spPr>
              <a:xfrm rot="16200000" flipH="1">
                <a:off x="5103485" y="3046085"/>
                <a:ext cx="427552" cy="275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>
                <a:stCxn id="12" idx="5"/>
                <a:endCxn id="68" idx="0"/>
              </p:cNvCxnSpPr>
              <p:nvPr/>
            </p:nvCxnSpPr>
            <p:spPr>
              <a:xfrm rot="16200000" flipH="1">
                <a:off x="5713085" y="2436484"/>
                <a:ext cx="382915" cy="14497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12" idx="5"/>
                <a:endCxn id="69" idx="0"/>
              </p:cNvCxnSpPr>
              <p:nvPr/>
            </p:nvCxnSpPr>
            <p:spPr>
              <a:xfrm rot="16200000" flipH="1">
                <a:off x="5941685" y="2207884"/>
                <a:ext cx="382915" cy="19069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0" name="Oval 99"/>
              <p:cNvSpPr/>
              <p:nvPr/>
            </p:nvSpPr>
            <p:spPr>
              <a:xfrm>
                <a:off x="3200400" y="4343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667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295400" y="39624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3" name="Straight Arrow Connector 102"/>
              <p:cNvCxnSpPr>
                <a:endCxn id="102" idx="7"/>
              </p:cNvCxnSpPr>
              <p:nvPr/>
            </p:nvCxnSpPr>
            <p:spPr>
              <a:xfrm rot="10800000" flipV="1">
                <a:off x="1750686" y="3733799"/>
                <a:ext cx="1602115" cy="3067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19" idx="3"/>
                <a:endCxn id="101" idx="0"/>
              </p:cNvCxnSpPr>
              <p:nvPr/>
            </p:nvCxnSpPr>
            <p:spPr>
              <a:xfrm rot="5400000">
                <a:off x="2895601" y="3655685"/>
                <a:ext cx="382915" cy="535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19" idx="3"/>
                <a:endCxn id="100" idx="7"/>
              </p:cNvCxnSpPr>
              <p:nvPr/>
            </p:nvCxnSpPr>
            <p:spPr>
              <a:xfrm rot="16200000" flipH="1">
                <a:off x="3079563" y="4007037"/>
                <a:ext cx="656152" cy="105848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6" name="Oval 105"/>
              <p:cNvSpPr/>
              <p:nvPr/>
            </p:nvSpPr>
            <p:spPr>
              <a:xfrm>
                <a:off x="1905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7" name="Straight Arrow Connector 106"/>
              <p:cNvCxnSpPr>
                <a:stCxn id="19" idx="3"/>
                <a:endCxn id="106" idx="7"/>
              </p:cNvCxnSpPr>
              <p:nvPr/>
            </p:nvCxnSpPr>
            <p:spPr>
              <a:xfrm rot="5400000">
                <a:off x="2546163" y="3350885"/>
                <a:ext cx="427552" cy="1189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stCxn id="19" idx="3"/>
                <a:endCxn id="109" idx="7"/>
              </p:cNvCxnSpPr>
              <p:nvPr/>
            </p:nvCxnSpPr>
            <p:spPr>
              <a:xfrm rot="5400000">
                <a:off x="2736663" y="3541385"/>
                <a:ext cx="4275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/>
            </p:nvSpPr>
            <p:spPr>
              <a:xfrm>
                <a:off x="2286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3048000" y="4038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5052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886200" y="4419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19" idx="3"/>
                <a:endCxn id="110" idx="0"/>
              </p:cNvCxnSpPr>
              <p:nvPr/>
            </p:nvCxnSpPr>
            <p:spPr>
              <a:xfrm rot="5400000">
                <a:off x="3124201" y="3808085"/>
                <a:ext cx="3067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19" idx="3"/>
                <a:endCxn id="111" idx="0"/>
              </p:cNvCxnSpPr>
              <p:nvPr/>
            </p:nvCxnSpPr>
            <p:spPr>
              <a:xfrm rot="16200000" flipH="1">
                <a:off x="3276600" y="3809999"/>
                <a:ext cx="459115" cy="302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9" idx="3"/>
                <a:endCxn id="112" idx="0"/>
              </p:cNvCxnSpPr>
              <p:nvPr/>
            </p:nvCxnSpPr>
            <p:spPr>
              <a:xfrm rot="16200000" flipH="1">
                <a:off x="3352800" y="3733799"/>
                <a:ext cx="687715" cy="683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2" name="Oval 161"/>
              <p:cNvSpPr/>
              <p:nvPr/>
            </p:nvSpPr>
            <p:spPr>
              <a:xfrm>
                <a:off x="1828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1066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304800" y="4648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5" name="Straight Arrow Connector 164"/>
              <p:cNvCxnSpPr>
                <a:stCxn id="102" idx="3"/>
                <a:endCxn id="164" idx="7"/>
              </p:cNvCxnSpPr>
              <p:nvPr/>
            </p:nvCxnSpPr>
            <p:spPr>
              <a:xfrm rot="5400000">
                <a:off x="831663" y="4150985"/>
                <a:ext cx="2751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>
                <a:stCxn id="102" idx="3"/>
                <a:endCxn id="163" idx="0"/>
              </p:cNvCxnSpPr>
              <p:nvPr/>
            </p:nvCxnSpPr>
            <p:spPr>
              <a:xfrm rot="5400000">
                <a:off x="838201" y="4798685"/>
                <a:ext cx="9163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/>
              <p:cNvCxnSpPr>
                <a:stCxn id="102" idx="3"/>
                <a:endCxn id="162" idx="1"/>
              </p:cNvCxnSpPr>
              <p:nvPr/>
            </p:nvCxnSpPr>
            <p:spPr>
              <a:xfrm rot="16200000" flipH="1">
                <a:off x="1104900" y="4686300"/>
                <a:ext cx="1037152" cy="499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8" name="Oval 167"/>
              <p:cNvSpPr/>
              <p:nvPr/>
            </p:nvSpPr>
            <p:spPr>
              <a:xfrm>
                <a:off x="533400" y="4953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9" name="Straight Arrow Connector 168"/>
              <p:cNvCxnSpPr>
                <a:stCxn id="102" idx="3"/>
                <a:endCxn id="168" idx="7"/>
              </p:cNvCxnSpPr>
              <p:nvPr/>
            </p:nvCxnSpPr>
            <p:spPr>
              <a:xfrm rot="5400000">
                <a:off x="793563" y="4417685"/>
                <a:ext cx="579952" cy="579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>
                <a:stCxn id="102" idx="3"/>
                <a:endCxn id="171" idx="0"/>
              </p:cNvCxnSpPr>
              <p:nvPr/>
            </p:nvCxnSpPr>
            <p:spPr>
              <a:xfrm rot="5400000">
                <a:off x="762001" y="4570085"/>
                <a:ext cx="763915" cy="4591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71" name="Oval 170"/>
              <p:cNvSpPr/>
              <p:nvPr/>
            </p:nvSpPr>
            <p:spPr>
              <a:xfrm>
                <a:off x="762000" y="5181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1447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2209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2590800" y="52578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5" name="Straight Arrow Connector 174"/>
              <p:cNvCxnSpPr>
                <a:stCxn id="102" idx="3"/>
                <a:endCxn id="172" idx="1"/>
              </p:cNvCxnSpPr>
              <p:nvPr/>
            </p:nvCxnSpPr>
            <p:spPr>
              <a:xfrm rot="16200000" flipH="1">
                <a:off x="914400" y="4876800"/>
                <a:ext cx="1037152" cy="118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>
                <a:stCxn id="102" idx="4"/>
                <a:endCxn id="173" idx="1"/>
              </p:cNvCxnSpPr>
              <p:nvPr/>
            </p:nvCxnSpPr>
            <p:spPr>
              <a:xfrm rot="16200000" flipH="1">
                <a:off x="1466850" y="4591049"/>
                <a:ext cx="882837" cy="6923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>
                <a:stCxn id="102" idx="5"/>
                <a:endCxn id="174" idx="1"/>
              </p:cNvCxnSpPr>
              <p:nvPr/>
            </p:nvCxnSpPr>
            <p:spPr>
              <a:xfrm rot="16200000" flipH="1">
                <a:off x="1750685" y="4417685"/>
                <a:ext cx="918230" cy="9182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9" name="Oval 268"/>
              <p:cNvSpPr/>
              <p:nvPr/>
            </p:nvSpPr>
            <p:spPr>
              <a:xfrm>
                <a:off x="4876800" y="4495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0" name="Oval 269"/>
              <p:cNvSpPr/>
              <p:nvPr/>
            </p:nvSpPr>
            <p:spPr>
              <a:xfrm>
                <a:off x="4267200" y="3962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1" name="Straight Arrow Connector 270"/>
              <p:cNvCxnSpPr>
                <a:stCxn id="15" idx="4"/>
                <a:endCxn id="270" idx="7"/>
              </p:cNvCxnSpPr>
              <p:nvPr/>
            </p:nvCxnSpPr>
            <p:spPr>
              <a:xfrm rot="5400000">
                <a:off x="4660714" y="3676650"/>
                <a:ext cx="197037" cy="4637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72" name="Straight Arrow Connector 271"/>
              <p:cNvCxnSpPr>
                <a:stCxn id="15" idx="4"/>
                <a:endCxn id="269" idx="0"/>
              </p:cNvCxnSpPr>
              <p:nvPr/>
            </p:nvCxnSpPr>
            <p:spPr>
              <a:xfrm rot="16200000" flipH="1">
                <a:off x="4667250" y="4133850"/>
                <a:ext cx="685800" cy="38100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4" name="Oval 273"/>
              <p:cNvSpPr/>
              <p:nvPr/>
            </p:nvSpPr>
            <p:spPr>
              <a:xfrm>
                <a:off x="45720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5" name="Straight Arrow Connector 274"/>
              <p:cNvCxnSpPr>
                <a:stCxn id="15" idx="4"/>
                <a:endCxn id="274" idx="7"/>
              </p:cNvCxnSpPr>
              <p:nvPr/>
            </p:nvCxnSpPr>
            <p:spPr>
              <a:xfrm rot="5400000">
                <a:off x="4698814" y="3943350"/>
                <a:ext cx="425637" cy="1589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8" name="Oval 277"/>
              <p:cNvSpPr/>
              <p:nvPr/>
            </p:nvSpPr>
            <p:spPr>
              <a:xfrm>
                <a:off x="51816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5715000" y="41910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1" name="Straight Arrow Connector 280"/>
              <p:cNvCxnSpPr>
                <a:stCxn id="15" idx="4"/>
                <a:endCxn id="278" idx="1"/>
              </p:cNvCxnSpPr>
              <p:nvPr/>
            </p:nvCxnSpPr>
            <p:spPr>
              <a:xfrm rot="16200000" flipH="1">
                <a:off x="4895850" y="3905249"/>
                <a:ext cx="425637" cy="2351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>
                <a:stCxn id="15" idx="4"/>
                <a:endCxn id="280" idx="1"/>
              </p:cNvCxnSpPr>
              <p:nvPr/>
            </p:nvCxnSpPr>
            <p:spPr>
              <a:xfrm rot="16200000" flipH="1">
                <a:off x="5162550" y="3638549"/>
                <a:ext cx="459115" cy="8020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14" name="TextBox 313"/>
              <p:cNvSpPr txBox="1"/>
              <p:nvPr/>
            </p:nvSpPr>
            <p:spPr>
              <a:xfrm>
                <a:off x="5791200" y="46482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[is]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5"/>
          <p:cNvGrpSpPr/>
          <p:nvPr/>
        </p:nvGrpSpPr>
        <p:grpSpPr>
          <a:xfrm>
            <a:off x="1219200" y="2514600"/>
            <a:ext cx="6934200" cy="3662065"/>
            <a:chOff x="1219200" y="2514600"/>
            <a:chExt cx="6934200" cy="3662065"/>
          </a:xfrm>
        </p:grpSpPr>
        <p:sp>
          <p:nvSpPr>
            <p:cNvPr id="233" name="TextBox 232"/>
            <p:cNvSpPr txBox="1"/>
            <p:nvPr/>
          </p:nvSpPr>
          <p:spPr>
            <a:xfrm>
              <a:off x="3352800" y="57150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[cap]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5" name="Group 314"/>
            <p:cNvGrpSpPr/>
            <p:nvPr/>
          </p:nvGrpSpPr>
          <p:grpSpPr>
            <a:xfrm>
              <a:off x="1219200" y="2514600"/>
              <a:ext cx="6934200" cy="3276600"/>
              <a:chOff x="304800" y="2514600"/>
              <a:chExt cx="6934200" cy="32766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724400" y="2514600"/>
                <a:ext cx="533400" cy="5334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867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7244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2766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Arrow Connector 22"/>
              <p:cNvCxnSpPr>
                <a:stCxn id="12" idx="3"/>
                <a:endCxn id="19" idx="7"/>
              </p:cNvCxnSpPr>
              <p:nvPr/>
            </p:nvCxnSpPr>
            <p:spPr>
              <a:xfrm rot="5400000">
                <a:off x="4074785" y="2626985"/>
                <a:ext cx="384830" cy="10706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2" idx="4"/>
                <a:endCxn id="15" idx="0"/>
              </p:cNvCxnSpPr>
              <p:nvPr/>
            </p:nvCxnSpPr>
            <p:spPr>
              <a:xfrm rot="5400000">
                <a:off x="4876800" y="3162300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2" idx="5"/>
                <a:endCxn id="13" idx="1"/>
              </p:cNvCxnSpPr>
              <p:nvPr/>
            </p:nvCxnSpPr>
            <p:spPr>
              <a:xfrm rot="16200000" flipH="1">
                <a:off x="5332085" y="2817485"/>
                <a:ext cx="427552" cy="7323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3886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3" name="Straight Arrow Connector 52"/>
              <p:cNvCxnSpPr>
                <a:stCxn id="12" idx="3"/>
                <a:endCxn id="42" idx="7"/>
              </p:cNvCxnSpPr>
              <p:nvPr/>
            </p:nvCxnSpPr>
            <p:spPr>
              <a:xfrm rot="5400000">
                <a:off x="4260663" y="2855585"/>
                <a:ext cx="427552" cy="656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12" idx="3"/>
                <a:endCxn id="57" idx="7"/>
              </p:cNvCxnSpPr>
              <p:nvPr/>
            </p:nvCxnSpPr>
            <p:spPr>
              <a:xfrm rot="5400000">
                <a:off x="4489263" y="3084185"/>
                <a:ext cx="427552" cy="198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/>
              <p:nvPr/>
            </p:nvSpPr>
            <p:spPr>
              <a:xfrm>
                <a:off x="4343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5410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4770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934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Straight Arrow Connector 70"/>
              <p:cNvCxnSpPr>
                <a:stCxn id="12" idx="5"/>
                <a:endCxn id="63" idx="1"/>
              </p:cNvCxnSpPr>
              <p:nvPr/>
            </p:nvCxnSpPr>
            <p:spPr>
              <a:xfrm rot="16200000" flipH="1">
                <a:off x="5103485" y="3046085"/>
                <a:ext cx="427552" cy="275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>
                <a:stCxn id="12" idx="5"/>
                <a:endCxn id="68" idx="0"/>
              </p:cNvCxnSpPr>
              <p:nvPr/>
            </p:nvCxnSpPr>
            <p:spPr>
              <a:xfrm rot="16200000" flipH="1">
                <a:off x="5713085" y="2436484"/>
                <a:ext cx="382915" cy="14497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12" idx="5"/>
                <a:endCxn id="69" idx="0"/>
              </p:cNvCxnSpPr>
              <p:nvPr/>
            </p:nvCxnSpPr>
            <p:spPr>
              <a:xfrm rot="16200000" flipH="1">
                <a:off x="5941685" y="2207884"/>
                <a:ext cx="382915" cy="19069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0" name="Oval 99"/>
              <p:cNvSpPr/>
              <p:nvPr/>
            </p:nvSpPr>
            <p:spPr>
              <a:xfrm>
                <a:off x="3200400" y="4343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667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295400" y="39624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3" name="Straight Arrow Connector 102"/>
              <p:cNvCxnSpPr>
                <a:endCxn id="102" idx="7"/>
              </p:cNvCxnSpPr>
              <p:nvPr/>
            </p:nvCxnSpPr>
            <p:spPr>
              <a:xfrm rot="10800000" flipV="1">
                <a:off x="1750686" y="3733799"/>
                <a:ext cx="1602115" cy="3067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19" idx="3"/>
                <a:endCxn id="101" idx="0"/>
              </p:cNvCxnSpPr>
              <p:nvPr/>
            </p:nvCxnSpPr>
            <p:spPr>
              <a:xfrm rot="5400000">
                <a:off x="2895601" y="3655685"/>
                <a:ext cx="382915" cy="535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19" idx="3"/>
                <a:endCxn id="100" idx="7"/>
              </p:cNvCxnSpPr>
              <p:nvPr/>
            </p:nvCxnSpPr>
            <p:spPr>
              <a:xfrm rot="16200000" flipH="1">
                <a:off x="3079563" y="4007037"/>
                <a:ext cx="656152" cy="105848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6" name="Oval 105"/>
              <p:cNvSpPr/>
              <p:nvPr/>
            </p:nvSpPr>
            <p:spPr>
              <a:xfrm>
                <a:off x="1905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7" name="Straight Arrow Connector 106"/>
              <p:cNvCxnSpPr>
                <a:stCxn id="19" idx="3"/>
                <a:endCxn id="106" idx="7"/>
              </p:cNvCxnSpPr>
              <p:nvPr/>
            </p:nvCxnSpPr>
            <p:spPr>
              <a:xfrm rot="5400000">
                <a:off x="2546163" y="3350885"/>
                <a:ext cx="427552" cy="1189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stCxn id="19" idx="3"/>
                <a:endCxn id="109" idx="7"/>
              </p:cNvCxnSpPr>
              <p:nvPr/>
            </p:nvCxnSpPr>
            <p:spPr>
              <a:xfrm rot="5400000">
                <a:off x="2736663" y="3541385"/>
                <a:ext cx="4275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/>
            </p:nvSpPr>
            <p:spPr>
              <a:xfrm>
                <a:off x="2286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3048000" y="4038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5052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886200" y="4419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19" idx="3"/>
                <a:endCxn id="110" idx="0"/>
              </p:cNvCxnSpPr>
              <p:nvPr/>
            </p:nvCxnSpPr>
            <p:spPr>
              <a:xfrm rot="5400000">
                <a:off x="3124201" y="3808085"/>
                <a:ext cx="3067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19" idx="3"/>
                <a:endCxn id="111" idx="0"/>
              </p:cNvCxnSpPr>
              <p:nvPr/>
            </p:nvCxnSpPr>
            <p:spPr>
              <a:xfrm rot="16200000" flipH="1">
                <a:off x="3276600" y="3809999"/>
                <a:ext cx="459115" cy="302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9" idx="3"/>
                <a:endCxn id="112" idx="0"/>
              </p:cNvCxnSpPr>
              <p:nvPr/>
            </p:nvCxnSpPr>
            <p:spPr>
              <a:xfrm rot="16200000" flipH="1">
                <a:off x="3352800" y="3733799"/>
                <a:ext cx="687715" cy="683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2" name="Oval 161"/>
              <p:cNvSpPr/>
              <p:nvPr/>
            </p:nvSpPr>
            <p:spPr>
              <a:xfrm>
                <a:off x="1828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1066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304800" y="4648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5" name="Straight Arrow Connector 164"/>
              <p:cNvCxnSpPr>
                <a:stCxn id="102" idx="3"/>
                <a:endCxn id="164" idx="7"/>
              </p:cNvCxnSpPr>
              <p:nvPr/>
            </p:nvCxnSpPr>
            <p:spPr>
              <a:xfrm rot="5400000">
                <a:off x="831663" y="4150985"/>
                <a:ext cx="2751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>
                <a:stCxn id="102" idx="3"/>
                <a:endCxn id="163" idx="0"/>
              </p:cNvCxnSpPr>
              <p:nvPr/>
            </p:nvCxnSpPr>
            <p:spPr>
              <a:xfrm rot="5400000">
                <a:off x="838201" y="4798685"/>
                <a:ext cx="9163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/>
              <p:cNvCxnSpPr>
                <a:stCxn id="102" idx="3"/>
                <a:endCxn id="162" idx="1"/>
              </p:cNvCxnSpPr>
              <p:nvPr/>
            </p:nvCxnSpPr>
            <p:spPr>
              <a:xfrm rot="16200000" flipH="1">
                <a:off x="1104900" y="4686300"/>
                <a:ext cx="1037152" cy="499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8" name="Oval 167"/>
              <p:cNvSpPr/>
              <p:nvPr/>
            </p:nvSpPr>
            <p:spPr>
              <a:xfrm>
                <a:off x="533400" y="4953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9" name="Straight Arrow Connector 168"/>
              <p:cNvCxnSpPr>
                <a:stCxn id="102" idx="3"/>
                <a:endCxn id="168" idx="7"/>
              </p:cNvCxnSpPr>
              <p:nvPr/>
            </p:nvCxnSpPr>
            <p:spPr>
              <a:xfrm rot="5400000">
                <a:off x="793563" y="4417685"/>
                <a:ext cx="579952" cy="579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>
                <a:stCxn id="102" idx="3"/>
                <a:endCxn id="171" idx="0"/>
              </p:cNvCxnSpPr>
              <p:nvPr/>
            </p:nvCxnSpPr>
            <p:spPr>
              <a:xfrm rot="5400000">
                <a:off x="762001" y="4570085"/>
                <a:ext cx="763915" cy="4591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71" name="Oval 170"/>
              <p:cNvSpPr/>
              <p:nvPr/>
            </p:nvSpPr>
            <p:spPr>
              <a:xfrm>
                <a:off x="762000" y="5181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1447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2209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2590800" y="52578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5" name="Straight Arrow Connector 174"/>
              <p:cNvCxnSpPr>
                <a:stCxn id="102" idx="3"/>
                <a:endCxn id="172" idx="1"/>
              </p:cNvCxnSpPr>
              <p:nvPr/>
            </p:nvCxnSpPr>
            <p:spPr>
              <a:xfrm rot="16200000" flipH="1">
                <a:off x="914400" y="4876800"/>
                <a:ext cx="1037152" cy="118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>
                <a:stCxn id="102" idx="4"/>
                <a:endCxn id="173" idx="1"/>
              </p:cNvCxnSpPr>
              <p:nvPr/>
            </p:nvCxnSpPr>
            <p:spPr>
              <a:xfrm rot="16200000" flipH="1">
                <a:off x="1466850" y="4591049"/>
                <a:ext cx="882837" cy="6923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>
                <a:stCxn id="102" idx="5"/>
                <a:endCxn id="174" idx="1"/>
              </p:cNvCxnSpPr>
              <p:nvPr/>
            </p:nvCxnSpPr>
            <p:spPr>
              <a:xfrm rot="16200000" flipH="1">
                <a:off x="1750685" y="4417685"/>
                <a:ext cx="918230" cy="9182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9" name="Oval 268"/>
              <p:cNvSpPr/>
              <p:nvPr/>
            </p:nvSpPr>
            <p:spPr>
              <a:xfrm>
                <a:off x="4876800" y="4495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0" name="Oval 269"/>
              <p:cNvSpPr/>
              <p:nvPr/>
            </p:nvSpPr>
            <p:spPr>
              <a:xfrm>
                <a:off x="4267200" y="3962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1" name="Straight Arrow Connector 270"/>
              <p:cNvCxnSpPr>
                <a:stCxn id="15" idx="4"/>
                <a:endCxn id="270" idx="7"/>
              </p:cNvCxnSpPr>
              <p:nvPr/>
            </p:nvCxnSpPr>
            <p:spPr>
              <a:xfrm rot="5400000">
                <a:off x="4660714" y="3676650"/>
                <a:ext cx="197037" cy="4637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72" name="Straight Arrow Connector 271"/>
              <p:cNvCxnSpPr>
                <a:stCxn id="15" idx="4"/>
                <a:endCxn id="269" idx="0"/>
              </p:cNvCxnSpPr>
              <p:nvPr/>
            </p:nvCxnSpPr>
            <p:spPr>
              <a:xfrm rot="16200000" flipH="1">
                <a:off x="4667250" y="4133850"/>
                <a:ext cx="685800" cy="38100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4" name="Oval 273"/>
              <p:cNvSpPr/>
              <p:nvPr/>
            </p:nvSpPr>
            <p:spPr>
              <a:xfrm>
                <a:off x="45720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5" name="Straight Arrow Connector 274"/>
              <p:cNvCxnSpPr>
                <a:stCxn id="15" idx="4"/>
                <a:endCxn id="274" idx="7"/>
              </p:cNvCxnSpPr>
              <p:nvPr/>
            </p:nvCxnSpPr>
            <p:spPr>
              <a:xfrm rot="5400000">
                <a:off x="4698814" y="3943350"/>
                <a:ext cx="425637" cy="1589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8" name="Oval 277"/>
              <p:cNvSpPr/>
              <p:nvPr/>
            </p:nvSpPr>
            <p:spPr>
              <a:xfrm>
                <a:off x="51816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5715000" y="41910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1" name="Straight Arrow Connector 280"/>
              <p:cNvCxnSpPr>
                <a:stCxn id="15" idx="4"/>
                <a:endCxn id="278" idx="1"/>
              </p:cNvCxnSpPr>
              <p:nvPr/>
            </p:nvCxnSpPr>
            <p:spPr>
              <a:xfrm rot="16200000" flipH="1">
                <a:off x="4895850" y="3905249"/>
                <a:ext cx="425637" cy="2351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>
                <a:stCxn id="15" idx="4"/>
                <a:endCxn id="280" idx="1"/>
              </p:cNvCxnSpPr>
              <p:nvPr/>
            </p:nvCxnSpPr>
            <p:spPr>
              <a:xfrm rot="16200000" flipH="1">
                <a:off x="5162550" y="3638549"/>
                <a:ext cx="459115" cy="8020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14" name="TextBox 313"/>
              <p:cNvSpPr txBox="1"/>
              <p:nvPr/>
            </p:nvSpPr>
            <p:spPr>
              <a:xfrm>
                <a:off x="5791200" y="46482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[is]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67" name="Title 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T9onyms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048000" y="49485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[car]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4.85542E-6 L -0.0375 -0.155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15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T9onyms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657600" y="4186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[cap]</a:t>
            </a:r>
          </a:p>
        </p:txBody>
      </p:sp>
      <p:sp>
        <p:nvSpPr>
          <p:cNvPr id="70" name="Oval 69"/>
          <p:cNvSpPr/>
          <p:nvPr/>
        </p:nvSpPr>
        <p:spPr>
          <a:xfrm>
            <a:off x="5334000" y="1447800"/>
            <a:ext cx="5334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324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5334000" y="2209800"/>
            <a:ext cx="5334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3886200" y="22098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stCxn id="70" idx="3"/>
            <a:endCxn id="73" idx="7"/>
          </p:cNvCxnSpPr>
          <p:nvPr/>
        </p:nvCxnSpPr>
        <p:spPr>
          <a:xfrm rot="5400000">
            <a:off x="4684385" y="1560185"/>
            <a:ext cx="384830" cy="107063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0" idx="4"/>
            <a:endCxn id="72" idx="0"/>
          </p:cNvCxnSpPr>
          <p:nvPr/>
        </p:nvCxnSpPr>
        <p:spPr>
          <a:xfrm rot="5400000">
            <a:off x="5486400" y="2095500"/>
            <a:ext cx="228600" cy="158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0" idx="5"/>
            <a:endCxn id="71" idx="1"/>
          </p:cNvCxnSpPr>
          <p:nvPr/>
        </p:nvCxnSpPr>
        <p:spPr>
          <a:xfrm rot="16200000" flipH="1">
            <a:off x="5865485" y="1826885"/>
            <a:ext cx="427552" cy="579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44958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70" idx="3"/>
            <a:endCxn id="77" idx="7"/>
          </p:cNvCxnSpPr>
          <p:nvPr/>
        </p:nvCxnSpPr>
        <p:spPr>
          <a:xfrm rot="5400000">
            <a:off x="4870263" y="1788785"/>
            <a:ext cx="427552" cy="6561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0" idx="3"/>
            <a:endCxn id="80" idx="7"/>
          </p:cNvCxnSpPr>
          <p:nvPr/>
        </p:nvCxnSpPr>
        <p:spPr>
          <a:xfrm rot="5400000">
            <a:off x="5098863" y="2017385"/>
            <a:ext cx="427552" cy="198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49530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5943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6705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7086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>
            <a:stCxn id="70" idx="5"/>
            <a:endCxn id="81" idx="1"/>
          </p:cNvCxnSpPr>
          <p:nvPr/>
        </p:nvCxnSpPr>
        <p:spPr>
          <a:xfrm rot="16200000" flipH="1">
            <a:off x="5674985" y="2017385"/>
            <a:ext cx="427552" cy="198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0" idx="5"/>
            <a:endCxn id="82" idx="0"/>
          </p:cNvCxnSpPr>
          <p:nvPr/>
        </p:nvCxnSpPr>
        <p:spPr>
          <a:xfrm rot="16200000" flipH="1">
            <a:off x="6132185" y="1560184"/>
            <a:ext cx="382915" cy="10687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0" idx="5"/>
            <a:endCxn id="83" idx="0"/>
          </p:cNvCxnSpPr>
          <p:nvPr/>
        </p:nvCxnSpPr>
        <p:spPr>
          <a:xfrm rot="16200000" flipH="1">
            <a:off x="6322685" y="1369684"/>
            <a:ext cx="382915" cy="14497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810000" y="32766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3276600" y="3048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1905000" y="28956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endCxn id="89" idx="7"/>
          </p:cNvCxnSpPr>
          <p:nvPr/>
        </p:nvCxnSpPr>
        <p:spPr>
          <a:xfrm rot="10800000" flipV="1">
            <a:off x="2360286" y="2666999"/>
            <a:ext cx="1602115" cy="30671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3" idx="3"/>
            <a:endCxn id="88" idx="0"/>
          </p:cNvCxnSpPr>
          <p:nvPr/>
        </p:nvCxnSpPr>
        <p:spPr>
          <a:xfrm rot="5400000">
            <a:off x="3505201" y="2588885"/>
            <a:ext cx="382915" cy="535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3" idx="3"/>
            <a:endCxn id="87" idx="7"/>
          </p:cNvCxnSpPr>
          <p:nvPr/>
        </p:nvCxnSpPr>
        <p:spPr>
          <a:xfrm rot="16200000" flipH="1">
            <a:off x="3689163" y="2940237"/>
            <a:ext cx="656152" cy="10584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2514600" y="3048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4" name="Straight Arrow Connector 93"/>
          <p:cNvCxnSpPr>
            <a:stCxn id="73" idx="3"/>
            <a:endCxn id="93" idx="7"/>
          </p:cNvCxnSpPr>
          <p:nvPr/>
        </p:nvCxnSpPr>
        <p:spPr>
          <a:xfrm rot="5400000">
            <a:off x="3155763" y="2284085"/>
            <a:ext cx="427552" cy="11895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73" idx="3"/>
            <a:endCxn id="96" idx="7"/>
          </p:cNvCxnSpPr>
          <p:nvPr/>
        </p:nvCxnSpPr>
        <p:spPr>
          <a:xfrm rot="5400000">
            <a:off x="3346263" y="2474585"/>
            <a:ext cx="427552" cy="8085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2895600" y="3048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3657600" y="2971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4114800" y="3124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4495800" y="3352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>
            <a:stCxn id="73" idx="3"/>
            <a:endCxn id="97" idx="0"/>
          </p:cNvCxnSpPr>
          <p:nvPr/>
        </p:nvCxnSpPr>
        <p:spPr>
          <a:xfrm rot="5400000">
            <a:off x="3733801" y="2741285"/>
            <a:ext cx="306715" cy="154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73" idx="3"/>
            <a:endCxn id="98" idx="0"/>
          </p:cNvCxnSpPr>
          <p:nvPr/>
        </p:nvCxnSpPr>
        <p:spPr>
          <a:xfrm rot="16200000" flipH="1">
            <a:off x="3886200" y="2743199"/>
            <a:ext cx="459115" cy="30288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73" idx="3"/>
            <a:endCxn id="99" idx="0"/>
          </p:cNvCxnSpPr>
          <p:nvPr/>
        </p:nvCxnSpPr>
        <p:spPr>
          <a:xfrm rot="16200000" flipH="1">
            <a:off x="3962400" y="2666999"/>
            <a:ext cx="687715" cy="68388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2438400" y="4343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1676400" y="4267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914400" y="3581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>
            <a:stCxn id="89" idx="3"/>
            <a:endCxn id="105" idx="7"/>
          </p:cNvCxnSpPr>
          <p:nvPr/>
        </p:nvCxnSpPr>
        <p:spPr>
          <a:xfrm rot="5400000">
            <a:off x="1441263" y="3084185"/>
            <a:ext cx="275152" cy="8085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9" idx="3"/>
            <a:endCxn id="104" idx="0"/>
          </p:cNvCxnSpPr>
          <p:nvPr/>
        </p:nvCxnSpPr>
        <p:spPr>
          <a:xfrm rot="5400000">
            <a:off x="1447801" y="3731885"/>
            <a:ext cx="916315" cy="154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89" idx="3"/>
            <a:endCxn id="103" idx="1"/>
          </p:cNvCxnSpPr>
          <p:nvPr/>
        </p:nvCxnSpPr>
        <p:spPr>
          <a:xfrm rot="16200000" flipH="1">
            <a:off x="1714500" y="3619500"/>
            <a:ext cx="1037152" cy="49992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1143000" y="3886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0" name="Straight Arrow Connector 109"/>
          <p:cNvCxnSpPr>
            <a:stCxn id="89" idx="3"/>
            <a:endCxn id="109" idx="7"/>
          </p:cNvCxnSpPr>
          <p:nvPr/>
        </p:nvCxnSpPr>
        <p:spPr>
          <a:xfrm rot="5400000">
            <a:off x="1403163" y="3350885"/>
            <a:ext cx="579952" cy="579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89" idx="3"/>
            <a:endCxn id="112" idx="0"/>
          </p:cNvCxnSpPr>
          <p:nvPr/>
        </p:nvCxnSpPr>
        <p:spPr>
          <a:xfrm rot="5400000">
            <a:off x="1371601" y="3503285"/>
            <a:ext cx="763915" cy="4591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1371600" y="4114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2057400" y="4343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2819400" y="4267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3200400" y="41910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6" name="Straight Arrow Connector 115"/>
          <p:cNvCxnSpPr>
            <a:stCxn id="89" idx="3"/>
            <a:endCxn id="113" idx="1"/>
          </p:cNvCxnSpPr>
          <p:nvPr/>
        </p:nvCxnSpPr>
        <p:spPr>
          <a:xfrm rot="16200000" flipH="1">
            <a:off x="1524000" y="3810000"/>
            <a:ext cx="1037152" cy="11892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89" idx="4"/>
            <a:endCxn id="114" idx="1"/>
          </p:cNvCxnSpPr>
          <p:nvPr/>
        </p:nvCxnSpPr>
        <p:spPr>
          <a:xfrm rot="16200000" flipH="1">
            <a:off x="2076450" y="3524249"/>
            <a:ext cx="882837" cy="6923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89" idx="5"/>
            <a:endCxn id="115" idx="1"/>
          </p:cNvCxnSpPr>
          <p:nvPr/>
        </p:nvCxnSpPr>
        <p:spPr>
          <a:xfrm rot="16200000" flipH="1">
            <a:off x="2360285" y="3350885"/>
            <a:ext cx="918230" cy="91823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5486400" y="3429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4876800" y="28956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72" idx="4"/>
            <a:endCxn id="120" idx="7"/>
          </p:cNvCxnSpPr>
          <p:nvPr/>
        </p:nvCxnSpPr>
        <p:spPr>
          <a:xfrm rot="5400000">
            <a:off x="5270314" y="2609850"/>
            <a:ext cx="197037" cy="4637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72" idx="4"/>
            <a:endCxn id="119" idx="0"/>
          </p:cNvCxnSpPr>
          <p:nvPr/>
        </p:nvCxnSpPr>
        <p:spPr>
          <a:xfrm rot="16200000" flipH="1">
            <a:off x="5276850" y="3067050"/>
            <a:ext cx="685800" cy="381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5181600" y="3124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4" name="Straight Arrow Connector 123"/>
          <p:cNvCxnSpPr>
            <a:stCxn id="72" idx="4"/>
            <a:endCxn id="123" idx="7"/>
          </p:cNvCxnSpPr>
          <p:nvPr/>
        </p:nvCxnSpPr>
        <p:spPr>
          <a:xfrm rot="5400000">
            <a:off x="5308414" y="2876550"/>
            <a:ext cx="425637" cy="1589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5791200" y="3124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6324600" y="3124200"/>
            <a:ext cx="5334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7" name="Straight Arrow Connector 126"/>
          <p:cNvCxnSpPr>
            <a:stCxn id="72" idx="4"/>
            <a:endCxn id="125" idx="1"/>
          </p:cNvCxnSpPr>
          <p:nvPr/>
        </p:nvCxnSpPr>
        <p:spPr>
          <a:xfrm rot="16200000" flipH="1">
            <a:off x="5505450" y="2838449"/>
            <a:ext cx="425637" cy="2351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72" idx="4"/>
            <a:endCxn id="126" idx="1"/>
          </p:cNvCxnSpPr>
          <p:nvPr/>
        </p:nvCxnSpPr>
        <p:spPr>
          <a:xfrm rot="16200000" flipH="1">
            <a:off x="5772150" y="2571749"/>
            <a:ext cx="459115" cy="8020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400800" y="3581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[is]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4572000" y="5410200"/>
            <a:ext cx="533400" cy="533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115" idx="5"/>
            <a:endCxn id="67" idx="1"/>
          </p:cNvCxnSpPr>
          <p:nvPr/>
        </p:nvCxnSpPr>
        <p:spPr>
          <a:xfrm rot="16200000" flipH="1">
            <a:off x="3731885" y="4570085"/>
            <a:ext cx="842030" cy="9944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6" name="Oval 135"/>
          <p:cNvSpPr/>
          <p:nvPr/>
        </p:nvSpPr>
        <p:spPr>
          <a:xfrm>
            <a:off x="32766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25908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1600200" y="5105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9" name="Straight Arrow Connector 138"/>
          <p:cNvCxnSpPr>
            <a:stCxn id="115" idx="3"/>
            <a:endCxn id="138" idx="7"/>
          </p:cNvCxnSpPr>
          <p:nvPr/>
        </p:nvCxnSpPr>
        <p:spPr>
          <a:xfrm rot="5400000">
            <a:off x="2317563" y="4189085"/>
            <a:ext cx="503752" cy="14181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15" idx="3"/>
            <a:endCxn id="137" idx="0"/>
          </p:cNvCxnSpPr>
          <p:nvPr/>
        </p:nvCxnSpPr>
        <p:spPr>
          <a:xfrm rot="5400000">
            <a:off x="2590801" y="4798685"/>
            <a:ext cx="840115" cy="535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15" idx="4"/>
            <a:endCxn id="136" idx="0"/>
          </p:cNvCxnSpPr>
          <p:nvPr/>
        </p:nvCxnSpPr>
        <p:spPr>
          <a:xfrm rot="5400000">
            <a:off x="3067050" y="5086350"/>
            <a:ext cx="762000" cy="381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2" name="Oval 141"/>
          <p:cNvSpPr/>
          <p:nvPr/>
        </p:nvSpPr>
        <p:spPr>
          <a:xfrm>
            <a:off x="1905000" y="5257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3" name="Straight Arrow Connector 142"/>
          <p:cNvCxnSpPr>
            <a:stCxn id="115" idx="3"/>
            <a:endCxn id="142" idx="7"/>
          </p:cNvCxnSpPr>
          <p:nvPr/>
        </p:nvCxnSpPr>
        <p:spPr>
          <a:xfrm rot="5400000">
            <a:off x="2393763" y="4417685"/>
            <a:ext cx="656152" cy="11133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15" idx="3"/>
            <a:endCxn id="145" idx="0"/>
          </p:cNvCxnSpPr>
          <p:nvPr/>
        </p:nvCxnSpPr>
        <p:spPr>
          <a:xfrm rot="5400000">
            <a:off x="2514601" y="4570085"/>
            <a:ext cx="687715" cy="8401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5" name="Oval 144"/>
          <p:cNvSpPr/>
          <p:nvPr/>
        </p:nvSpPr>
        <p:spPr>
          <a:xfrm>
            <a:off x="2286000" y="5334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29718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36576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9" name="Straight Arrow Connector 148"/>
          <p:cNvCxnSpPr>
            <a:stCxn id="115" idx="4"/>
            <a:endCxn id="146" idx="0"/>
          </p:cNvCxnSpPr>
          <p:nvPr/>
        </p:nvCxnSpPr>
        <p:spPr>
          <a:xfrm rot="5400000">
            <a:off x="2914650" y="4933950"/>
            <a:ext cx="762000" cy="3429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15" idx="4"/>
            <a:endCxn id="147" idx="1"/>
          </p:cNvCxnSpPr>
          <p:nvPr/>
        </p:nvCxnSpPr>
        <p:spPr>
          <a:xfrm rot="16200000" flipH="1">
            <a:off x="3181350" y="5010149"/>
            <a:ext cx="806637" cy="2351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15" idx="4"/>
            <a:endCxn id="164" idx="1"/>
          </p:cNvCxnSpPr>
          <p:nvPr/>
        </p:nvCxnSpPr>
        <p:spPr>
          <a:xfrm rot="16200000" flipH="1">
            <a:off x="3371850" y="4819649"/>
            <a:ext cx="806637" cy="6161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40386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267200" y="4186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[car]</a:t>
            </a:r>
          </a:p>
        </p:txBody>
      </p:sp>
      <p:sp>
        <p:nvSpPr>
          <p:cNvPr id="188" name="Oval 187"/>
          <p:cNvSpPr/>
          <p:nvPr/>
        </p:nvSpPr>
        <p:spPr>
          <a:xfrm>
            <a:off x="3581400" y="38862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9" name="Straight Arrow Connector 188"/>
          <p:cNvCxnSpPr>
            <a:stCxn id="89" idx="5"/>
            <a:endCxn id="188" idx="1"/>
          </p:cNvCxnSpPr>
          <p:nvPr/>
        </p:nvCxnSpPr>
        <p:spPr>
          <a:xfrm rot="16200000" flipH="1">
            <a:off x="2703185" y="3007985"/>
            <a:ext cx="579952" cy="126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1" name="Oval 190"/>
          <p:cNvSpPr/>
          <p:nvPr/>
        </p:nvSpPr>
        <p:spPr>
          <a:xfrm>
            <a:off x="4419600" y="28194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2" name="Straight Arrow Connector 191"/>
          <p:cNvCxnSpPr>
            <a:stCxn id="73" idx="4"/>
            <a:endCxn id="191" idx="1"/>
          </p:cNvCxnSpPr>
          <p:nvPr/>
        </p:nvCxnSpPr>
        <p:spPr>
          <a:xfrm rot="16200000" flipH="1">
            <a:off x="4248150" y="2647949"/>
            <a:ext cx="120837" cy="311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010400" y="32004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5" name="Straight Arrow Connector 194"/>
          <p:cNvCxnSpPr>
            <a:endCxn id="194" idx="1"/>
          </p:cNvCxnSpPr>
          <p:nvPr/>
        </p:nvCxnSpPr>
        <p:spPr>
          <a:xfrm rot="16200000" flipH="1">
            <a:off x="6132185" y="2322185"/>
            <a:ext cx="579952" cy="126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6" name="Oval 195"/>
          <p:cNvSpPr/>
          <p:nvPr/>
        </p:nvSpPr>
        <p:spPr>
          <a:xfrm>
            <a:off x="7543800" y="22098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7" name="Straight Arrow Connector 196"/>
          <p:cNvCxnSpPr>
            <a:stCxn id="70" idx="5"/>
            <a:endCxn id="196" idx="1"/>
          </p:cNvCxnSpPr>
          <p:nvPr/>
        </p:nvCxnSpPr>
        <p:spPr>
          <a:xfrm rot="16200000" flipH="1">
            <a:off x="6513185" y="1179185"/>
            <a:ext cx="351352" cy="1799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4888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4.58247E-6 L 0.0875 0.17812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18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791</Words>
  <Application>Microsoft Office PowerPoint</Application>
  <PresentationFormat>On-screen Show (4:3)</PresentationFormat>
  <Paragraphs>186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T9 and Tries</vt:lpstr>
      <vt:lpstr>T9 Predictive Text</vt:lpstr>
      <vt:lpstr>Trie</vt:lpstr>
      <vt:lpstr>Example: String Search</vt:lpstr>
      <vt:lpstr>String Search Trie</vt:lpstr>
      <vt:lpstr>String Search Trie</vt:lpstr>
      <vt:lpstr>Building a Trie for T9</vt:lpstr>
      <vt:lpstr>Handling T9onyms</vt:lpstr>
      <vt:lpstr>Handling T9onyms</vt:lpstr>
      <vt:lpstr>Extra Credit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psv3</dc:creator>
  <cp:lastModifiedBy>psv3</cp:lastModifiedBy>
  <cp:revision>29</cp:revision>
  <dcterms:created xsi:type="dcterms:W3CDTF">2008-04-30T04:45:50Z</dcterms:created>
  <dcterms:modified xsi:type="dcterms:W3CDTF">2008-04-30T09:12:55Z</dcterms:modified>
</cp:coreProperties>
</file>