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503" r:id="rId4"/>
    <p:sldId id="496" r:id="rId5"/>
    <p:sldId id="497" r:id="rId6"/>
    <p:sldId id="498" r:id="rId7"/>
    <p:sldId id="499" r:id="rId8"/>
    <p:sldId id="500" r:id="rId9"/>
    <p:sldId id="501" r:id="rId10"/>
    <p:sldId id="504" r:id="rId11"/>
    <p:sldId id="506" r:id="rId12"/>
    <p:sldId id="508" r:id="rId13"/>
    <p:sldId id="507" r:id="rId14"/>
    <p:sldId id="509" r:id="rId15"/>
    <p:sldId id="505" r:id="rId16"/>
    <p:sldId id="510" r:id="rId17"/>
    <p:sldId id="511" r:id="rId18"/>
    <p:sldId id="512" r:id="rId19"/>
    <p:sldId id="433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78" y="-30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mention the subtle bug that:</a:t>
            </a:r>
          </a:p>
          <a:p>
            <a:r>
              <a:rPr lang="en-US" smtClean="0"/>
              <a:t>int *p, p2;</a:t>
            </a:r>
          </a:p>
          <a:p>
            <a:r>
              <a:rPr lang="en-US" smtClean="0"/>
              <a:t>creates a pointer named p and a NORMAL INT named p2?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make connection to scanf and how you use &amp; when you pass parameters to it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ethic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thics.iit.ed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11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2773" y="2551814"/>
            <a:ext cx="8250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“</a:t>
            </a:r>
            <a:r>
              <a:rPr lang="en-US" dirty="0" smtClean="0"/>
              <a:t>Should array indices start at 0 or 1?  My compromise of 0.5 was rejected without, I thought, proper consideration.”</a:t>
            </a:r>
            <a:br>
              <a:rPr lang="en-US" dirty="0" smtClean="0"/>
            </a:br>
            <a:r>
              <a:rPr lang="en-US" i="1" dirty="0" smtClean="0"/>
              <a:t>					Stan Kelly-</a:t>
            </a:r>
            <a:r>
              <a:rPr lang="en-US" i="1" dirty="0" err="1" smtClean="0"/>
              <a:t>Bootle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43739" y="4890977"/>
            <a:ext cx="56246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http://www.devtopics.com/101-great-computer-programming-quotes/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#1 to know for HW3: arguments to main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69102" cy="4495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3363" indent="-233363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("%s#%d#%d\n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[1]           // print 1</a:t>
            </a:r>
            <a:r>
              <a:rPr lang="en-US" sz="2000" b="1" baseline="30000" dirty="0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argument as string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[1]),  // show it’s a string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])+1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// convert it to an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------------------------------------------------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546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546#3#547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to know for HW3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("%4d%2d%3.1f%%\n”…)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Printing fixed-width field</a:t>
            </a:r>
          </a:p>
          <a:p>
            <a:r>
              <a:rPr lang="en-US" dirty="0" smtClean="0"/>
              <a:t>Printing fixed number of decimal places</a:t>
            </a:r>
          </a:p>
          <a:p>
            <a:r>
              <a:rPr lang="en-US" dirty="0" smtClean="0"/>
              <a:t>Printing 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to know for HW3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functions to consider (depending on your approach)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ea typeface="+mn-ea"/>
                <a:cs typeface="+mn-cs"/>
              </a:rPr>
              <a:t>– read and convert values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– read </a:t>
            </a:r>
            <a:r>
              <a:rPr lang="en-US" dirty="0" smtClean="0"/>
              <a:t>next character</a:t>
            </a:r>
          </a:p>
          <a:p>
            <a:r>
              <a:rPr lang="en-US" dirty="0" smtClean="0"/>
              <a:t>Depending on your approach, you may need to convert among data types [I didn’t need any of these, except for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dirty="0" smtClean="0"/>
              <a:t>]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/>
              <a:t>– </a:t>
            </a:r>
            <a:r>
              <a:rPr lang="en-US" dirty="0" err="1" smtClean="0"/>
              <a:t>ascii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sscanf</a:t>
            </a:r>
            <a:r>
              <a:rPr lang="en-US" dirty="0" smtClean="0"/>
              <a:t> </a:t>
            </a:r>
            <a:r>
              <a:rPr lang="en-US" dirty="0" smtClean="0"/>
              <a:t>	– same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/>
              <a:t>, but from a string 			   instead of a file (stream)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 – same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/>
              <a:t>, </a:t>
            </a:r>
            <a:r>
              <a:rPr lang="en-US" dirty="0" smtClean="0"/>
              <a:t>but </a:t>
            </a:r>
            <a:r>
              <a:rPr lang="en-US" dirty="0" smtClean="0"/>
              <a:t>into a 				    string instead of to a </a:t>
            </a:r>
            <a:r>
              <a:rPr lang="en-US" dirty="0" smtClean="0"/>
              <a:t>file (stream)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to know for HW3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handle </a:t>
            </a:r>
            <a:r>
              <a:rPr lang="en-US" dirty="0" err="1" smtClean="0"/>
              <a:t>reaaallllllllllllllyyyyyyyyyyyyyyy</a:t>
            </a:r>
            <a:r>
              <a:rPr lang="en-US" dirty="0" smtClean="0"/>
              <a:t> long integer entries?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22953686867719691230002707821868552601124472329079231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30762542250301270692051460539586166927291732754961 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2992740239799128648962783773417918638518829638222731454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46484729803540183101830167875623788794533441216779323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9564780647927552813573378126620390479441956306440723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644953277318876935397385586910668391033885673004492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58645563317564309847334478714939069495243200674793 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4870509135523888277884290923005671214081346015789923332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1545241701177578785195104730956315938884094630980713232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5354288503961524527117435531562370433428477356819923309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Hint: think about the whole problem – not just how to handle input – before you code – it can be easier than you think, unless you don’t think about it</a:t>
            </a:r>
            <a:endParaRPr lang="en-US" dirty="0" smtClean="0"/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82502" y="3094074"/>
            <a:ext cx="7347098" cy="2086192"/>
            <a:chOff x="882502" y="3094074"/>
            <a:chExt cx="7347098" cy="2086192"/>
          </a:xfrm>
        </p:grpSpPr>
        <p:sp>
          <p:nvSpPr>
            <p:cNvPr id="6" name="Rectangle 5"/>
            <p:cNvSpPr/>
            <p:nvPr/>
          </p:nvSpPr>
          <p:spPr>
            <a:xfrm>
              <a:off x="882502" y="3094074"/>
              <a:ext cx="734709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“the </a:t>
              </a:r>
              <a:r>
                <a:rPr lang="en-US" dirty="0" smtClean="0"/>
                <a:t>rules of conduct recognized in respect to a particular class of human actions or a particular group, culture, etc</a:t>
              </a:r>
              <a:r>
                <a:rPr lang="en-US" dirty="0" smtClean="0"/>
                <a:t>.” 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4856" y="4626268"/>
              <a:ext cx="4572000" cy="5539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000" dirty="0" smtClean="0"/>
                <a:t>ethics. Dictionary.com. </a:t>
              </a:r>
              <a:r>
                <a:rPr lang="en-US" sz="1000" i="1" dirty="0" smtClean="0"/>
                <a:t>The American Heritage® Dictionary of the English Language, Fourth Edition</a:t>
              </a:r>
              <a:r>
                <a:rPr lang="en-US" sz="1000" dirty="0" smtClean="0"/>
                <a:t>. Houghton Mifflin Company, 2004. </a:t>
              </a:r>
              <a:r>
                <a:rPr lang="en-US" sz="1000" dirty="0" smtClean="0">
                  <a:hlinkClick r:id="rId3"/>
                </a:rPr>
                <a:t>http://dictionary.reference.com/browse/ethics</a:t>
              </a:r>
              <a:r>
                <a:rPr lang="en-US" sz="1000" dirty="0" smtClean="0"/>
                <a:t> (accessed: October 23, 2009).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hlinkClick r:id="rId3"/>
              </a:rPr>
              <a:t>http://ethics.iit.edu/</a:t>
            </a:r>
            <a:r>
              <a:rPr lang="en-US" sz="1600" dirty="0" smtClean="0"/>
              <a:t> -- just two categories in their lists are</a:t>
            </a:r>
          </a:p>
          <a:p>
            <a:pPr lvl="1"/>
            <a:r>
              <a:rPr lang="en-US" sz="1600" dirty="0" smtClean="0"/>
              <a:t>Sports and Athletics</a:t>
            </a:r>
          </a:p>
          <a:p>
            <a:pPr lvl="2"/>
            <a:r>
              <a:rPr lang="en-US" sz="1600" dirty="0" smtClean="0"/>
              <a:t>American Football Coaches Association</a:t>
            </a:r>
          </a:p>
          <a:p>
            <a:pPr lvl="2"/>
            <a:r>
              <a:rPr lang="en-US" sz="1600" dirty="0" smtClean="0"/>
              <a:t>Australian Sports Commission</a:t>
            </a:r>
          </a:p>
          <a:p>
            <a:pPr lvl="2"/>
            <a:r>
              <a:rPr lang="en-US" sz="1600" dirty="0" smtClean="0"/>
              <a:t>Canadian Curling Association</a:t>
            </a:r>
          </a:p>
          <a:p>
            <a:pPr lvl="2"/>
            <a:r>
              <a:rPr lang="en-US" sz="1600" dirty="0" smtClean="0"/>
              <a:t>Canadian Soccer Association</a:t>
            </a:r>
          </a:p>
          <a:p>
            <a:pPr lvl="2"/>
            <a:r>
              <a:rPr lang="en-US" sz="1600" dirty="0" smtClean="0"/>
              <a:t>Club </a:t>
            </a:r>
            <a:r>
              <a:rPr lang="en-US" sz="1600" dirty="0" err="1" smtClean="0"/>
              <a:t>Cycliste</a:t>
            </a:r>
            <a:r>
              <a:rPr lang="en-US" sz="1600" dirty="0" smtClean="0"/>
              <a:t> </a:t>
            </a:r>
            <a:r>
              <a:rPr lang="en-US" sz="1600" dirty="0" err="1" smtClean="0"/>
              <a:t>Baconsfield</a:t>
            </a:r>
            <a:endParaRPr lang="en-US" sz="1600" dirty="0" smtClean="0"/>
          </a:p>
          <a:p>
            <a:pPr lvl="2"/>
            <a:r>
              <a:rPr lang="en-US" sz="1600" dirty="0" smtClean="0"/>
              <a:t>National Association of Sports Officials</a:t>
            </a:r>
          </a:p>
          <a:p>
            <a:pPr lvl="2"/>
            <a:r>
              <a:rPr lang="en-US" sz="1600" dirty="0" smtClean="0"/>
              <a:t>National Basketball Association</a:t>
            </a:r>
          </a:p>
          <a:p>
            <a:pPr lvl="2"/>
            <a:r>
              <a:rPr lang="en-US" sz="1600" dirty="0" smtClean="0"/>
              <a:t>United States Olympic Committee</a:t>
            </a:r>
          </a:p>
          <a:p>
            <a:pPr lvl="1"/>
            <a:r>
              <a:rPr lang="en-US" sz="1600" dirty="0" smtClean="0"/>
              <a:t>Fraternal Social Organizations</a:t>
            </a:r>
          </a:p>
          <a:p>
            <a:pPr lvl="2"/>
            <a:r>
              <a:rPr lang="en-US" sz="1600" dirty="0" smtClean="0"/>
              <a:t>Brookline Bird Club</a:t>
            </a:r>
          </a:p>
          <a:p>
            <a:pPr lvl="2"/>
            <a:r>
              <a:rPr lang="en-US" sz="1600" dirty="0" smtClean="0"/>
              <a:t>Gamma Beta Phi</a:t>
            </a:r>
          </a:p>
          <a:p>
            <a:pPr lvl="2"/>
            <a:r>
              <a:rPr lang="en-US" sz="1600" dirty="0" smtClean="0"/>
              <a:t>National </a:t>
            </a:r>
            <a:r>
              <a:rPr lang="en-US" sz="1600" dirty="0" err="1" smtClean="0"/>
              <a:t>Speleogical</a:t>
            </a:r>
            <a:r>
              <a:rPr lang="en-US" sz="1600" dirty="0" smtClean="0"/>
              <a:t> Society</a:t>
            </a:r>
          </a:p>
          <a:p>
            <a:pPr lvl="2"/>
            <a:r>
              <a:rPr lang="en-US" sz="1600" dirty="0" smtClean="0"/>
              <a:t>Universal Autograph Collectors Club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codes of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Aren’t laws enough?</a:t>
            </a:r>
          </a:p>
          <a:p>
            <a:r>
              <a:rPr lang="en-US" dirty="0" smtClean="0"/>
              <a:t>Isn’t personal commitment enough?</a:t>
            </a:r>
          </a:p>
          <a:p>
            <a:r>
              <a:rPr lang="en-US" dirty="0" smtClean="0"/>
              <a:t>Aren’t company policies enough?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have engineering codes of ethics?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why have software engineering codes of ethics?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Software Engineering Code of</a:t>
            </a:r>
            <a:br>
              <a:rPr lang="en-US" sz="2800" dirty="0" smtClean="0"/>
            </a:br>
            <a:r>
              <a:rPr lang="en-US" sz="2800" dirty="0" smtClean="0"/>
              <a:t>Ethics and Professional </a:t>
            </a:r>
            <a:r>
              <a:rPr lang="en-US" sz="2800" dirty="0" smtClean="0"/>
              <a:t>Practice [short version]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In accordance </a:t>
            </a:r>
            <a:r>
              <a:rPr lang="en-US" sz="1400" dirty="0" smtClean="0"/>
              <a:t>with their </a:t>
            </a:r>
            <a:r>
              <a:rPr lang="en-US" sz="1400" dirty="0" smtClean="0"/>
              <a:t>commitment to the health, </a:t>
            </a:r>
            <a:r>
              <a:rPr lang="en-US" sz="1400" dirty="0" smtClean="0"/>
              <a:t>safety, and </a:t>
            </a:r>
            <a:r>
              <a:rPr lang="en-US" sz="1400" dirty="0" smtClean="0"/>
              <a:t>welfare of the public, software </a:t>
            </a:r>
            <a:r>
              <a:rPr lang="en-US" sz="1400" dirty="0" smtClean="0"/>
              <a:t>engineers shall </a:t>
            </a:r>
            <a:r>
              <a:rPr lang="en-US" sz="1400" dirty="0" smtClean="0"/>
              <a:t>adhere to the following </a:t>
            </a:r>
            <a:r>
              <a:rPr lang="en-US" sz="1400" dirty="0" smtClean="0"/>
              <a:t>eight Principles</a:t>
            </a:r>
            <a:r>
              <a:rPr lang="en-US" sz="1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Public</a:t>
            </a:r>
            <a:r>
              <a:rPr lang="en-US" sz="1400" dirty="0" smtClean="0"/>
              <a:t>. Software engineers shall </a:t>
            </a:r>
            <a:r>
              <a:rPr lang="en-US" sz="1400" dirty="0" smtClean="0"/>
              <a:t>act consistently </a:t>
            </a:r>
            <a:r>
              <a:rPr lang="en-US" sz="1400" dirty="0" smtClean="0"/>
              <a:t>with the public </a:t>
            </a:r>
            <a:r>
              <a:rPr lang="en-US" sz="1400" dirty="0" smtClean="0"/>
              <a:t>interest.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Client </a:t>
            </a:r>
            <a:r>
              <a:rPr lang="en-US" sz="1400" dirty="0" smtClean="0"/>
              <a:t>and employer. Software </a:t>
            </a:r>
            <a:r>
              <a:rPr lang="en-US" sz="1400" dirty="0" smtClean="0"/>
              <a:t>engineers shall </a:t>
            </a:r>
            <a:r>
              <a:rPr lang="en-US" sz="1400" dirty="0" smtClean="0"/>
              <a:t>act in a manner that is </a:t>
            </a:r>
            <a:r>
              <a:rPr lang="en-US" sz="1400" dirty="0" smtClean="0"/>
              <a:t>in the </a:t>
            </a:r>
            <a:r>
              <a:rPr lang="en-US" sz="1400" dirty="0" smtClean="0"/>
              <a:t>best interests of their client </a:t>
            </a:r>
            <a:r>
              <a:rPr lang="en-US" sz="1400" dirty="0" smtClean="0"/>
              <a:t>and employer</a:t>
            </a:r>
            <a:r>
              <a:rPr lang="en-US" sz="1400" dirty="0" smtClean="0"/>
              <a:t>, consistent with the </a:t>
            </a:r>
            <a:r>
              <a:rPr lang="en-US" sz="1400" dirty="0" smtClean="0"/>
              <a:t>public interest.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Product</a:t>
            </a:r>
            <a:r>
              <a:rPr lang="en-US" sz="1400" dirty="0" smtClean="0"/>
              <a:t>. Software engineers </a:t>
            </a:r>
            <a:r>
              <a:rPr lang="en-US" sz="1400" dirty="0" smtClean="0"/>
              <a:t>shall ensure </a:t>
            </a:r>
            <a:r>
              <a:rPr lang="en-US" sz="1400" dirty="0" smtClean="0"/>
              <a:t>that their products and </a:t>
            </a:r>
            <a:r>
              <a:rPr lang="en-US" sz="1400" dirty="0" smtClean="0"/>
              <a:t>related modifications </a:t>
            </a:r>
            <a:r>
              <a:rPr lang="en-US" sz="1400" dirty="0" smtClean="0"/>
              <a:t>meet the highest </a:t>
            </a:r>
            <a:r>
              <a:rPr lang="en-US" sz="1400" dirty="0" smtClean="0"/>
              <a:t>professional standards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Judgment</a:t>
            </a:r>
            <a:r>
              <a:rPr lang="en-US" sz="1400" dirty="0" smtClean="0"/>
              <a:t>. Software engineers </a:t>
            </a:r>
            <a:r>
              <a:rPr lang="en-US" sz="1400" dirty="0" smtClean="0"/>
              <a:t>shall maintain </a:t>
            </a:r>
            <a:r>
              <a:rPr lang="en-US" sz="1400" dirty="0" smtClean="0"/>
              <a:t>integrity and </a:t>
            </a:r>
            <a:r>
              <a:rPr lang="en-US" sz="1400" dirty="0" smtClean="0"/>
              <a:t>independence in </a:t>
            </a:r>
            <a:r>
              <a:rPr lang="en-US" sz="1400" dirty="0" smtClean="0"/>
              <a:t>their professional </a:t>
            </a:r>
            <a:r>
              <a:rPr lang="en-US" sz="1400" dirty="0" smtClean="0"/>
              <a:t>judgment.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Management</a:t>
            </a:r>
            <a:r>
              <a:rPr lang="en-US" sz="1400" dirty="0" smtClean="0"/>
              <a:t>. Software </a:t>
            </a:r>
            <a:r>
              <a:rPr lang="en-US" sz="1400" dirty="0" smtClean="0"/>
              <a:t>engineering managers </a:t>
            </a:r>
            <a:r>
              <a:rPr lang="en-US" sz="1400" dirty="0" smtClean="0"/>
              <a:t>and leaders shall </a:t>
            </a:r>
            <a:r>
              <a:rPr lang="en-US" sz="1400" dirty="0" smtClean="0"/>
              <a:t>subscribe to </a:t>
            </a:r>
            <a:r>
              <a:rPr lang="en-US" sz="1400" dirty="0" smtClean="0"/>
              <a:t>and promote an ethical </a:t>
            </a:r>
            <a:r>
              <a:rPr lang="en-US" sz="1400" dirty="0" smtClean="0"/>
              <a:t>approach to </a:t>
            </a:r>
            <a:r>
              <a:rPr lang="en-US" sz="1400" dirty="0" smtClean="0"/>
              <a:t>the management of software </a:t>
            </a:r>
            <a:r>
              <a:rPr lang="en-US" sz="1400" dirty="0" smtClean="0"/>
              <a:t>development and maintenance.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Profession</a:t>
            </a:r>
            <a:r>
              <a:rPr lang="en-US" sz="1400" dirty="0" smtClean="0"/>
              <a:t>. Software engineers </a:t>
            </a:r>
            <a:r>
              <a:rPr lang="en-US" sz="1400" dirty="0" smtClean="0"/>
              <a:t>shall advance </a:t>
            </a:r>
            <a:r>
              <a:rPr lang="en-US" sz="1400" dirty="0" smtClean="0"/>
              <a:t>the integrity and </a:t>
            </a:r>
            <a:r>
              <a:rPr lang="en-US" sz="1400" dirty="0" smtClean="0"/>
              <a:t>reputation of </a:t>
            </a:r>
            <a:r>
              <a:rPr lang="en-US" sz="1400" dirty="0" smtClean="0"/>
              <a:t>the profession consistent with </a:t>
            </a:r>
            <a:r>
              <a:rPr lang="en-US" sz="1400" dirty="0" smtClean="0"/>
              <a:t>the public interest.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Colleagues</a:t>
            </a:r>
            <a:r>
              <a:rPr lang="en-US" sz="1400" dirty="0" smtClean="0"/>
              <a:t>. Software engineers </a:t>
            </a:r>
            <a:r>
              <a:rPr lang="en-US" sz="1400" dirty="0" smtClean="0"/>
              <a:t>shall be </a:t>
            </a:r>
            <a:r>
              <a:rPr lang="en-US" sz="1400" dirty="0" smtClean="0"/>
              <a:t>fair to and supportive of </a:t>
            </a:r>
            <a:r>
              <a:rPr lang="en-US" sz="1400" dirty="0" err="1" smtClean="0"/>
              <a:t>thei</a:t>
            </a:r>
            <a:r>
              <a:rPr lang="en-US" sz="1400" dirty="0" smtClean="0"/>
              <a:t> colleagues.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Self</a:t>
            </a:r>
            <a:r>
              <a:rPr lang="en-US" sz="1400" dirty="0" smtClean="0"/>
              <a:t>. Software engineers shall </a:t>
            </a:r>
            <a:r>
              <a:rPr lang="en-US" sz="1400" dirty="0" smtClean="0"/>
              <a:t>participate in </a:t>
            </a:r>
            <a:r>
              <a:rPr lang="en-US" sz="1400" dirty="0" smtClean="0"/>
              <a:t>lifelong learning </a:t>
            </a:r>
            <a:r>
              <a:rPr lang="en-US" sz="1400" dirty="0" smtClean="0"/>
              <a:t>regarding the </a:t>
            </a:r>
            <a:r>
              <a:rPr lang="en-US" sz="1400" dirty="0" smtClean="0"/>
              <a:t>practice of their profession </a:t>
            </a:r>
            <a:r>
              <a:rPr lang="en-US" sz="1400" dirty="0" smtClean="0"/>
              <a:t>and shall </a:t>
            </a:r>
            <a:r>
              <a:rPr lang="en-US" sz="1400" dirty="0" smtClean="0"/>
              <a:t>promote an ethical approach </a:t>
            </a:r>
            <a:r>
              <a:rPr lang="en-US" sz="1400" dirty="0" smtClean="0"/>
              <a:t>to the </a:t>
            </a:r>
            <a:r>
              <a:rPr lang="en-US" sz="1400" dirty="0" smtClean="0"/>
              <a:t>practice of the profession.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CSE303 Au09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35935" y="1971040"/>
          <a:ext cx="7957085" cy="140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7618"/>
                <a:gridCol w="1425893"/>
                <a:gridCol w="1363472"/>
                <a:gridCol w="975043"/>
                <a:gridCol w="16650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Wednesday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11/2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Finish-up Wednesday</a:t>
                      </a:r>
                    </a:p>
                    <a:p>
                      <a:r>
                        <a:rPr lang="en-US" sz="1600" baseline="0" dirty="0" smtClean="0"/>
                        <a:t>Some specifics for HW3</a:t>
                      </a:r>
                    </a:p>
                    <a:p>
                      <a:r>
                        <a:rPr lang="en-US" sz="1600" baseline="0" dirty="0" smtClean="0"/>
                        <a:t>Social implications Friday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management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Midterm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review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Midterm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 after class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Paraphrase: “If I overwrite memory outside the bounds of my process, can I hurt other processes or my computer?”</a:t>
            </a:r>
          </a:p>
          <a:p>
            <a:r>
              <a:rPr lang="en-US" dirty="0" smtClean="0"/>
              <a:t>No, you can’t</a:t>
            </a:r>
          </a:p>
          <a:p>
            <a:r>
              <a:rPr lang="en-US" dirty="0" smtClean="0"/>
              <a:t>Indeed, although you can do almost anything within your process – and can make your life miserable doing so – Unix keeps everything you do within your own process (well, close enough)</a:t>
            </a:r>
          </a:p>
          <a:p>
            <a:r>
              <a:rPr lang="en-US" dirty="0" smtClean="0"/>
              <a:t>Indeed, that’s why you get a </a:t>
            </a:r>
            <a:r>
              <a:rPr lang="en-US" dirty="0" err="1" smtClean="0"/>
              <a:t>segfault</a:t>
            </a:r>
            <a:r>
              <a:rPr lang="en-US" dirty="0" smtClean="0"/>
              <a:t> if you access memory outside of your virtual address space</a:t>
            </a:r>
          </a:p>
          <a:p>
            <a:r>
              <a:rPr lang="en-US" dirty="0" smtClean="0"/>
              <a:t>So, you can destroy your process, but other processes and your computer remain safe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Pointer: a memory address referring to another value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77" y="14478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;         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declare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;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declare/initialize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800" dirty="0" smtClean="0">
              <a:solidFill>
                <a:srgbClr val="404040"/>
              </a:solidFill>
              <a:latin typeface="Consolas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 p;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 = &amp;x;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p stores address of x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nl-NL" sz="20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printf("x  is %d\n",    x);  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x  is 42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printf("&amp;x is %p\n", &amp;x);   </a:t>
            </a: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&amp;x is 0x0022ff8c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printf("p  is %p\n",  p);   </a:t>
            </a: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  is 0x0022ff8c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r>
              <a:rPr lang="nl-NL" dirty="0" smtClean="0">
                <a:solidFill>
                  <a:srgbClr val="009900"/>
                </a:solidFill>
                <a:latin typeface="Consolas" pitchFamily="49" charset="0"/>
              </a:rPr>
              <a:t/>
            </a:r>
            <a:br>
              <a:rPr lang="nl-NL" dirty="0" smtClean="0">
                <a:solidFill>
                  <a:srgbClr val="009900"/>
                </a:solidFill>
                <a:latin typeface="Consolas" pitchFamily="49" charset="0"/>
              </a:rPr>
            </a:br>
            <a:endParaRPr lang="nl-NL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nl-NL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nl-NL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* p1, p2;    // int* p1; int p2</a:t>
            </a: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70000"/>
              </a:lnSpc>
              <a:buNone/>
            </a:pP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 *p1</a:t>
            </a: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, p2;    // int* p1; int p2</a:t>
            </a: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nl-NL" sz="1800" b="1" dirty="0" smtClean="0">
              <a:ln>
                <a:solidFill>
                  <a:schemeClr val="accent2"/>
                </a:solidFill>
              </a:ln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int* p1, *p2;   // int* p1; int* </a:t>
            </a: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p2</a:t>
            </a:r>
          </a:p>
          <a:p>
            <a:pPr lvl="1">
              <a:lnSpc>
                <a:spcPct val="70000"/>
              </a:lnSpc>
              <a:buNone/>
            </a:pP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 *p1</a:t>
            </a:r>
            <a:r>
              <a:rPr lang="nl-NL" sz="1800" b="1" dirty="0" smtClean="0">
                <a:ln>
                  <a:solidFill>
                    <a:schemeClr val="accent2"/>
                  </a:solidFill>
                </a:ln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, *p2;   // int* p1; int* p2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nl-NL" sz="18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Dereferencing: access the memory referred to by a pointer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262626"/>
                </a:solidFill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pointer            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dereference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pointer = value;   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dereference/assign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7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 p;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 = &amp;x;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p stores address of x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nl-NL" sz="20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*p = 99;     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go to the int p refers to; set to 99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nl-NL" sz="20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printf("x  is %d\n",    x);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dirty="0" smtClean="0">
              <a:solidFill>
                <a:srgbClr val="404040"/>
              </a:solidFill>
              <a:latin typeface="Consolas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 smtClean="0">
                <a:solidFill>
                  <a:srgbClr val="262626"/>
                </a:solidFill>
              </a:rPr>
              <a:t>	</a:t>
            </a:r>
            <a:r>
              <a:rPr lang="en-US" sz="2000" dirty="0" smtClean="0">
                <a:solidFill>
                  <a:srgbClr val="262626"/>
                </a:solidFill>
              </a:rPr>
              <a:t>Output: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x  is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nsolas" pitchFamily="49" charset="0"/>
              </a:rPr>
              <a:t>*</a:t>
            </a:r>
            <a:r>
              <a:rPr lang="en-US" smtClean="0"/>
              <a:t> vs. </a:t>
            </a:r>
            <a:r>
              <a:rPr lang="en-US" smtClean="0">
                <a:latin typeface="Consolas" pitchFamily="49" charset="0"/>
              </a:rPr>
              <a:t>&amp;</a:t>
            </a:r>
            <a:endParaRPr lang="en-US" smtClean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many students get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solidFill>
                  <a:srgbClr val="262626"/>
                </a:solidFill>
              </a:rPr>
              <a:t> and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>
                <a:solidFill>
                  <a:srgbClr val="262626"/>
                </a:solidFill>
              </a:rPr>
              <a:t> mixed up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ea typeface="+mn-ea"/>
                <a:cs typeface="Courier New" pitchFamily="49" charset="0"/>
              </a:rPr>
              <a:t>&amp;</a:t>
            </a:r>
            <a:r>
              <a:rPr lang="en-US" dirty="0" smtClean="0">
                <a:solidFill>
                  <a:srgbClr val="404040"/>
                </a:solidFill>
              </a:rPr>
              <a:t> references	           (</a:t>
            </a:r>
            <a:r>
              <a:rPr lang="en-US" u="sng" dirty="0" smtClean="0">
                <a:solidFill>
                  <a:srgbClr val="404040"/>
                </a:solidFill>
              </a:rPr>
              <a:t>a</a:t>
            </a:r>
            <a:r>
              <a:rPr lang="en-US" dirty="0" smtClean="0">
                <a:solidFill>
                  <a:srgbClr val="404040"/>
                </a:solidFill>
              </a:rPr>
              <a:t>mpersand gets an </a:t>
            </a:r>
            <a:r>
              <a:rPr lang="en-US" u="sng" dirty="0" smtClean="0">
                <a:solidFill>
                  <a:srgbClr val="404040"/>
                </a:solidFill>
              </a:rPr>
              <a:t>a</a:t>
            </a:r>
            <a:r>
              <a:rPr lang="en-US" dirty="0" smtClean="0">
                <a:solidFill>
                  <a:srgbClr val="404040"/>
                </a:solidFill>
              </a:rPr>
              <a:t>ddress)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dirty="0" smtClean="0">
                <a:solidFill>
                  <a:srgbClr val="404040"/>
                </a:solidFill>
              </a:rPr>
              <a:t> dereferences	(sta</a:t>
            </a:r>
            <a:r>
              <a:rPr lang="en-US" u="sng" dirty="0" smtClean="0">
                <a:solidFill>
                  <a:srgbClr val="404040"/>
                </a:solidFill>
              </a:rPr>
              <a:t>r</a:t>
            </a:r>
            <a:r>
              <a:rPr lang="en-US" dirty="0" smtClean="0">
                <a:solidFill>
                  <a:srgbClr val="404040"/>
                </a:solidFill>
              </a:rPr>
              <a:t> follows a pointe</a:t>
            </a:r>
            <a:r>
              <a:rPr lang="en-US" u="sng" dirty="0" smtClean="0">
                <a:solidFill>
                  <a:srgbClr val="404040"/>
                </a:solidFill>
              </a:rPr>
              <a:t>r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 y = &amp;x;</a:t>
            </a:r>
            <a:endParaRPr lang="en-US" sz="20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("x  is %d    \n",  x);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x  is 42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("&amp;x is %p\n", &amp;x);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&amp;x is 0x0022ff8c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("y  is %p\n",  y);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y  is 0x0022ff8c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("*y is %d    \n", *y);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*y is 42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("&amp;y is %p\n", &amp;y);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&amp;y is 0x0022ff88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404040"/>
              </a:solidFill>
              <a:latin typeface="Consolas" pitchFamily="49" charset="0"/>
            </a:endParaRP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rgbClr val="262626"/>
                </a:solidFill>
              </a:rPr>
              <a:t>What is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*x </a:t>
            </a:r>
            <a:r>
              <a:rPr lang="en-US" dirty="0" smtClean="0">
                <a:solidFill>
                  <a:srgbClr val="262626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L-values and R-values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L-value: Suitable for being on left-side of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assignment -- a valid memory address to store into</a:t>
            </a:r>
          </a:p>
          <a:p>
            <a:r>
              <a:rPr lang="en-US" dirty="0" smtClean="0"/>
              <a:t>R-value: Suitable for right-side of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assignment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p = &amp;x;</a:t>
            </a:r>
            <a:endParaRPr lang="en-US" sz="2800" dirty="0" smtClean="0"/>
          </a:p>
          <a:p>
            <a:r>
              <a:rPr lang="en-US" dirty="0" smtClean="0"/>
              <a:t>L-values :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 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*p </a:t>
            </a:r>
            <a:r>
              <a:rPr lang="en-US" dirty="0" smtClean="0"/>
              <a:t>(store into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),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(changes what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points to)</a:t>
            </a:r>
          </a:p>
          <a:p>
            <a:pPr lvl="2"/>
            <a:r>
              <a:rPr lang="en-US" dirty="0" smtClean="0"/>
              <a:t>not 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&amp;x, &amp;p, *x, *(*p), *12</a:t>
            </a:r>
            <a:endParaRPr lang="en-US" dirty="0" smtClean="0"/>
          </a:p>
          <a:p>
            <a:r>
              <a:rPr lang="en-US" dirty="0" smtClean="0"/>
              <a:t>R-values :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 or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*p, &amp;x </a:t>
            </a:r>
            <a:r>
              <a:rPr lang="en-US" dirty="0" smtClean="0"/>
              <a:t>or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p, &amp;p</a:t>
            </a:r>
          </a:p>
          <a:p>
            <a:pPr lvl="2"/>
            <a:r>
              <a:rPr lang="en-US" dirty="0" smtClean="0"/>
              <a:t>not 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&amp;(&amp;p), &amp;42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Pass-by-value: copy parameters' values</a:t>
            </a:r>
            <a:endParaRPr lang="en-US" dirty="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Cannot change the original (“actual”) parameter variable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 = 42, b = -7;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swap(a, b);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("a = %d, b = %d\n", a, b);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temp = a;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a = b;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 = temp;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Pass-by-reference: point to parameters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Can change the actual parameter variable using the “formal”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 = 42, b = -7;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swap(a, b);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("a = %d, b = %d\n", a, b);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temp = a;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a = b;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 = temp;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19115</TotalTime>
  <Words>793</Words>
  <Application>Microsoft Office PowerPoint</Application>
  <PresentationFormat>On-screen Show (4:3)</PresentationFormat>
  <Paragraphs>225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Slide 1</vt:lpstr>
      <vt:lpstr>Upcoming schedule</vt:lpstr>
      <vt:lpstr>Wednesday: after class question</vt:lpstr>
      <vt:lpstr>Pointer: a memory address referring to another value</vt:lpstr>
      <vt:lpstr>Dereferencing: access the memory referred to by a pointer</vt:lpstr>
      <vt:lpstr>* vs. &amp;</vt:lpstr>
      <vt:lpstr>L-values and R-values</vt:lpstr>
      <vt:lpstr>Pass-by-value: copy parameters' values</vt:lpstr>
      <vt:lpstr>Pass-by-reference: point to parameters</vt:lpstr>
      <vt:lpstr>#1 to know for HW3: arguments to main</vt:lpstr>
      <vt:lpstr>#2 to know for HW3</vt:lpstr>
      <vt:lpstr>#3 to know for HW3</vt:lpstr>
      <vt:lpstr>#4 to know for HW3</vt:lpstr>
      <vt:lpstr>Ethics</vt:lpstr>
      <vt:lpstr>Codes of ethics</vt:lpstr>
      <vt:lpstr>Why have codes of ethics?</vt:lpstr>
      <vt:lpstr>Why have engineering codes of ethics?</vt:lpstr>
      <vt:lpstr>Software Engineering Code of Ethics and Professional Practice [short version]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1228</cp:revision>
  <dcterms:created xsi:type="dcterms:W3CDTF">2005-03-28T18:45:14Z</dcterms:created>
  <dcterms:modified xsi:type="dcterms:W3CDTF">2009-10-23T20:27:04Z</dcterms:modified>
</cp:coreProperties>
</file>