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2" r:id="rId3"/>
    <p:sldId id="293" r:id="rId4"/>
    <p:sldId id="294" r:id="rId5"/>
    <p:sldId id="295" r:id="rId6"/>
    <p:sldId id="297" r:id="rId7"/>
    <p:sldId id="298" r:id="rId8"/>
    <p:sldId id="299" r:id="rId9"/>
    <p:sldId id="296" r:id="rId10"/>
    <p:sldId id="300" r:id="rId11"/>
    <p:sldId id="313" r:id="rId12"/>
    <p:sldId id="301" r:id="rId13"/>
    <p:sldId id="304" r:id="rId14"/>
    <p:sldId id="305" r:id="rId15"/>
    <p:sldId id="306" r:id="rId16"/>
    <p:sldId id="307" r:id="rId17"/>
    <p:sldId id="309" r:id="rId18"/>
    <p:sldId id="310" r:id="rId19"/>
    <p:sldId id="311" r:id="rId20"/>
    <p:sldId id="312" r:id="rId21"/>
    <p:sldId id="308" r:id="rId22"/>
    <p:sldId id="258" r:id="rId23"/>
    <p:sldId id="291" r:id="rId2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2" autoAdjust="0"/>
    <p:restoredTop sz="95708" autoAdjust="0"/>
  </p:normalViewPr>
  <p:slideViewPr>
    <p:cSldViewPr snapToGrid="0" snapToObjects="1">
      <p:cViewPr>
        <p:scale>
          <a:sx n="90" d="100"/>
          <a:sy n="90" d="100"/>
        </p:scale>
        <p:origin x="-522" y="-348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1A3CEF-BF94-45AD-ADCA-E345CC26A40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267454D-84BE-4049-9E94-65CED876462A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dirty="0" smtClean="0"/>
            <a:t>program input</a:t>
          </a:r>
          <a:endParaRPr lang="en-US" dirty="0"/>
        </a:p>
      </dgm:t>
    </dgm:pt>
    <dgm:pt modelId="{B19C4258-CD69-484B-BE57-C1689DD7C837}" type="parTrans" cxnId="{395CFFB9-DBBC-467D-9F84-3F2F849DBBDE}">
      <dgm:prSet/>
      <dgm:spPr/>
      <dgm:t>
        <a:bodyPr/>
        <a:lstStyle/>
        <a:p>
          <a:endParaRPr lang="en-US"/>
        </a:p>
      </dgm:t>
    </dgm:pt>
    <dgm:pt modelId="{8B7306CF-CF29-4880-81E1-63FBFCA34F69}" type="sibTrans" cxnId="{395CFFB9-DBBC-467D-9F84-3F2F849DBBDE}">
      <dgm:prSet/>
      <dgm:spPr/>
      <dgm:t>
        <a:bodyPr/>
        <a:lstStyle/>
        <a:p>
          <a:endParaRPr lang="en-US"/>
        </a:p>
      </dgm:t>
    </dgm:pt>
    <dgm:pt modelId="{4FFD3890-9EA5-4FEE-8BE3-313D961F4AF6}">
      <dgm:prSet phldrT="[Text]"/>
      <dgm:spPr/>
      <dgm:t>
        <a:bodyPr/>
        <a:lstStyle/>
        <a:p>
          <a:r>
            <a:rPr lang="en-US" dirty="0" smtClean="0"/>
            <a:t>computer</a:t>
          </a:r>
          <a:endParaRPr lang="en-US" dirty="0"/>
        </a:p>
      </dgm:t>
    </dgm:pt>
    <dgm:pt modelId="{4B7DE7EC-6F10-4AE4-A729-6B008EE24EDB}" type="parTrans" cxnId="{CBD0C012-2930-462B-A9FC-B5B30676AF33}">
      <dgm:prSet/>
      <dgm:spPr/>
      <dgm:t>
        <a:bodyPr/>
        <a:lstStyle/>
        <a:p>
          <a:endParaRPr lang="en-US"/>
        </a:p>
      </dgm:t>
    </dgm:pt>
    <dgm:pt modelId="{B07FAF76-BF94-4834-9A84-D12A035E1349}" type="sibTrans" cxnId="{CBD0C012-2930-462B-A9FC-B5B30676AF33}">
      <dgm:prSet/>
      <dgm:spPr/>
      <dgm:t>
        <a:bodyPr/>
        <a:lstStyle/>
        <a:p>
          <a:endParaRPr lang="en-US"/>
        </a:p>
      </dgm:t>
    </dgm:pt>
    <dgm:pt modelId="{9ED53E41-5182-4F3B-8C66-3AADA5E323DD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dirty="0" smtClean="0"/>
            <a:t>program output</a:t>
          </a:r>
          <a:endParaRPr lang="en-US" dirty="0"/>
        </a:p>
      </dgm:t>
    </dgm:pt>
    <dgm:pt modelId="{468BA1A5-7A70-4794-8BB3-578630A66975}" type="parTrans" cxnId="{280130D9-E721-47DF-8EAD-49D3050EDDE0}">
      <dgm:prSet/>
      <dgm:spPr/>
      <dgm:t>
        <a:bodyPr/>
        <a:lstStyle/>
        <a:p>
          <a:endParaRPr lang="en-US"/>
        </a:p>
      </dgm:t>
    </dgm:pt>
    <dgm:pt modelId="{98509A55-97A8-41EC-AFF4-D9892C57160D}" type="sibTrans" cxnId="{280130D9-E721-47DF-8EAD-49D3050EDDE0}">
      <dgm:prSet/>
      <dgm:spPr/>
      <dgm:t>
        <a:bodyPr/>
        <a:lstStyle/>
        <a:p>
          <a:endParaRPr lang="en-US"/>
        </a:p>
      </dgm:t>
    </dgm:pt>
    <dgm:pt modelId="{FA02E805-AD9F-482E-BC04-169F6F5E4BD3}" type="pres">
      <dgm:prSet presAssocID="{C71A3CEF-BF94-45AD-ADCA-E345CC26A403}" presName="Name0" presStyleCnt="0">
        <dgm:presLayoutVars>
          <dgm:dir/>
          <dgm:resizeHandles val="exact"/>
        </dgm:presLayoutVars>
      </dgm:prSet>
      <dgm:spPr/>
    </dgm:pt>
    <dgm:pt modelId="{91C6A121-D4D8-4E51-8A06-CB9475C73E54}" type="pres">
      <dgm:prSet presAssocID="{D267454D-84BE-4049-9E94-65CED876462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DCC01-4E41-4E5B-9D06-4D468550E511}" type="pres">
      <dgm:prSet presAssocID="{8B7306CF-CF29-4880-81E1-63FBFCA34F69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966C312-4E6F-4B88-AD97-D17EB9E06BD7}" type="pres">
      <dgm:prSet presAssocID="{8B7306CF-CF29-4880-81E1-63FBFCA34F69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859897F-30CA-45AC-AC5A-6D0BD8F9C41A}" type="pres">
      <dgm:prSet presAssocID="{4FFD3890-9EA5-4FEE-8BE3-313D961F4AF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2189A2-7FDC-4FCF-BCF9-611987092536}" type="pres">
      <dgm:prSet presAssocID="{B07FAF76-BF94-4834-9A84-D12A035E1349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3B7E598-A5B0-4EED-BA31-DC17AAF0C4E5}" type="pres">
      <dgm:prSet presAssocID="{B07FAF76-BF94-4834-9A84-D12A035E1349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BED8C296-1A5B-4414-A19E-5847A2C9AC09}" type="pres">
      <dgm:prSet presAssocID="{9ED53E41-5182-4F3B-8C66-3AADA5E323D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8029E6-20F0-4329-8D73-D45BD0804EA5}" type="presOf" srcId="{8B7306CF-CF29-4880-81E1-63FBFCA34F69}" destId="{B9FDCC01-4E41-4E5B-9D06-4D468550E511}" srcOrd="0" destOrd="0" presId="urn:microsoft.com/office/officeart/2005/8/layout/process1"/>
    <dgm:cxn modelId="{280130D9-E721-47DF-8EAD-49D3050EDDE0}" srcId="{C71A3CEF-BF94-45AD-ADCA-E345CC26A403}" destId="{9ED53E41-5182-4F3B-8C66-3AADA5E323DD}" srcOrd="2" destOrd="0" parTransId="{468BA1A5-7A70-4794-8BB3-578630A66975}" sibTransId="{98509A55-97A8-41EC-AFF4-D9892C57160D}"/>
    <dgm:cxn modelId="{395CFFB9-DBBC-467D-9F84-3F2F849DBBDE}" srcId="{C71A3CEF-BF94-45AD-ADCA-E345CC26A403}" destId="{D267454D-84BE-4049-9E94-65CED876462A}" srcOrd="0" destOrd="0" parTransId="{B19C4258-CD69-484B-BE57-C1689DD7C837}" sibTransId="{8B7306CF-CF29-4880-81E1-63FBFCA34F69}"/>
    <dgm:cxn modelId="{B343F3A6-CB71-4EE4-837B-2159FA79EA12}" type="presOf" srcId="{4FFD3890-9EA5-4FEE-8BE3-313D961F4AF6}" destId="{C859897F-30CA-45AC-AC5A-6D0BD8F9C41A}" srcOrd="0" destOrd="0" presId="urn:microsoft.com/office/officeart/2005/8/layout/process1"/>
    <dgm:cxn modelId="{CBD0C012-2930-462B-A9FC-B5B30676AF33}" srcId="{C71A3CEF-BF94-45AD-ADCA-E345CC26A403}" destId="{4FFD3890-9EA5-4FEE-8BE3-313D961F4AF6}" srcOrd="1" destOrd="0" parTransId="{4B7DE7EC-6F10-4AE4-A729-6B008EE24EDB}" sibTransId="{B07FAF76-BF94-4834-9A84-D12A035E1349}"/>
    <dgm:cxn modelId="{A1C97D0E-B7FA-41C1-BE33-14B486822713}" type="presOf" srcId="{9ED53E41-5182-4F3B-8C66-3AADA5E323DD}" destId="{BED8C296-1A5B-4414-A19E-5847A2C9AC09}" srcOrd="0" destOrd="0" presId="urn:microsoft.com/office/officeart/2005/8/layout/process1"/>
    <dgm:cxn modelId="{62F02B30-4981-43CE-8922-C2CB53F8414D}" type="presOf" srcId="{8B7306CF-CF29-4880-81E1-63FBFCA34F69}" destId="{F966C312-4E6F-4B88-AD97-D17EB9E06BD7}" srcOrd="1" destOrd="0" presId="urn:microsoft.com/office/officeart/2005/8/layout/process1"/>
    <dgm:cxn modelId="{B576B340-3723-4888-93C1-801245E2F7DD}" type="presOf" srcId="{D267454D-84BE-4049-9E94-65CED876462A}" destId="{91C6A121-D4D8-4E51-8A06-CB9475C73E54}" srcOrd="0" destOrd="0" presId="urn:microsoft.com/office/officeart/2005/8/layout/process1"/>
    <dgm:cxn modelId="{136880EA-3529-4CA7-AAAF-39F69C1DD631}" type="presOf" srcId="{B07FAF76-BF94-4834-9A84-D12A035E1349}" destId="{AA2189A2-7FDC-4FCF-BCF9-611987092536}" srcOrd="0" destOrd="0" presId="urn:microsoft.com/office/officeart/2005/8/layout/process1"/>
    <dgm:cxn modelId="{9BAB6C71-B9DE-4420-BF38-2008070F4DFD}" type="presOf" srcId="{C71A3CEF-BF94-45AD-ADCA-E345CC26A403}" destId="{FA02E805-AD9F-482E-BC04-169F6F5E4BD3}" srcOrd="0" destOrd="0" presId="urn:microsoft.com/office/officeart/2005/8/layout/process1"/>
    <dgm:cxn modelId="{73CD07B3-592D-4986-889B-DD226434E05D}" type="presOf" srcId="{B07FAF76-BF94-4834-9A84-D12A035E1349}" destId="{43B7E598-A5B0-4EED-BA31-DC17AAF0C4E5}" srcOrd="1" destOrd="0" presId="urn:microsoft.com/office/officeart/2005/8/layout/process1"/>
    <dgm:cxn modelId="{854CF445-B8E8-4871-9260-4417304FCF93}" type="presParOf" srcId="{FA02E805-AD9F-482E-BC04-169F6F5E4BD3}" destId="{91C6A121-D4D8-4E51-8A06-CB9475C73E54}" srcOrd="0" destOrd="0" presId="urn:microsoft.com/office/officeart/2005/8/layout/process1"/>
    <dgm:cxn modelId="{9E5374B6-A99F-472B-B40F-F2FD05110BB7}" type="presParOf" srcId="{FA02E805-AD9F-482E-BC04-169F6F5E4BD3}" destId="{B9FDCC01-4E41-4E5B-9D06-4D468550E511}" srcOrd="1" destOrd="0" presId="urn:microsoft.com/office/officeart/2005/8/layout/process1"/>
    <dgm:cxn modelId="{B6C6D3F6-E28F-4790-9C87-6ED542F42A13}" type="presParOf" srcId="{B9FDCC01-4E41-4E5B-9D06-4D468550E511}" destId="{F966C312-4E6F-4B88-AD97-D17EB9E06BD7}" srcOrd="0" destOrd="0" presId="urn:microsoft.com/office/officeart/2005/8/layout/process1"/>
    <dgm:cxn modelId="{D9F643DE-213D-40D7-97E3-10C5A1C1AE05}" type="presParOf" srcId="{FA02E805-AD9F-482E-BC04-169F6F5E4BD3}" destId="{C859897F-30CA-45AC-AC5A-6D0BD8F9C41A}" srcOrd="2" destOrd="0" presId="urn:microsoft.com/office/officeart/2005/8/layout/process1"/>
    <dgm:cxn modelId="{D12D399D-C992-4BFE-AD5D-CDFEC6F5C70F}" type="presParOf" srcId="{FA02E805-AD9F-482E-BC04-169F6F5E4BD3}" destId="{AA2189A2-7FDC-4FCF-BCF9-611987092536}" srcOrd="3" destOrd="0" presId="urn:microsoft.com/office/officeart/2005/8/layout/process1"/>
    <dgm:cxn modelId="{3FAFE8F3-DEF7-47BD-BA2E-CAAAB554C469}" type="presParOf" srcId="{AA2189A2-7FDC-4FCF-BCF9-611987092536}" destId="{43B7E598-A5B0-4EED-BA31-DC17AAF0C4E5}" srcOrd="0" destOrd="0" presId="urn:microsoft.com/office/officeart/2005/8/layout/process1"/>
    <dgm:cxn modelId="{12837B9D-7B55-4170-9628-624EB23707F7}" type="presParOf" srcId="{FA02E805-AD9F-482E-BC04-169F6F5E4BD3}" destId="{BED8C296-1A5B-4414-A19E-5847A2C9AC0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C6A121-D4D8-4E51-8A06-CB9475C73E54}">
      <dsp:nvSpPr>
        <dsp:cNvPr id="0" name=""/>
        <dsp:cNvSpPr/>
      </dsp:nvSpPr>
      <dsp:spPr>
        <a:xfrm>
          <a:off x="4331" y="1318168"/>
          <a:ext cx="1294782" cy="776869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program input</a:t>
          </a:r>
          <a:endParaRPr lang="en-US" sz="2000" kern="1200" dirty="0"/>
        </a:p>
      </dsp:txBody>
      <dsp:txXfrm>
        <a:off x="4331" y="1318168"/>
        <a:ext cx="1294782" cy="776869"/>
      </dsp:txXfrm>
    </dsp:sp>
    <dsp:sp modelId="{B9FDCC01-4E41-4E5B-9D06-4D468550E511}">
      <dsp:nvSpPr>
        <dsp:cNvPr id="0" name=""/>
        <dsp:cNvSpPr/>
      </dsp:nvSpPr>
      <dsp:spPr>
        <a:xfrm>
          <a:off x="1428593" y="1546050"/>
          <a:ext cx="274493" cy="32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428593" y="1546050"/>
        <a:ext cx="274493" cy="321106"/>
      </dsp:txXfrm>
    </dsp:sp>
    <dsp:sp modelId="{C859897F-30CA-45AC-AC5A-6D0BD8F9C41A}">
      <dsp:nvSpPr>
        <dsp:cNvPr id="0" name=""/>
        <dsp:cNvSpPr/>
      </dsp:nvSpPr>
      <dsp:spPr>
        <a:xfrm>
          <a:off x="1817028" y="1318168"/>
          <a:ext cx="1294782" cy="7768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computer</a:t>
          </a:r>
          <a:endParaRPr lang="en-US" sz="2000" kern="1200" dirty="0"/>
        </a:p>
      </dsp:txBody>
      <dsp:txXfrm>
        <a:off x="1817028" y="1318168"/>
        <a:ext cx="1294782" cy="776869"/>
      </dsp:txXfrm>
    </dsp:sp>
    <dsp:sp modelId="{AA2189A2-7FDC-4FCF-BCF9-611987092536}">
      <dsp:nvSpPr>
        <dsp:cNvPr id="0" name=""/>
        <dsp:cNvSpPr/>
      </dsp:nvSpPr>
      <dsp:spPr>
        <a:xfrm>
          <a:off x="3241289" y="1546050"/>
          <a:ext cx="274493" cy="3211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241289" y="1546050"/>
        <a:ext cx="274493" cy="321106"/>
      </dsp:txXfrm>
    </dsp:sp>
    <dsp:sp modelId="{BED8C296-1A5B-4414-A19E-5847A2C9AC09}">
      <dsp:nvSpPr>
        <dsp:cNvPr id="0" name=""/>
        <dsp:cNvSpPr/>
      </dsp:nvSpPr>
      <dsp:spPr>
        <a:xfrm>
          <a:off x="3629724" y="1318168"/>
          <a:ext cx="1294782" cy="776869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program output</a:t>
          </a:r>
          <a:endParaRPr lang="en-US" sz="2000" kern="1200" dirty="0"/>
        </a:p>
      </dsp:txBody>
      <dsp:txXfrm>
        <a:off x="3629724" y="1318168"/>
        <a:ext cx="1294782" cy="776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9/30/2009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8CECE-D45A-494F-A7F9-32DD22E1A8E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D10DF-C1FB-40CE-B59D-10D0AD830F4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A90058-B26A-4B7C-B7DA-18E09A0C1C10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C9105E-30A7-40AF-9327-9CF9B1A746E5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www.levenez.com/unix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reativecommons.org/licenses/by-sa/3.0/" TargetMode="External"/><Relationship Id="rId5" Type="http://schemas.openxmlformats.org/officeDocument/2006/relationships/hyperlink" Target="http://en.wikipedia.org/wiki/Creative_Commons" TargetMode="External"/><Relationship Id="rId4" Type="http://schemas.openxmlformats.org/officeDocument/2006/relationships/hyperlink" Target="http://en.wikipedia.org/wiki/File:Unix_history-simple.en.sv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shington.edu/itconnect/policy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2.computer.org/cms/Computer.org/Publications/code-of-ethics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12795" y="6088566"/>
            <a:ext cx="5118409" cy="477139"/>
          </a:xfrm>
        </p:spPr>
        <p:txBody>
          <a:bodyPr/>
          <a:lstStyle/>
          <a:p>
            <a:r>
              <a:rPr lang="en-US" dirty="0" smtClean="0"/>
              <a:t>David Notkin </a:t>
            </a:r>
            <a:r>
              <a:rPr lang="en-US" sz="1800" dirty="0" smtClean="0">
                <a:sym typeface="Wingdings"/>
              </a:rPr>
              <a:t>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Autumn 2009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CSE303: Concepts and Tools for Software Development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933254" y="1951348"/>
            <a:ext cx="7305773" cy="3046988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rgbClr val="7030A0"/>
                </a:solidFill>
              </a:rPr>
              <a:t>UW course catalog: Introduction to key concepts and tools in the development of software not introduced in the introductory programming courses. Includes programming with explicit memory management and layout (e.g. C or C++), techniques for group software development, modern design, implementation, and testing patterns and strategies, and societal impact.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Run-time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layer of software that fits between the compiler and the operating system</a:t>
            </a:r>
          </a:p>
          <a:p>
            <a:r>
              <a:rPr lang="en-US" dirty="0" smtClean="0"/>
              <a:t>Its primary objective is to allow programs written in a specific language (or class of languages) to do things during execution that are difficult to do during compilation</a:t>
            </a:r>
          </a:p>
          <a:p>
            <a:pPr lvl="1"/>
            <a:r>
              <a:rPr lang="en-US" dirty="0" smtClean="0"/>
              <a:t>Examples may include memory management, object-oriented dispatch (which method gets called in a class hierarchy), input/output, etc.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19550" y="681335"/>
            <a:ext cx="1675459" cy="46166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+mn-lt"/>
              </a:rPr>
              <a:t>examples?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~2-3 people, ~2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programs that help you develop </a:t>
            </a:r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to help develop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editors</a:t>
            </a:r>
          </a:p>
          <a:p>
            <a:r>
              <a:rPr lang="en-US" dirty="0" smtClean="0"/>
              <a:t>Programming environments</a:t>
            </a:r>
          </a:p>
          <a:p>
            <a:r>
              <a:rPr lang="en-US" dirty="0" smtClean="0"/>
              <a:t>Debuggers</a:t>
            </a:r>
          </a:p>
          <a:p>
            <a:r>
              <a:rPr lang="en-US" dirty="0" smtClean="0"/>
              <a:t>Performance analysis tools</a:t>
            </a:r>
          </a:p>
          <a:p>
            <a:r>
              <a:rPr lang="en-US" dirty="0" smtClean="0"/>
              <a:t>Version control and configuration management tools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…more from you?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FA2C-3B3E-4FA6-BAFA-85683040B98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Unix: our OS of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Multics</a:t>
            </a:r>
            <a:r>
              <a:rPr lang="en-US" dirty="0" smtClean="0"/>
              <a:t>: time-sharing OS from MIT, GE and Bell Labs starting around 1964s – quite complex, with innovations in access control, memory/file management, and much more</a:t>
            </a:r>
          </a:p>
          <a:p>
            <a:pPr lvl="1"/>
            <a:r>
              <a:rPr lang="en-US" sz="1600" dirty="0" smtClean="0"/>
              <a:t>Best known names associated with </a:t>
            </a:r>
            <a:r>
              <a:rPr lang="en-US" sz="1600" dirty="0" err="1" smtClean="0"/>
              <a:t>Multics</a:t>
            </a:r>
            <a:r>
              <a:rPr lang="en-US" sz="1600" dirty="0" smtClean="0"/>
              <a:t> include  Fernando </a:t>
            </a:r>
            <a:r>
              <a:rPr lang="en-US" sz="1600" dirty="0" err="1" smtClean="0"/>
              <a:t>Corbató</a:t>
            </a:r>
            <a:r>
              <a:rPr lang="en-US" sz="1600" dirty="0" smtClean="0"/>
              <a:t>, Jerry </a:t>
            </a:r>
            <a:r>
              <a:rPr lang="en-US" sz="1600" dirty="0" err="1" smtClean="0"/>
              <a:t>Saltzer</a:t>
            </a:r>
            <a:r>
              <a:rPr lang="en-US" sz="1600" dirty="0" smtClean="0"/>
              <a:t>, Jack Dennis, Peter Denning, …</a:t>
            </a:r>
          </a:p>
          <a:p>
            <a:r>
              <a:rPr lang="en-US" dirty="0" smtClean="0"/>
              <a:t>Unix: time-sharing OS developed at Bell Labs (roughly hand-in-hand with the C programming language) around 1969 – highly simplified view of data, programs, etc.</a:t>
            </a:r>
          </a:p>
          <a:p>
            <a:pPr lvl="1"/>
            <a:r>
              <a:rPr lang="en-US" sz="1600" dirty="0" smtClean="0"/>
              <a:t>Best known names associated with Unix include Ken Thompson, Dennis Ritchie, Brian Kernighan, Doug McIlroy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86541" y="5772834"/>
            <a:ext cx="6794204" cy="646331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4763"/>
            <a:r>
              <a:rPr lang="en-US" sz="1800" dirty="0" smtClean="0">
                <a:solidFill>
                  <a:srgbClr val="7030A0"/>
                </a:solidFill>
              </a:rPr>
              <a:t>I am to 1964 as you are to about 1999: first web cast (Victoria’s Secret), first GPU (NVIDIA), 600 MHz Pentium III, 802.11b, </a:t>
            </a:r>
            <a:r>
              <a:rPr lang="en-US" sz="1800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key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Written in a high-level language (C)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Virtual memory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Hierarchical file system; "everything" is a file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Lots of small programs that work together to solve larger problems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Security, users, access, and groups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Human-readable documentation included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488" y="723014"/>
            <a:ext cx="8063024" cy="513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849940" y="6062246"/>
            <a:ext cx="5444119" cy="338554"/>
          </a:xfrm>
          <a:prstGeom prst="rect">
            <a:avLst/>
          </a:prstGeom>
        </p:spPr>
        <p:txBody>
          <a:bodyPr wrap="none" tIns="0" bIns="0">
            <a:spAutoFit/>
          </a:bodyPr>
          <a:lstStyle/>
          <a:p>
            <a:r>
              <a:rPr lang="en-US" sz="1100" i="1" dirty="0" smtClean="0">
                <a:hlinkClick r:id="rId4"/>
              </a:rPr>
              <a:t>http://en.wikipedia.org/wiki/File:Unix_history-simple.en.svg</a:t>
            </a:r>
            <a:r>
              <a:rPr lang="en-US" sz="1100" i="1" dirty="0" smtClean="0"/>
              <a:t/>
            </a:r>
            <a:br>
              <a:rPr lang="en-US" sz="1100" i="1" dirty="0" smtClean="0"/>
            </a:br>
            <a:r>
              <a:rPr lang="en-US" sz="1100" i="1" dirty="0" smtClean="0"/>
              <a:t>This file is licensed under the </a:t>
            </a:r>
            <a:r>
              <a:rPr lang="en-US" sz="1100" i="1" dirty="0" smtClean="0">
                <a:hlinkClick r:id="rId5" tooltip="w:Creative Commons"/>
              </a:rPr>
              <a:t>Creative Commons</a:t>
            </a:r>
            <a:r>
              <a:rPr lang="en-US" sz="1100" i="1" dirty="0" smtClean="0"/>
              <a:t> </a:t>
            </a:r>
            <a:r>
              <a:rPr lang="en-US" sz="1100" i="1" dirty="0" smtClean="0">
                <a:hlinkClick r:id="rId6"/>
              </a:rPr>
              <a:t>Attribution </a:t>
            </a:r>
            <a:r>
              <a:rPr lang="en-US" sz="1100" i="1" dirty="0" err="1" smtClean="0">
                <a:hlinkClick r:id="rId6"/>
              </a:rPr>
              <a:t>ShareAlike</a:t>
            </a:r>
            <a:r>
              <a:rPr lang="en-US" sz="1100" i="1" dirty="0" smtClean="0">
                <a:hlinkClick r:id="rId6"/>
              </a:rPr>
              <a:t> 3.0</a:t>
            </a:r>
            <a:r>
              <a:rPr lang="en-US" sz="1100" i="1" dirty="0" smtClean="0"/>
              <a:t> License.</a:t>
            </a:r>
            <a:endParaRPr lang="en-US" sz="1100" dirty="0"/>
          </a:p>
        </p:txBody>
      </p:sp>
      <p:sp>
        <p:nvSpPr>
          <p:cNvPr id="8" name="Rectangle 7"/>
          <p:cNvSpPr/>
          <p:nvPr/>
        </p:nvSpPr>
        <p:spPr>
          <a:xfrm>
            <a:off x="1174898" y="261349"/>
            <a:ext cx="6794204" cy="369332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4763"/>
            <a:r>
              <a:rPr lang="en-US" sz="1800" b="1" i="1" dirty="0" smtClean="0">
                <a:solidFill>
                  <a:srgbClr val="7030A0"/>
                </a:solidFill>
                <a:hlinkClick r:id="rId7"/>
              </a:rPr>
              <a:t>Way</a:t>
            </a:r>
            <a:r>
              <a:rPr lang="en-US" sz="1800" dirty="0" smtClean="0">
                <a:solidFill>
                  <a:srgbClr val="7030A0"/>
                </a:solidFill>
                <a:hlinkClick r:id="rId7"/>
              </a:rPr>
              <a:t> more than one “Unix-like system”!  100’s, maybe 1000’s</a:t>
            </a:r>
            <a:endParaRPr lang="en-US" sz="1800" dirty="0" smtClean="0">
              <a:solidFill>
                <a:srgbClr val="7030A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1458516" y="1134037"/>
            <a:ext cx="1172959" cy="1123712"/>
          </a:xfrm>
          <a:prstGeom prst="wedgeRoundRectCallout">
            <a:avLst>
              <a:gd name="adj1" fmla="val 156163"/>
              <a:gd name="adj2" fmla="val -100247"/>
              <a:gd name="adj3" fmla="val 16667"/>
            </a:avLst>
          </a:prstGeom>
          <a:solidFill>
            <a:srgbClr val="92D05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800" dirty="0" smtClean="0"/>
              <a:t>Unix</a:t>
            </a:r>
            <a:r>
              <a:rPr lang="en-US" sz="1800" b="1" dirty="0" smtClean="0"/>
              <a:t>®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b="1" dirty="0" smtClean="0">
                <a:sym typeface="Symbol"/>
              </a:rPr>
              <a:t></a:t>
            </a:r>
            <a:r>
              <a:rPr lang="en-US" sz="1800" dirty="0" smtClean="0">
                <a:sym typeface="Symbol"/>
              </a:rPr>
              <a:t/>
            </a:r>
            <a:br>
              <a:rPr lang="en-US" sz="1800" dirty="0" smtClean="0">
                <a:sym typeface="Symbol"/>
              </a:rPr>
            </a:br>
            <a:r>
              <a:rPr lang="en-US" sz="1800" dirty="0" smtClean="0">
                <a:sym typeface="Symbol"/>
              </a:rPr>
              <a:t>Unix-like</a:t>
            </a: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Linux: A kernel for a Unix-like operating system</a:t>
            </a:r>
          </a:p>
          <a:p>
            <a:pPr lvl="1"/>
            <a:r>
              <a:rPr lang="en-US" dirty="0" smtClean="0"/>
              <a:t>commonly seen/used today in servers, mobile/embedded devices, ...</a:t>
            </a:r>
          </a:p>
          <a:p>
            <a:pPr lvl="2"/>
            <a:r>
              <a:rPr lang="en-US" dirty="0" smtClean="0"/>
              <a:t>source can be downloaded, free to use, constantly being improved/updated by the community</a:t>
            </a:r>
          </a:p>
          <a:p>
            <a:r>
              <a:rPr lang="en-US" dirty="0" smtClean="0"/>
              <a:t>GNU: A "free software" implementation of many useful Unix-like tools.</a:t>
            </a:r>
          </a:p>
          <a:p>
            <a:pPr lvl="1"/>
            <a:r>
              <a:rPr lang="en-US" dirty="0" smtClean="0"/>
              <a:t>many GNU tools are distributed with the Linux kernel</a:t>
            </a:r>
          </a:p>
          <a:p>
            <a:r>
              <a:rPr lang="en-US" dirty="0" smtClean="0"/>
              <a:t>Distribution (“</a:t>
            </a:r>
            <a:r>
              <a:rPr lang="en-US" dirty="0" err="1" smtClean="0"/>
              <a:t>distro</a:t>
            </a:r>
            <a:r>
              <a:rPr lang="en-US" dirty="0" smtClean="0"/>
              <a:t>”): A pre-packaged set of Linux software – examples are </a:t>
            </a:r>
            <a:r>
              <a:rPr lang="en-US" dirty="0" err="1" smtClean="0"/>
              <a:t>Ubuntu</a:t>
            </a:r>
            <a:r>
              <a:rPr lang="en-US" dirty="0" smtClean="0"/>
              <a:t>, Fedora, …</a:t>
            </a:r>
          </a:p>
        </p:txBody>
      </p:sp>
      <p:pic>
        <p:nvPicPr>
          <p:cNvPr id="6349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6621" y="427757"/>
            <a:ext cx="1312574" cy="1571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62626"/>
                </a:solidFill>
              </a:rPr>
              <a:t>The </a:t>
            </a:r>
            <a:r>
              <a:rPr lang="en-US" i="1" dirty="0" smtClean="0">
                <a:solidFill>
                  <a:srgbClr val="262626"/>
                </a:solidFill>
              </a:rPr>
              <a:t>shell</a:t>
            </a:r>
            <a:r>
              <a:rPr lang="en-US" dirty="0" smtClean="0">
                <a:solidFill>
                  <a:srgbClr val="262626"/>
                </a:solidFill>
              </a:rPr>
              <a:t> is an interactive program that uses user input to manage the execution of other programs</a:t>
            </a:r>
          </a:p>
          <a:p>
            <a:pPr lvl="1"/>
            <a:r>
              <a:rPr lang="en-US" dirty="0" smtClean="0">
                <a:solidFill>
                  <a:srgbClr val="262626"/>
                </a:solidFill>
              </a:rPr>
              <a:t>There are many different shells, most of which are quite similar: </a:t>
            </a:r>
            <a:r>
              <a:rPr lang="en-US" dirty="0" err="1" smtClean="0">
                <a:solidFill>
                  <a:srgbClr val="262626"/>
                </a:solidFill>
              </a:rPr>
              <a:t>sh</a:t>
            </a:r>
            <a:r>
              <a:rPr lang="en-US" dirty="0" smtClean="0">
                <a:solidFill>
                  <a:srgbClr val="262626"/>
                </a:solidFill>
              </a:rPr>
              <a:t>, </a:t>
            </a:r>
            <a:r>
              <a:rPr lang="en-US" dirty="0" err="1" smtClean="0">
                <a:solidFill>
                  <a:srgbClr val="262626"/>
                </a:solidFill>
              </a:rPr>
              <a:t>csh</a:t>
            </a:r>
            <a:r>
              <a:rPr lang="en-US" dirty="0" smtClean="0">
                <a:solidFill>
                  <a:srgbClr val="262626"/>
                </a:solidFill>
              </a:rPr>
              <a:t>, </a:t>
            </a:r>
            <a:r>
              <a:rPr lang="en-US" dirty="0" err="1" smtClean="0">
                <a:solidFill>
                  <a:srgbClr val="262626"/>
                </a:solidFill>
              </a:rPr>
              <a:t>tcsh</a:t>
            </a:r>
            <a:r>
              <a:rPr lang="en-US" dirty="0" smtClean="0">
                <a:solidFill>
                  <a:srgbClr val="262626"/>
                </a:solidFill>
              </a:rPr>
              <a:t>, bash, </a:t>
            </a:r>
            <a:r>
              <a:rPr lang="en-US" dirty="0" err="1" smtClean="0">
                <a:solidFill>
                  <a:srgbClr val="262626"/>
                </a:solidFill>
              </a:rPr>
              <a:t>ksh</a:t>
            </a:r>
            <a:r>
              <a:rPr lang="en-US" dirty="0" smtClean="0">
                <a:solidFill>
                  <a:srgbClr val="262626"/>
                </a:solidFill>
              </a:rPr>
              <a:t>, …</a:t>
            </a:r>
          </a:p>
          <a:p>
            <a:pPr lvl="1"/>
            <a:r>
              <a:rPr lang="en-US" b="1" dirty="0" smtClean="0">
                <a:solidFill>
                  <a:srgbClr val="404040"/>
                </a:solidFill>
                <a:latin typeface="Courier New" pitchFamily="49" charset="0"/>
                <a:cs typeface="Courier New" pitchFamily="49" charset="0"/>
              </a:rPr>
              <a:t>bash</a:t>
            </a:r>
            <a:r>
              <a:rPr lang="en-US" dirty="0" smtClean="0">
                <a:solidFill>
                  <a:srgbClr val="404040"/>
                </a:solidFill>
              </a:rPr>
              <a:t>: the default shell program on most Unix/Unix-like systems (and our focus)</a:t>
            </a:r>
          </a:p>
          <a:p>
            <a:r>
              <a:rPr lang="en-US" dirty="0" smtClean="0">
                <a:solidFill>
                  <a:srgbClr val="262626"/>
                </a:solidFill>
              </a:rPr>
              <a:t>Why should I learn to use a shell when graphical user interfaces (GUIs) exist?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Faster, work remotely, programmable, customizable, repeatable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Many (old-timers?) prefer using a command line for many tasks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Input, output and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bash</a:t>
            </a:r>
            <a:r>
              <a:rPr lang="en-US" dirty="0" smtClean="0">
                <a:solidFill>
                  <a:srgbClr val="262626"/>
                </a:solidFill>
              </a:rPr>
              <a:t>, and essentially all shells, have a standard place to get input (</a:t>
            </a:r>
            <a:r>
              <a:rPr lang="en-US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dirty="0" smtClean="0">
                <a:solidFill>
                  <a:srgbClr val="262626"/>
                </a:solidFill>
              </a:rPr>
              <a:t>), to produce output (</a:t>
            </a:r>
            <a:r>
              <a:rPr lang="en-US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dirty="0" smtClean="0">
                <a:solidFill>
                  <a:srgbClr val="262626"/>
                </a:solidFill>
              </a:rPr>
              <a:t>), and to produce errors (</a:t>
            </a:r>
            <a:r>
              <a:rPr lang="en-US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stderr</a:t>
            </a:r>
            <a:r>
              <a:rPr lang="en-US" dirty="0" smtClean="0">
                <a:solidFill>
                  <a:srgbClr val="262626"/>
                </a:solidFill>
              </a:rPr>
              <a:t>)</a:t>
            </a:r>
          </a:p>
          <a:p>
            <a:r>
              <a:rPr lang="en-US" dirty="0" smtClean="0">
                <a:solidFill>
                  <a:srgbClr val="262626"/>
                </a:solidFill>
              </a:rPr>
              <a:t>All of these “streams” default to the shell console – a program reading from </a:t>
            </a:r>
            <a:r>
              <a:rPr lang="en-US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dirty="0" smtClean="0">
                <a:solidFill>
                  <a:srgbClr val="262626"/>
                </a:solidFill>
              </a:rPr>
              <a:t> will read from the console and writing to </a:t>
            </a:r>
            <a:r>
              <a:rPr lang="en-US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dirty="0" smtClean="0">
                <a:solidFill>
                  <a:srgbClr val="262626"/>
                </a:solidFill>
              </a:rPr>
              <a:t> and </a:t>
            </a:r>
            <a:r>
              <a:rPr lang="en-US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stderr</a:t>
            </a:r>
            <a:r>
              <a:rPr lang="en-US" dirty="0" smtClean="0">
                <a:solidFill>
                  <a:srgbClr val="262626"/>
                </a:solidFill>
              </a:rPr>
              <a:t> will write to the (same) console</a:t>
            </a:r>
          </a:p>
          <a:p>
            <a:r>
              <a:rPr lang="en-US" dirty="0" smtClean="0">
                <a:solidFill>
                  <a:srgbClr val="262626"/>
                </a:solidFill>
              </a:rPr>
              <a:t>We’ll see simple ways to “redirect” these standard streams to take input from files, to write to files or printers,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and directories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“Everything” is a file – a stream of bytes – and the most important kind of files to start are</a:t>
            </a:r>
          </a:p>
          <a:p>
            <a:pPr lvl="1"/>
            <a:r>
              <a:rPr lang="en-US" dirty="0" smtClean="0"/>
              <a:t>Regular files, which contain data such as programs, data, html, etc.</a:t>
            </a:r>
          </a:p>
          <a:p>
            <a:pPr lvl="1"/>
            <a:r>
              <a:rPr lang="en-US" dirty="0" smtClean="0"/>
              <a:t>Directories, which contain sets of files</a:t>
            </a:r>
          </a:p>
          <a:p>
            <a:r>
              <a:rPr lang="en-US" dirty="0" smtClean="0"/>
              <a:t>Every file has a name and is found in a directory</a:t>
            </a:r>
          </a:p>
          <a:p>
            <a:r>
              <a:rPr lang="en-US" dirty="0" smtClean="0"/>
              <a:t>The shell tracks your current working directory: this allows you to name files relative to that directory (so you can run them, use them for input or output, etc.)</a:t>
            </a:r>
          </a:p>
          <a:p>
            <a:r>
              <a:rPr lang="en-US" dirty="0" smtClean="0"/>
              <a:t>The shell also names your home directory – the “base” directory for your programs and data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FA2C-3B3E-4FA6-BAFA-85683040B98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~2-3 people, ~2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Jot down some of the “key concepts and tools in the development of software” that </a:t>
            </a:r>
            <a:r>
              <a:rPr lang="en-US" b="1" dirty="0" smtClean="0"/>
              <a:t>were</a:t>
            </a:r>
            <a:r>
              <a:rPr lang="en-US" dirty="0" smtClean="0"/>
              <a:t> introduced “in the introductory programming courses”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FA2C-3B3E-4FA6-BAFA-85683040B98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commands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6" name="Group 32"/>
          <p:cNvGraphicFramePr>
            <a:graphicFrameLocks noGrp="1"/>
          </p:cNvGraphicFramePr>
          <p:nvPr/>
        </p:nvGraphicFramePr>
        <p:xfrm>
          <a:off x="1823484" y="1605516"/>
          <a:ext cx="5391531" cy="2377440"/>
        </p:xfrm>
        <a:graphic>
          <a:graphicData uri="http://schemas.openxmlformats.org/drawingml/2006/table">
            <a:tbl>
              <a:tblPr/>
              <a:tblGrid>
                <a:gridCol w="1250950"/>
                <a:gridCol w="4140581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ls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lists files in a directory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pwd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outputs the current working directory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cd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changes the working directory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chsh</a:t>
                      </a:r>
                      <a:endParaRPr kumimoji="0" lang="en-US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changes your shell (persistently)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provides info about a command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49033" y="4882002"/>
            <a:ext cx="4380614" cy="83099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Now Notkin runs a SSH </a:t>
            </a:r>
            <a:r>
              <a:rPr lang="en-US" dirty="0" err="1" smtClean="0">
                <a:solidFill>
                  <a:srgbClr val="7030A0"/>
                </a:solidFill>
              </a:rPr>
              <a:t>Tectia</a:t>
            </a:r>
            <a:r>
              <a:rPr lang="en-US" dirty="0" smtClean="0">
                <a:solidFill>
                  <a:srgbClr val="7030A0"/>
                </a:solidFill>
              </a:rPr>
              <a:t> terminal client for a brief demo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 Windows (aka X11 or 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For many years, Unix was entirely command-line based – that is, there was a single “window” that ran a shell</a:t>
            </a:r>
          </a:p>
          <a:p>
            <a:r>
              <a:rPr lang="en-US" sz="2000" dirty="0" smtClean="0"/>
              <a:t>Around 1984, as part of Project Athena, X Windows was developed at MIT and is the basis for most graphical user interfaces for Unix/Unix-like systems</a:t>
            </a:r>
          </a:p>
          <a:p>
            <a:pPr lvl="1"/>
            <a:r>
              <a:rPr lang="en-US" sz="2000" dirty="0" smtClean="0"/>
              <a:t>X does not constrain the user interface, so desktop environments (such as GNOME and KDE) may look quite different from one another</a:t>
            </a:r>
          </a:p>
          <a:p>
            <a:r>
              <a:rPr lang="en-US" sz="2000" dirty="0" smtClean="0"/>
              <a:t>X runs over a network and the application being run can be on a different machine than the user’s machine – that is, the window you see on your machine may be connected to a program on another machine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FA2C-3B3E-4FA6-BAFA-85683040B98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read web page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i="1" dirty="0" smtClean="0"/>
              <a:t>Read the web page</a:t>
            </a:r>
          </a:p>
          <a:p>
            <a:r>
              <a:rPr lang="en-US" sz="2000" b="1" dirty="0" smtClean="0"/>
              <a:t>Read the web page</a:t>
            </a:r>
            <a:endParaRPr lang="en-US" sz="2000" b="1" dirty="0" smtClean="0"/>
          </a:p>
          <a:p>
            <a:r>
              <a:rPr lang="en-US" sz="2000" dirty="0" smtClean="0"/>
              <a:t>Grading</a:t>
            </a:r>
            <a:endParaRPr lang="en-US" sz="2000" dirty="0" smtClean="0"/>
          </a:p>
          <a:p>
            <a:pPr lvl="1"/>
            <a:r>
              <a:rPr lang="en-US" sz="2000" dirty="0" smtClean="0"/>
              <a:t>50% weekly homework </a:t>
            </a:r>
            <a:r>
              <a:rPr lang="en-US" sz="2000" dirty="0" smtClean="0"/>
              <a:t>assignments</a:t>
            </a:r>
          </a:p>
          <a:p>
            <a:pPr lvl="2"/>
            <a:r>
              <a:rPr lang="en-US" sz="2000" dirty="0" smtClean="0"/>
              <a:t>Homework #0: available on Catalyst from 9/30/09 @ 3:30PM through 10/2/09 @ 12 </a:t>
            </a:r>
            <a:r>
              <a:rPr lang="en-US" sz="2000" dirty="0" smtClean="0"/>
              <a:t>Noon</a:t>
            </a:r>
            <a:endParaRPr lang="en-US" sz="2000" dirty="0" smtClean="0"/>
          </a:p>
          <a:p>
            <a:pPr lvl="2"/>
            <a:r>
              <a:rPr lang="en-US" sz="2000" dirty="0" smtClean="0"/>
              <a:t>Homework #1: </a:t>
            </a:r>
            <a:r>
              <a:rPr lang="en-US" sz="2000" dirty="0" smtClean="0"/>
              <a:t>due </a:t>
            </a:r>
            <a:r>
              <a:rPr lang="en-US" sz="2000" dirty="0" smtClean="0"/>
              <a:t>Thursday October 8, </a:t>
            </a:r>
            <a:r>
              <a:rPr lang="en-US" sz="2000" dirty="0" smtClean="0"/>
              <a:t>11:30PM</a:t>
            </a:r>
          </a:p>
          <a:p>
            <a:pPr lvl="1"/>
            <a:r>
              <a:rPr lang="en-US" sz="2000" dirty="0" smtClean="0"/>
              <a:t>5</a:t>
            </a:r>
            <a:r>
              <a:rPr lang="en-US" sz="2000" dirty="0" smtClean="0"/>
              <a:t>% written </a:t>
            </a:r>
            <a:r>
              <a:rPr lang="en-US" sz="2000" dirty="0" smtClean="0"/>
              <a:t>work on </a:t>
            </a:r>
            <a:r>
              <a:rPr lang="en-US" sz="2000" dirty="0" smtClean="0"/>
              <a:t>societal impact of </a:t>
            </a:r>
            <a:r>
              <a:rPr lang="en-US" sz="2000" dirty="0" smtClean="0"/>
              <a:t>computing</a:t>
            </a:r>
          </a:p>
          <a:p>
            <a:pPr lvl="1"/>
            <a:r>
              <a:rPr lang="en-US" sz="2000" dirty="0" smtClean="0"/>
              <a:t>20</a:t>
            </a:r>
            <a:r>
              <a:rPr lang="en-US" sz="2000" dirty="0" smtClean="0"/>
              <a:t>% midterm </a:t>
            </a:r>
            <a:r>
              <a:rPr lang="en-US" sz="2000" dirty="0" smtClean="0"/>
              <a:t>(11/2/09)</a:t>
            </a:r>
          </a:p>
          <a:p>
            <a:pPr lvl="1"/>
            <a:r>
              <a:rPr lang="en-US" sz="2000" dirty="0" smtClean="0"/>
              <a:t>25</a:t>
            </a:r>
            <a:r>
              <a:rPr lang="en-US" sz="2000" dirty="0" smtClean="0"/>
              <a:t>% final exam </a:t>
            </a:r>
            <a:r>
              <a:rPr lang="en-US" sz="2000" dirty="0" smtClean="0"/>
              <a:t>(12/15/09)</a:t>
            </a:r>
          </a:p>
          <a:p>
            <a:r>
              <a:rPr lang="en-US" sz="2000" dirty="0" smtClean="0"/>
              <a:t>TAs – Collin and Hao</a:t>
            </a:r>
            <a:endParaRPr lang="en-US" sz="2000" dirty="0" smtClean="0"/>
          </a:p>
          <a:p>
            <a:r>
              <a:rPr lang="en-US" sz="2000" dirty="0" smtClean="0"/>
              <a:t>Readings – start now!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not good at reading minds … so make sure I know what’s on your mind!</a:t>
            </a:r>
          </a:p>
          <a:p>
            <a:r>
              <a:rPr lang="en-US" dirty="0" smtClean="0"/>
              <a:t>In class, out of class, …</a:t>
            </a:r>
            <a:br>
              <a:rPr lang="en-US" dirty="0" smtClean="0"/>
            </a:br>
            <a:endParaRPr lang="en-US" dirty="0" smtClean="0"/>
          </a:p>
          <a:p>
            <a:r>
              <a:rPr lang="en-US" sz="3200" dirty="0" smtClean="0">
                <a:solidFill>
                  <a:srgbClr val="FF0000"/>
                </a:solidFill>
              </a:rPr>
              <a:t>NOW!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and tools in 303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Unix/Linux operating system</a:t>
            </a:r>
          </a:p>
          <a:p>
            <a:r>
              <a:rPr lang="en-US" dirty="0" smtClean="0"/>
              <a:t>Basic C and C++ programming such as pointers, arrays, memory and resource management, preprocessor</a:t>
            </a:r>
          </a:p>
          <a:p>
            <a:r>
              <a:rPr lang="en-US" dirty="0" smtClean="0"/>
              <a:t>Programming tools such as debuggers, profilers, compilation managers, and version control</a:t>
            </a:r>
          </a:p>
          <a:p>
            <a:r>
              <a:rPr lang="en-US" dirty="0" smtClean="0"/>
              <a:t>Software engineering practices related to specification, partner programming, reuse, and testing</a:t>
            </a:r>
          </a:p>
          <a:p>
            <a:r>
              <a:rPr lang="en-US" dirty="0" smtClean="0"/>
              <a:t>Societal/ethical issues in and implications of computing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-1140000">
            <a:off x="435497" y="2182505"/>
            <a:ext cx="827300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Why another OS? Language? Tool?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Practice?</a:t>
            </a:r>
            <a:endParaRPr lang="en-US" sz="4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-1140000">
            <a:off x="840842" y="4353716"/>
            <a:ext cx="827300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Why ethics?</a:t>
            </a:r>
            <a:endParaRPr lang="en-US" sz="48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4206" y="782425"/>
          <a:ext cx="8033994" cy="41249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77998"/>
                <a:gridCol w="2677998"/>
                <a:gridCol w="26779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Concepts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Abilities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Skills</a:t>
                      </a:r>
                      <a:endParaRPr lang="en-US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Procedures as an abstraction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Defining</a:t>
                      </a:r>
                      <a:r>
                        <a:rPr lang="en-US" baseline="0" dirty="0" smtClean="0"/>
                        <a:t> and invoking procedures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Defining and invoking procedures in {Java</a:t>
                      </a:r>
                      <a:r>
                        <a:rPr lang="en-US" baseline="0" dirty="0" smtClean="0"/>
                        <a:t> | C}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Looping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Defining loops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Convert loops to recursion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Loops in {Java | C }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r>
                        <a:rPr lang="en-US" baseline="0" dirty="0" smtClean="0"/>
                        <a:t> failure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Debugging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Debugging programs in language C or with a specific debugger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Dynamic memory</a:t>
                      </a:r>
                      <a:r>
                        <a:rPr lang="en-US" baseline="0" dirty="0" smtClean="0"/>
                        <a:t> use: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creating objects, reusing 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Allocation</a:t>
                      </a:r>
                      <a:r>
                        <a:rPr lang="en-US" baseline="0" dirty="0" smtClean="0"/>
                        <a:t> and garbage collection vs. allocation and explicit deletion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Managing space</a:t>
                      </a:r>
                      <a:r>
                        <a:rPr lang="en-US" baseline="0" dirty="0" smtClean="0"/>
                        <a:t> with C and C++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76262" y="5199321"/>
            <a:ext cx="6053900" cy="92333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7030A0"/>
                </a:solidFill>
              </a:rPr>
              <a:t>Not perfectly defined groups – it’s the idea, not the details</a:t>
            </a:r>
            <a:br>
              <a:rPr lang="en-US" sz="1800" dirty="0" smtClean="0">
                <a:solidFill>
                  <a:srgbClr val="7030A0"/>
                </a:solidFill>
              </a:rPr>
            </a:br>
            <a:r>
              <a:rPr lang="en-US" sz="1800" dirty="0" smtClean="0">
                <a:solidFill>
                  <a:srgbClr val="7030A0"/>
                </a:solidFill>
              </a:rPr>
              <a:t/>
            </a:r>
            <a:br>
              <a:rPr lang="en-US" sz="1800" dirty="0" smtClean="0">
                <a:solidFill>
                  <a:srgbClr val="7030A0"/>
                </a:solidFill>
              </a:rPr>
            </a:br>
            <a:r>
              <a:rPr lang="en-US" sz="1800" dirty="0" smtClean="0">
                <a:solidFill>
                  <a:srgbClr val="7030A0"/>
                </a:solidFill>
              </a:rPr>
              <a:t>And if you think education is the same as training…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ethics?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As computer users, you have legal and policy obligations – </a:t>
            </a:r>
            <a:r>
              <a:rPr lang="en-US" sz="2000" dirty="0" smtClean="0">
                <a:hlinkClick r:id="rId3"/>
              </a:rPr>
              <a:t>Appropriate Use of UW Resources</a:t>
            </a:r>
            <a:r>
              <a:rPr lang="en-US" sz="2000" dirty="0" smtClean="0"/>
              <a:t> (protecting infrastructure, privacy, copyright policies, public records, …)</a:t>
            </a:r>
          </a:p>
          <a:p>
            <a:r>
              <a:rPr lang="en-US" sz="2000" dirty="0" smtClean="0"/>
              <a:t>As computer professionals, you have even deeper obligations – </a:t>
            </a:r>
            <a:r>
              <a:rPr lang="en-US" sz="2000" dirty="0" smtClean="0">
                <a:hlinkClick r:id="rId4"/>
              </a:rPr>
              <a:t>SE Code of Ethics and Professional Practice</a:t>
            </a:r>
            <a:endParaRPr lang="en-US" sz="2000" dirty="0" smtClean="0"/>
          </a:p>
          <a:p>
            <a:pPr lvl="1"/>
            <a:r>
              <a:rPr lang="en-US" sz="2000" dirty="0" smtClean="0"/>
              <a:t>Act consistently with the public interest; act in the best interests of clients and employers, consistent with public interest; maintain integrity and independence in professional judgment, …</a:t>
            </a:r>
          </a:p>
          <a:p>
            <a:r>
              <a:rPr lang="en-US" sz="2000" dirty="0" smtClean="0"/>
              <a:t>The fundamentals may not differ from other fields, but specifics due to computers are significant; also, computers and software are now a part of almost every complex system</a:t>
            </a:r>
          </a:p>
          <a:p>
            <a:pPr lvl="1"/>
            <a:r>
              <a:rPr lang="en-US" sz="2000" i="1" dirty="0" smtClean="0"/>
              <a:t>As society becomes more dependent on computing, we have greater societal and ethical and legal obligations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CSE303 Au09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A1E8F-9E64-4F57-9C28-9B348329C93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OS’s &amp; languages &amp; compilers, </a:t>
            </a:r>
            <a:r>
              <a:rPr lang="en-US" sz="2800" dirty="0" smtClean="0"/>
              <a:t>oh my!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…&amp; run-time systems &amp; editors &amp;</a:t>
            </a:r>
            <a:br>
              <a:rPr lang="en-US" dirty="0" smtClean="0"/>
            </a:br>
            <a:r>
              <a:rPr lang="en-US" dirty="0" smtClean="0"/>
              <a:t>environments &amp; debuggers &amp; …?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FA2C-3B3E-4FA6-BAFA-85683040B98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Oval Callout 9"/>
          <p:cNvSpPr/>
          <p:nvPr/>
        </p:nvSpPr>
        <p:spPr bwMode="auto">
          <a:xfrm>
            <a:off x="5976593" y="2044556"/>
            <a:ext cx="3031462" cy="865584"/>
          </a:xfrm>
          <a:prstGeom prst="wedgeEllipseCallout">
            <a:avLst>
              <a:gd name="adj1" fmla="val -13549"/>
              <a:gd name="adj2" fmla="val -157809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sp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“Toto, we’re not in 142/143 anymore”</a:t>
            </a:r>
          </a:p>
        </p:txBody>
      </p:sp>
      <p:graphicFrame>
        <p:nvGraphicFramePr>
          <p:cNvPr id="20" name="Diagram 19"/>
          <p:cNvGraphicFramePr/>
          <p:nvPr/>
        </p:nvGraphicFramePr>
        <p:xfrm>
          <a:off x="457200" y="1447800"/>
          <a:ext cx="4928839" cy="3413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7" name="Rectangle 16"/>
          <p:cNvSpPr/>
          <p:nvPr/>
        </p:nvSpPr>
        <p:spPr>
          <a:xfrm>
            <a:off x="315687" y="3935409"/>
            <a:ext cx="8142513" cy="171739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4625" indent="-174625" algn="l">
              <a:buFont typeface="Arial" pitchFamily="34" charset="0"/>
              <a:buChar char="•"/>
            </a:pPr>
            <a:r>
              <a:rPr lang="en-US" dirty="0" smtClean="0"/>
              <a:t>Other programs are needed to run our program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US" dirty="0" smtClean="0"/>
              <a:t>We need multiple programs to be able to share a single computer and associated resources (disks, network, etc.)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US" dirty="0" smtClean="0"/>
              <a:t>Programs can help us develop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languages &amp; compilers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1" y="1600200"/>
            <a:ext cx="4029954" cy="4495800"/>
          </a:xfrm>
        </p:spPr>
        <p:txBody>
          <a:bodyPr/>
          <a:lstStyle/>
          <a:p>
            <a:r>
              <a:rPr lang="en-US" sz="2000" dirty="0" smtClean="0"/>
              <a:t>Develop programs that tend to be simpler, easier to port, easier to change, easier to get right, easier to understand, etc.</a:t>
            </a:r>
          </a:p>
          <a:p>
            <a:r>
              <a:rPr lang="en-US" sz="2000" dirty="0" smtClean="0"/>
              <a:t>Different languages tend to help under different constraints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2415" y="4064675"/>
            <a:ext cx="4047893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8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/* Hello World program */</a:t>
            </a:r>
          </a:p>
          <a:p>
            <a:pPr algn="l"/>
            <a:r>
              <a:rPr lang="en-US" sz="18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8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8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algn="l"/>
            <a:r>
              <a:rPr lang="en-US" sz="18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algn="l"/>
            <a:r>
              <a:rPr lang="en-US" sz="18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8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("Hello World\n");</a:t>
            </a:r>
          </a:p>
          <a:p>
            <a:pPr algn="l"/>
            <a:r>
              <a:rPr lang="en-US" sz="18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0" y="1327002"/>
            <a:ext cx="4382429" cy="54753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.file   "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hello.c</a:t>
            </a:r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algn="l"/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    .section        .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rodata</a:t>
            </a:r>
            <a:endParaRPr lang="en-US" sz="1100" b="1" dirty="0" smtClean="0">
              <a:ln w="0"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.LC0:</a:t>
            </a:r>
          </a:p>
          <a:p>
            <a:pPr algn="l"/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    .string "Hello World"</a:t>
            </a:r>
          </a:p>
          <a:p>
            <a:pPr algn="l"/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    .text</a:t>
            </a:r>
          </a:p>
          <a:p>
            <a:pPr algn="l"/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globl</a:t>
            </a:r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main</a:t>
            </a:r>
          </a:p>
          <a:p>
            <a:pPr algn="l"/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    .type   main, @function</a:t>
            </a:r>
          </a:p>
          <a:p>
            <a:pPr algn="l"/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main:</a:t>
            </a:r>
          </a:p>
          <a:p>
            <a:pPr algn="l"/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leal</a:t>
            </a:r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4(%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), %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ecx</a:t>
            </a:r>
            <a:endParaRPr lang="en-US" sz="1100" b="1" dirty="0" smtClean="0">
              <a:ln w="0"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andl</a:t>
            </a:r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$-16, %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esp</a:t>
            </a:r>
            <a:endParaRPr lang="en-US" sz="1100" b="1" dirty="0" smtClean="0">
              <a:ln w="0"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pushl</a:t>
            </a:r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-4(%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pushl</a:t>
            </a:r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%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ebp</a:t>
            </a:r>
            <a:endParaRPr lang="en-US" sz="1100" b="1" dirty="0" smtClean="0">
              <a:ln w="0"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%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ebp</a:t>
            </a:r>
            <a:endParaRPr lang="en-US" sz="1100" b="1" dirty="0" smtClean="0">
              <a:ln w="0"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pushl</a:t>
            </a:r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%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ecx</a:t>
            </a:r>
            <a:endParaRPr lang="en-US" sz="1100" b="1" dirty="0" smtClean="0">
              <a:ln w="0"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subl</a:t>
            </a:r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$20, %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esp</a:t>
            </a:r>
            <a:endParaRPr lang="en-US" sz="1100" b="1" dirty="0" smtClean="0">
              <a:ln w="0"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$.LC0, (%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l"/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    call    puts</a:t>
            </a:r>
          </a:p>
          <a:p>
            <a:pPr algn="l"/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addl</a:t>
            </a:r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$20, %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esp</a:t>
            </a:r>
            <a:endParaRPr lang="en-US" sz="1100" b="1" dirty="0" smtClean="0">
              <a:ln w="0"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popl</a:t>
            </a:r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%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ecx</a:t>
            </a:r>
            <a:endParaRPr lang="en-US" sz="1100" b="1" dirty="0" smtClean="0">
              <a:ln w="0"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popl</a:t>
            </a:r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%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ebp</a:t>
            </a:r>
            <a:endParaRPr lang="en-US" sz="1100" b="1" dirty="0" smtClean="0">
              <a:ln w="0"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leal</a:t>
            </a:r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-4(%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ecx</a:t>
            </a:r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), %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esp</a:t>
            </a:r>
            <a:endParaRPr lang="en-US" sz="1100" b="1" dirty="0" smtClean="0">
              <a:ln w="0"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    ret</a:t>
            </a:r>
          </a:p>
          <a:p>
            <a:pPr algn="l"/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    .size   main, .-main</a:t>
            </a:r>
          </a:p>
          <a:p>
            <a:pPr algn="l"/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    .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ident</a:t>
            </a:r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"GCC: (GNU) 4.3.0 20080428 (Red Hat 4.3.0-8)"</a:t>
            </a:r>
          </a:p>
          <a:p>
            <a:pPr algn="l"/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        .section        .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note.GNU</a:t>
            </a:r>
            <a:r>
              <a:rPr lang="en-US" sz="1100" b="1" dirty="0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-stack,"",@</a:t>
            </a:r>
            <a:r>
              <a:rPr lang="en-US" sz="1100" b="1" dirty="0" err="1" smtClean="0">
                <a:ln w="0"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progbits</a:t>
            </a:r>
            <a:endParaRPr lang="en-US" sz="1100" b="1" dirty="0" smtClean="0">
              <a:ln w="0"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168926" y="2961861"/>
            <a:ext cx="7567866" cy="3438939"/>
            <a:chOff x="1168926" y="2961861"/>
            <a:chExt cx="7567866" cy="3438939"/>
          </a:xfrm>
        </p:grpSpPr>
        <p:grpSp>
          <p:nvGrpSpPr>
            <p:cNvPr id="13" name="Group 12"/>
            <p:cNvGrpSpPr/>
            <p:nvPr/>
          </p:nvGrpSpPr>
          <p:grpSpPr>
            <a:xfrm>
              <a:off x="1168926" y="5754469"/>
              <a:ext cx="7567866" cy="646331"/>
              <a:chOff x="1168926" y="5754469"/>
              <a:chExt cx="7567866" cy="646331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168926" y="5754469"/>
                <a:ext cx="3079689" cy="6463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 b="1" dirty="0" smtClean="0">
                    <a:latin typeface="Courier New" pitchFamily="49" charset="0"/>
                    <a:cs typeface="Courier New" pitchFamily="49" charset="0"/>
                  </a:rPr>
                  <a:t>compiled using</a:t>
                </a:r>
                <a:br>
                  <a:rPr lang="en-US" sz="1800" b="1" dirty="0" smtClean="0">
                    <a:latin typeface="Courier New" pitchFamily="49" charset="0"/>
                    <a:cs typeface="Courier New" pitchFamily="49" charset="0"/>
                  </a:rPr>
                </a:br>
                <a:r>
                  <a:rPr lang="en-US" sz="1800" b="1" dirty="0" smtClean="0">
                    <a:latin typeface="Courier New" pitchFamily="49" charset="0"/>
                    <a:cs typeface="Courier New" pitchFamily="49" charset="0"/>
                  </a:rPr>
                  <a:t>-bash-3.2$ cc </a:t>
                </a:r>
                <a:r>
                  <a:rPr lang="en-US" sz="1800" b="1" dirty="0" err="1" smtClean="0">
                    <a:latin typeface="Courier New" pitchFamily="49" charset="0"/>
                    <a:cs typeface="Courier New" pitchFamily="49" charset="0"/>
                  </a:rPr>
                  <a:t>world.c</a:t>
                </a:r>
                <a:endParaRPr lang="en-US" sz="1800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243528" y="5892970"/>
                <a:ext cx="3493264" cy="36933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800" b="1" dirty="0" smtClean="0">
                    <a:latin typeface="Courier New" pitchFamily="49" charset="0"/>
                    <a:cs typeface="Courier New" pitchFamily="49" charset="0"/>
                  </a:rPr>
                  <a:t>-bash-3.2$ cc –S </a:t>
                </a:r>
                <a:r>
                  <a:rPr lang="en-US" sz="1800" b="1" dirty="0" err="1" smtClean="0">
                    <a:latin typeface="Courier New" pitchFamily="49" charset="0"/>
                    <a:cs typeface="Courier New" pitchFamily="49" charset="0"/>
                  </a:rPr>
                  <a:t>world.c</a:t>
                </a:r>
                <a:endParaRPr lang="en-US" sz="1800" dirty="0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6125090" y="2961861"/>
              <a:ext cx="2590799" cy="163121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Compilers translate programs in a high-level language into (more) executable programs</a:t>
              </a:r>
            </a:p>
          </p:txBody>
        </p:sp>
        <p:cxnSp>
          <p:nvCxnSpPr>
            <p:cNvPr id="18" name="Straight Arrow Connector 17"/>
            <p:cNvCxnSpPr>
              <a:stCxn id="14" idx="1"/>
              <a:endCxn id="10" idx="3"/>
            </p:cNvCxnSpPr>
            <p:nvPr/>
          </p:nvCxnSpPr>
          <p:spPr bwMode="auto">
            <a:xfrm rot="10800000" flipV="1">
              <a:off x="4248616" y="3777469"/>
              <a:ext cx="1876475" cy="2300166"/>
            </a:xfrm>
            <a:prstGeom prst="straightConnector1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14" idx="2"/>
              <a:endCxn id="12" idx="0"/>
            </p:cNvCxnSpPr>
            <p:nvPr/>
          </p:nvCxnSpPr>
          <p:spPr bwMode="auto">
            <a:xfrm rot="5400000">
              <a:off x="6555379" y="5027858"/>
              <a:ext cx="1299893" cy="430330"/>
            </a:xfrm>
            <a:prstGeom prst="straightConnector1">
              <a:avLst/>
            </a:prstGeom>
            <a:noFill/>
            <a:ln w="571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3" name="Rectangle 22"/>
          <p:cNvSpPr/>
          <p:nvPr/>
        </p:nvSpPr>
        <p:spPr>
          <a:xfrm>
            <a:off x="6990160" y="73967"/>
            <a:ext cx="1675459" cy="46166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+mn-lt"/>
              </a:rPr>
              <a:t>examples?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195000" y="336884"/>
            <a:ext cx="8754000" cy="628787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0000000 457f 464c 0101 0001 0000 0000 0000 0000 0002 0003 0001 0000 8300 0804 0034 0000 082c 0000 0000 0000 0034 0020 0008 0028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0000060 001e 001b 0006 0000 0034 0000 8034 0804 8034 0804 0100 0000 0100 0000 0005 0000 0004 0000 0003 0000 0134 0000 8134 0804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0000140 8134 0804 0013 0000 0013 0000 0004 0000 0001 0000 0001 0000 0000 0000 8000 0804 8000 0804 0524 0000 0524 0000 0005 0000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0000220 1000 0000 0001 0000 0524 0000 9524 0804 9524 0804 00fc 0000 0104 0000 0006 0000 1000 0000 0002 0000 0538 0000 9538 0804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0000300 9538 0804 00c8 0000 00c8 0000 0006 0000 0004 0000 0004 0000 0148 0000 8148 0804 8148 0804 0044 0000 0044 0000 0004 0000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0000360 0004 0000 e550 6474 04b0 0000 84b0 0804 84b0 0804 001c 0000 001c 0000 0004 0000 0004 0000 e551 6474 0000 0000 0000 0000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0000440 0000 0000 0000 0000 0000 0000 0006 0000 0004 0000 6c2f 6269 6c2f 2d64 696c 756e 2e78 6f73 322e 0000 0004 0000 0010 0000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0000520 0001 0000 4e47 0055 0000 0000 0002 0000 0006 0000 0009 0000 0004 0000 0014 0000 0003 0000 4e47 0055 0e28 5c01 12db 15f6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0000600 5909 cc3d 761b 15e4 ec21 f493 0002 0000 0004 0000 0001 0000 0005 0000 2000 2000 0000 0000 0004 0000 4bad c0e3 0000 0000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0000660 0000 0000 0000 0000 0000 0000 0001 0000 0000 0000 0000 0000 0020 0000 002e 0000 0000 0000 01c3 0000 0012 0000 0029 0000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0000740 0000 0000 01cc 0000 0012 0000 001a 0000 849c 0804 0004 0000 0011 000f 5f00 675f 6f6d 5f6e 7473 7261 5f74 005f 696c 6362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0001020 732e 2e6f 0036 495f 5f4f 7473 6964 5f6e 7375 6465 7000 7475 0073 5f5f 696c 6362 735f 6174 7472 6d5f 6961 006e 4c47 4249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0001100 5f43 2e32 0030 0000 0000 0002 0002 0001 0001 0001 0010 0000 0010 0000 0000 0000 6910 0d69 0000 0002 0040 0000 0000 0000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0001160 9600 0804 0106 0000 9610 0804 0107 0000 9614 0804 0207 0000 9618 0804 0307 0000 8955 53e5 ec83 e804 0000 0000 815b 68c3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0001240 0013 8b00 fc93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ffff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85ff 74d2 e805 001e 0000 d9e8 0000 e800 0194 0000 5b58 c3c9 35ff 9608 0804 25ff 960c 0804 0000 0000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0001320 25ff 9610 0804 0068 0000 e900 ffe0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ffff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25ff 9614 0804 0868 0000 e900 ffd0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ffff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25ff 9618 0804 1068 0000 e900 ffc0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ffff</a:t>
            </a:r>
            <a:endParaRPr lang="en-US" sz="9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0001400 ed31 895e 83e1 f0e4 5450 6852 83e0 0804 f068 0483 5108 6856 83b4 0804 bfe8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ffff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f4ff 9090 9090 9090 9090 9090 9090 9090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0001460 8955 53e5 ec83 8004 203d 0496 0008 4075 158b 9624 0804 30b8 0495 2d08 952c 0804 f8c1 8d02 ff58 da39 1f73 b68d 0000 0000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0001540 428d a301 9624 0804 14ff 2c85 0495 8b08 2415 0496 3908 72da c6e7 2005 0496 0108 c483 5b04 c35d 768d 8d00 27bc 0000 0000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0001620 8955 83e5 08ec 34a1 0495 8508 74c0 b812 0000 0000 c085 0974 04c7 3424 0495 ff08 c9d0 90c3 4c8d 0424 e483 fff0 fc71 8955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0001700 51e5 ec83 c714 2404 84a4 0804 1fe8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ffff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83ff 14c4 5d59 618d c3fc 9090 9090 9090 8955 5de5 8dc3 2674 8d00 27bc 0000 0000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0001760 8955 57e5 5356 4fe8 0000 8100 09c3 0012 8300 0cec 87e8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fffe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8dff 20bb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ffff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8dff 2083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ffff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29ff c1c7 02ff ff85 2474 f631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0002040 458b 8910 2444 8b08 0c45 4489 0424 458b 8908 2404 94ff 20b3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ffff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83ff 01c6 fe39 de72 c483 5b0c 5f5e c35d 1c8b c324 9090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0002120 8955 53e5 ec83 a104 9524 0804 f883 74ff bb13 9524 0804 9066 eb83 ff04 8bd0 8303 fff8 f475 c483 5b04 c35d 9090 8955 53e5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0002200 ec83 e804 0000 0000 815b 7cc3 0011 e800 fe9c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ffff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5b59 c3c9 0003 0000 0001 0002 0000 0000 6548 6c6c 206f 6f57 6c72 0064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0002260 1b01 3b03 0018 0000 0002 0000 ff30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ffff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0034 0000 ff40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ffff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0050 0000 0014 0000 0000 0000 7a01 0052 7c01 0108 0c1b 0404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0002340 0188 0000 0018 0000 001c 0000 fef4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ffff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0005 0000 4100 080e 0285 0d42 0005 0000 001c 0000 0038 0000 fee8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ffff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005a 0000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0002420 4100 080e 0285 0d42 4305 0583 0486 0387 0000 0000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ffff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ffff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0000 0000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ffff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ffff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0000 0000 0000 0000 0001 0000 0010 0000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0002500 000c 0000 8290 0804 000d 0000 847c 0804 fef5 6fff 818c 0804 0005 0000 81fc 0804 0006 0000 81ac 0804 000a 0000 004a 0000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0002560 000b 0000 0010 0000 0015 0000 0000 0000 0003 0000 9604 0804 0002 0000 0018 0000 0014 0000 0011 0000 0017 0000 8278 0804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0002640 0011 0000 8270 0804 0012 0000 0008 0000 0013 0000 0008 0000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fffe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6fff 8250 0804 </a:t>
            </a:r>
            <a:r>
              <a:rPr lang="en-US" sz="900" dirty="0" err="1" smtClean="0">
                <a:latin typeface="Courier New" pitchFamily="49" charset="0"/>
                <a:cs typeface="Courier New" pitchFamily="49" charset="0"/>
              </a:rPr>
              <a:t>ffff</a:t>
            </a: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 6fff 0001 0000 fff0 6fff 8246 0804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0002720 0000 0000 0000 0000 0000 0000 0000 0000 0000 0000 0000 0000 0000 0000 0000 0000 0000 0000 0000 0000 0000 0000 0000 0000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0003000 0000 0000 9538 0804 0000 0000 0000 0000 82d6 0804 82e6 0804 82f6 0804 0000 0000 4700 4343 203a 4728 554e 2029 2e34 2e33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0003060 2030 3032 3830 3430 3832 2820 6552 2064 6148 2074 2e34 2e33 2d30 2938 0000 4347 3a43 2820 4e47 2955 3420 332e 302e 3220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0003140 3030 3038 3234 2038 5228 6465 4820 7461 3420 332e 302e 382d 0029 4700 4343 203a 4728 554e 2029 2e34 2e33 2030 3032 3830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0003220 3430 3832 2820 6552 2064 6148 2074 2e34 2e33 2d30 2938 0000 4347 3a43 2820 4e47 2955 3420 332e 302e 3220 3030 3038 3234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0003300 2038 5228 6465 4820 7461 3420 332e 302e 382d 0029 4700 4343 203a 4728 554e 2029 2e34 2e33 2030 3032 3830 3430 3832 2820</a:t>
            </a:r>
          </a:p>
          <a:p>
            <a:pPr marL="0" indent="0">
              <a:buNone/>
            </a:pPr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0003360 6552 2064 6148 2074 2e34 2e33 2d30 2938 0000 4347 3a43 2820 4e47 2955 3420 332e 302e 3220 3030 3038 3234 2038 5228 6465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6510" y="1925053"/>
            <a:ext cx="7230979" cy="830997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Could be worse! This is about 1/3 of the actual “Hello world” program that is executed!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05006" y="3923724"/>
            <a:ext cx="473398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algn="l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-bash-3.2$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–h --width=48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a.out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that manages activities and resources of a computer – the </a:t>
            </a:r>
            <a:r>
              <a:rPr lang="en-US" i="1" dirty="0" smtClean="0"/>
              <a:t>kernel</a:t>
            </a:r>
            <a:r>
              <a:rPr lang="en-US" dirty="0" smtClean="0"/>
              <a:t> is an OS core</a:t>
            </a:r>
          </a:p>
          <a:p>
            <a:r>
              <a:rPr lang="en-US" dirty="0" smtClean="0"/>
              <a:t>Abstractions that programs can use – and that application programmers use to write programs</a:t>
            </a:r>
          </a:p>
          <a:p>
            <a:r>
              <a:rPr lang="en-US" dirty="0" smtClean="0"/>
              <a:t>An easier-to-use interface to the hardware, reducing need to handle nitty-gritty details including</a:t>
            </a:r>
          </a:p>
          <a:p>
            <a:pPr lvl="1">
              <a:tabLst>
                <a:tab pos="3944938" algn="l"/>
              </a:tabLst>
            </a:pPr>
            <a:r>
              <a:rPr lang="en-US" dirty="0" smtClean="0"/>
              <a:t>executing programs	(and multi-tasking)</a:t>
            </a:r>
          </a:p>
          <a:p>
            <a:pPr lvl="1">
              <a:tabLst>
                <a:tab pos="3944938" algn="l"/>
              </a:tabLst>
            </a:pPr>
            <a:r>
              <a:rPr lang="en-US" dirty="0" smtClean="0"/>
              <a:t>memory management	(and virtual memory)</a:t>
            </a:r>
          </a:p>
          <a:p>
            <a:pPr lvl="1">
              <a:tabLst>
                <a:tab pos="3944938" algn="l"/>
              </a:tabLst>
            </a:pPr>
            <a:r>
              <a:rPr lang="en-US" dirty="0" smtClean="0"/>
              <a:t>file systems, disk and network access</a:t>
            </a:r>
          </a:p>
          <a:p>
            <a:pPr lvl="1">
              <a:tabLst>
                <a:tab pos="3944938" algn="l"/>
              </a:tabLst>
            </a:pPr>
            <a:r>
              <a:rPr lang="en-US" dirty="0" smtClean="0"/>
              <a:t>an interface to communicate with hardware</a:t>
            </a:r>
          </a:p>
          <a:p>
            <a:pPr lvl="1">
              <a:tabLst>
                <a:tab pos="3944938" algn="l"/>
              </a:tabLst>
            </a:pPr>
            <a:r>
              <a:rPr lang="en-US" dirty="0" smtClean="0"/>
              <a:t>a user interface	(often graphical)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FA2C-3B3E-4FA6-BAFA-85683040B98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97337" y="681335"/>
            <a:ext cx="1675459" cy="461665"/>
          </a:xfrm>
          <a:prstGeom prst="rect">
            <a:avLst/>
          </a:prstGeom>
          <a:ln w="9525"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+mn-lt"/>
              </a:rPr>
              <a:t>examples?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16351</TotalTime>
  <Words>2767</Words>
  <Application>Microsoft Office PowerPoint</Application>
  <PresentationFormat>On-screen Show (4:3)</PresentationFormat>
  <Paragraphs>291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dan_design_template</vt:lpstr>
      <vt:lpstr>CSE303: Concepts and Tools for Software Development</vt:lpstr>
      <vt:lpstr>Groups ~2-3 people, ~2 minutes</vt:lpstr>
      <vt:lpstr>Concepts and tools in 303</vt:lpstr>
      <vt:lpstr>Slide 4</vt:lpstr>
      <vt:lpstr>Why ethics?</vt:lpstr>
      <vt:lpstr>OS’s &amp; languages &amp; compilers, oh my!</vt:lpstr>
      <vt:lpstr>Programming languages &amp; compilers</vt:lpstr>
      <vt:lpstr>Slide 8</vt:lpstr>
      <vt:lpstr>Operating systems</vt:lpstr>
      <vt:lpstr>Run-time systems</vt:lpstr>
      <vt:lpstr>Groups ~2-3 people, ~2 minutes</vt:lpstr>
      <vt:lpstr>Programs to help develop programs</vt:lpstr>
      <vt:lpstr>Unix: our OS of focus</vt:lpstr>
      <vt:lpstr>Unix key ideas</vt:lpstr>
      <vt:lpstr>Slide 15</vt:lpstr>
      <vt:lpstr>Linux</vt:lpstr>
      <vt:lpstr>The Shell</vt:lpstr>
      <vt:lpstr>Input, output and errors</vt:lpstr>
      <vt:lpstr>File and directories</vt:lpstr>
      <vt:lpstr>Basic commands</vt:lpstr>
      <vt:lpstr>X Windows (aka X11 or X)</vt:lpstr>
      <vt:lpstr>Administrivia: read web page</vt:lpstr>
      <vt:lpstr>Questions?</vt:lpstr>
    </vt:vector>
  </TitlesOfParts>
  <Company>_x0008_ᖤ]皤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CSE401 Introduction to Compiler Construction</dc:title>
  <dc:creator>Larry Snyder</dc:creator>
  <cp:lastModifiedBy>David Notkin</cp:lastModifiedBy>
  <cp:revision>825</cp:revision>
  <dcterms:created xsi:type="dcterms:W3CDTF">2005-03-28T18:45:14Z</dcterms:created>
  <dcterms:modified xsi:type="dcterms:W3CDTF">2009-09-30T17:48:49Z</dcterms:modified>
</cp:coreProperties>
</file>