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6" r:id="rId4"/>
    <p:sldId id="270" r:id="rId5"/>
    <p:sldId id="275" r:id="rId6"/>
    <p:sldId id="276" r:id="rId7"/>
    <p:sldId id="277" r:id="rId8"/>
    <p:sldId id="278" r:id="rId9"/>
    <p:sldId id="279" r:id="rId10"/>
    <p:sldId id="281" r:id="rId11"/>
    <p:sldId id="280" r:id="rId12"/>
    <p:sldId id="282" r:id="rId13"/>
    <p:sldId id="292" r:id="rId14"/>
    <p:sldId id="293" r:id="rId15"/>
    <p:sldId id="283" r:id="rId16"/>
    <p:sldId id="285" r:id="rId17"/>
    <p:sldId id="286" r:id="rId18"/>
    <p:sldId id="287" r:id="rId19"/>
    <p:sldId id="288" r:id="rId20"/>
    <p:sldId id="289" r:id="rId21"/>
    <p:sldId id="291" r:id="rId22"/>
    <p:sldId id="297" r:id="rId23"/>
    <p:sldId id="294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7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5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55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85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6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2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2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96E90EB-7FCB-4126-9B21-8173B6CDF9D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5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04DD-6E96-48F9-9458-2AA041B41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06DF3-52FB-47FF-BBC4-A20A90737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Cse</a:t>
            </a:r>
            <a:r>
              <a:rPr lang="en-US" dirty="0"/>
              <a:t> 311 Autumn 20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288097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83CB-1182-4B82-88D7-E424F962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Builder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807E0-F4F8-4C27-BAC1-ABC9C1C60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Sometimes we want to give a property and say “everything with that property is in the set (and nothing else is in the set).”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set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𝑣𝑎𝑟𝑖𝑎𝑏𝑙𝑒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𝐶𝑜𝑛𝑑𝑖𝑡𝑖𝑜𝑛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𝑣𝑎𝑟𝑖𝑎𝑏𝑙𝑒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Sometimes the colon is replaced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807E0-F4F8-4C27-BAC1-ABC9C1C60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55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A4DF-7EDE-4E98-AE99-E80FF5C9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combined propositions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∨,∧,¬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combine sets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intersection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,∪,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¯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complement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a lot of elements…if we take the complement, we’ll have some “universe”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 lot like the domain of discourse.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blipFill>
                <a:blip r:embed="rId3"/>
                <a:stretch>
                  <a:fillRect b="-54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18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86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983345"/>
                <a:ext cx="11187259" cy="314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and complement,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 that it is not the case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complement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and complement,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83345"/>
                <a:ext cx="11187259" cy="3142207"/>
              </a:xfrm>
              <a:prstGeom prst="rect">
                <a:avLst/>
              </a:prstGeom>
              <a:blipFill>
                <a:blip r:embed="rId4"/>
                <a:stretch>
                  <a:fillRect l="-436" b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74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Proof-writing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writing a set equality proof, often the two directions are nearly identical, just reversed.</a:t>
                </a:r>
              </a:p>
              <a:p>
                <a:endParaRPr lang="en-US" dirty="0"/>
              </a:p>
              <a:p>
                <a:r>
                  <a:rPr lang="en-US" dirty="0"/>
                  <a:t>It’s very tempting to use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definition.</a:t>
                </a:r>
              </a:p>
              <a:p>
                <a:r>
                  <a:rPr lang="en-US" dirty="0"/>
                  <a:t>Be VERY </a:t>
                </a:r>
                <a:r>
                  <a:rPr lang="en-US" dirty="0" err="1"/>
                  <a:t>VERY</a:t>
                </a:r>
                <a:r>
                  <a:rPr lang="en-US" dirty="0"/>
                  <a:t> careful. It’s easy to mess that up, at every step you need to be saying “if and only if.”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34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54D0-0EFB-4C9E-ABD9-9A5618E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 “A minus B”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“XOR” (also called “symmetric difference”)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claims, two proof 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claim that for all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={2,3}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which is not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5384800" y="3694545"/>
            <a:ext cx="101600" cy="461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41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disprove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375950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=2^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𝐵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and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(i.e. both even and prime) it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2^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and thus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satisfying the first requirement in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22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8876-052F-44B6-836D-2F9B6C7B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9105-1F2D-4098-9927-1F6717DA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logistical information is posted.</a:t>
            </a:r>
          </a:p>
          <a:p>
            <a:r>
              <a:rPr lang="en-US" dirty="0"/>
              <a:t>Don’t worry it’s not for a while! Just posting the information now so you can prepare. </a:t>
            </a:r>
          </a:p>
          <a:p>
            <a:endParaRPr lang="en-US" dirty="0"/>
          </a:p>
          <a:p>
            <a:r>
              <a:rPr lang="en-US" dirty="0"/>
              <a:t>1. It’ll be from 11:59 PM Thursday Nov. 12 to 11:59 PM Sunday Nov. </a:t>
            </a:r>
            <a:r>
              <a:rPr lang="en-US"/>
              <a:t>15.</a:t>
            </a:r>
            <a:endParaRPr lang="en-US" dirty="0"/>
          </a:p>
          <a:p>
            <a:r>
              <a:rPr lang="en-US" dirty="0"/>
              <a:t>2. You can work with up to 3 others, otherwise collaboration rules are like a homework assignment.</a:t>
            </a:r>
          </a:p>
          <a:p>
            <a:pPr marL="0" indent="0">
              <a:buNone/>
            </a:pPr>
            <a:r>
              <a:rPr lang="en-US" dirty="0"/>
              <a:t> 3. If you expect DRS accommodations to apply (and I haven’t already talked to you) please send me an email as soon as possible.</a:t>
            </a:r>
          </a:p>
        </p:txBody>
      </p:sp>
    </p:spTree>
    <p:extLst>
      <p:ext uri="{BB962C8B-B14F-4D97-AF65-F5344CB8AC3E}">
        <p14:creationId xmlns:p14="http://schemas.microsoft.com/office/powerpoint/2010/main" val="1092494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your in.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286463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8F3-B6E4-43D0-A4D7-51F53CF6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set, let’s talk about it’s powerset.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powerset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</a:t>
                </a:r>
                <a:r>
                  <a:rPr lang="en-US" dirty="0"/>
                  <a:t>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20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7DD6-EF69-4061-BD66-1C434CCF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Called “the Cartesian product”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the “real plane” ordered pairs of real numbers.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1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38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”) </a:t>
                </a:r>
                <a:r>
                  <a:rPr lang="en-US" dirty="0" err="1"/>
                  <a:t>iff</a:t>
                </a:r>
                <a:r>
                  <a:rPr lang="en-US" dirty="0"/>
                  <a:t>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means the same thing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“The small number goes first”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36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a laundry list day – everything you ever wanted to know about sets. </a:t>
            </a:r>
          </a:p>
          <a:p>
            <a:endParaRPr lang="en-US" dirty="0"/>
          </a:p>
          <a:p>
            <a:r>
              <a:rPr lang="en-US" dirty="0"/>
              <a:t>By the end, we’ll get to do two proofs.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activity today– </a:t>
            </a:r>
            <a:r>
              <a:rPr lang="en-US" dirty="0" err="1"/>
              <a:t>polleverywhere</a:t>
            </a:r>
            <a:r>
              <a:rPr lang="en-US" dirty="0"/>
              <a:t> will be open all day</a:t>
            </a:r>
          </a:p>
          <a:p>
            <a:r>
              <a:rPr lang="en-US" dirty="0"/>
              <a:t>Asking you what we should keep/</a:t>
            </a:r>
          </a:p>
          <a:p>
            <a:r>
              <a:rPr lang="en-US" dirty="0"/>
              <a:t>Start/stop in lectures.</a:t>
            </a:r>
          </a:p>
          <a:p>
            <a:r>
              <a:rPr lang="en-US" dirty="0"/>
              <a:t>It’s anonymous (so you can give</a:t>
            </a:r>
          </a:p>
          <a:p>
            <a:r>
              <a:rPr lang="en-US" dirty="0"/>
              <a:t>honest feedback).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40945" y="4123460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</p:spTree>
    <p:extLst>
      <p:ext uri="{BB962C8B-B14F-4D97-AF65-F5344CB8AC3E}">
        <p14:creationId xmlns:p14="http://schemas.microsoft.com/office/powerpoint/2010/main" val="270969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10040-69D1-488E-8E41-AB7E9E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group of </a:t>
                </a:r>
                <a:r>
                  <a:rPr lang="en-US" b="1" dirty="0"/>
                  <a:t>distinct </a:t>
                </a:r>
                <a:r>
                  <a:rPr lang="en-US" dirty="0"/>
                  <a:t>elements.</a:t>
                </a:r>
              </a:p>
              <a:p>
                <a:r>
                  <a:rPr lang="en-US" dirty="0"/>
                  <a:t>We’ll always write a set as a list of its elements inside {curly, brackets}.</a:t>
                </a:r>
              </a:p>
              <a:p>
                <a:r>
                  <a:rPr lang="en-US" dirty="0"/>
                  <a:t>Variable names are capital letters, with lower-case letters for elements.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/>
                  <a:t>curly, brackets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5,0,8,10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={0,0,5,8,10}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0,1,2,3,4,…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“The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2.”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cardinality 2.”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90A-17BD-476A-A3A9-9EA0BF7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symbols: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members of the set.</a:t>
                </a:r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means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90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8AC-CE16-4AB5-9FEF-F866E95E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 careful about these two operations: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asks: is this item in that box?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asks: is everything in this box also in that box?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7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21527" y="3140364"/>
            <a:ext cx="196734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Yes!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0770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71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3DE7-01EC-49C4-BC2E-AC6B7F3A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iff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have identical elements.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793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651</TotalTime>
  <Words>1671</Words>
  <Application>Microsoft Office PowerPoint</Application>
  <PresentationFormat>Widescreen</PresentationFormat>
  <Paragraphs>199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Sets</vt:lpstr>
      <vt:lpstr>Announcements </vt:lpstr>
      <vt:lpstr>Today</vt:lpstr>
      <vt:lpstr>Sets </vt:lpstr>
      <vt:lpstr>Sets</vt:lpstr>
      <vt:lpstr>Sets</vt:lpstr>
      <vt:lpstr>Try it!</vt:lpstr>
      <vt:lpstr>Some old friends (and some new ones)</vt:lpstr>
      <vt:lpstr>Definitions</vt:lpstr>
      <vt:lpstr>Set Builder Notation</vt:lpstr>
      <vt:lpstr>What do we do with sets?</vt:lpstr>
      <vt:lpstr>A proof!</vt:lpstr>
      <vt:lpstr>A proof!</vt:lpstr>
      <vt:lpstr>Proof-writing advice</vt:lpstr>
      <vt:lpstr>More connectors!</vt:lpstr>
      <vt:lpstr>Two claims, two proof techniques</vt:lpstr>
      <vt:lpstr>Proof By [Counter]Example</vt:lpstr>
      <vt:lpstr>Proof by Cases</vt:lpstr>
      <vt:lpstr>Proof By Cases</vt:lpstr>
      <vt:lpstr>Proof By Cases</vt:lpstr>
      <vt:lpstr>Two More Set Operations</vt:lpstr>
      <vt:lpstr>Two More Set Operations</vt:lpstr>
      <vt:lpstr>Number Theory</vt:lpstr>
      <vt:lpstr>Divides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33</cp:revision>
  <dcterms:created xsi:type="dcterms:W3CDTF">2020-10-20T19:03:29Z</dcterms:created>
  <dcterms:modified xsi:type="dcterms:W3CDTF">2020-10-21T22:22:19Z</dcterms:modified>
</cp:coreProperties>
</file>