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94" r:id="rId5"/>
    <p:sldId id="29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2" r:id="rId19"/>
    <p:sldId id="273" r:id="rId20"/>
    <p:sldId id="274" r:id="rId21"/>
    <p:sldId id="271" r:id="rId22"/>
    <p:sldId id="290" r:id="rId23"/>
    <p:sldId id="289" r:id="rId24"/>
    <p:sldId id="275" r:id="rId25"/>
    <p:sldId id="291" r:id="rId26"/>
    <p:sldId id="292" r:id="rId27"/>
    <p:sldId id="293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.png"/><Relationship Id="rId9" Type="http://schemas.openxmlformats.org/officeDocument/2006/relationships/customXml" Target="../ink/ink23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2020</a:t>
            </a:r>
          </a:p>
          <a:p>
            <a:r>
              <a:rPr lang="en-US" dirty="0"/>
              <a:t>Lecture 11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3272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1788-6027-45E0-903A-4CF0E13F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1EF9-E7FD-4DE9-A53D-54B57D0E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29877"/>
            <a:ext cx="11187258" cy="2479483"/>
          </a:xfrm>
        </p:spPr>
        <p:txBody>
          <a:bodyPr/>
          <a:lstStyle/>
          <a:p>
            <a:r>
              <a:rPr lang="en-US" dirty="0"/>
              <a:t>What does it mean to be “the same in clock math”</a:t>
            </a:r>
          </a:p>
          <a:p>
            <a:r>
              <a:rPr lang="en-US" dirty="0"/>
              <a:t>If I divide by 12 then I get the same remainder.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88805E-4808-4175-8F16-F95087F8138B}"/>
              </a:ext>
            </a:extLst>
          </p:cNvPr>
          <p:cNvGrpSpPr/>
          <p:nvPr/>
        </p:nvGrpSpPr>
        <p:grpSpPr>
          <a:xfrm>
            <a:off x="1264353" y="1338876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22A61F3-1F8F-4B7E-BED5-626101C3503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22A61F3-1F8F-4B7E-BED5-626101C350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219FB8-3428-4215-B9F2-8FDB8E42193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59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AD4F-6F35-4A29-A174-CAB5C089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54D4-C72F-442F-9E4C-2D767C4A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F1A0F4-1029-46E7-BBAC-183278823B6E}"/>
              </a:ext>
            </a:extLst>
          </p:cNvPr>
          <p:cNvGrpSpPr/>
          <p:nvPr/>
        </p:nvGrpSpPr>
        <p:grpSpPr>
          <a:xfrm>
            <a:off x="702365" y="1377973"/>
            <a:ext cx="10365233" cy="2217439"/>
            <a:chOff x="715617" y="4091922"/>
            <a:chExt cx="10365233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C0CFE8-DCF7-43C2-AF1A-A9DD2C4C3804}"/>
                    </a:ext>
                  </a:extLst>
                </p:cNvPr>
                <p:cNvSpPr/>
                <p:nvPr/>
              </p:nvSpPr>
              <p:spPr>
                <a:xfrm>
                  <a:off x="715617" y="4091922"/>
                  <a:ext cx="10365233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the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guaranteed by the division theorem is equal 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C0CFE8-DCF7-43C2-AF1A-A9DD2C4C38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17" y="4091922"/>
                  <a:ext cx="10365233" cy="22174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4A758F-024C-4C2C-A43D-63AE184229FA}"/>
                </a:ext>
              </a:extLst>
            </p:cNvPr>
            <p:cNvSpPr/>
            <p:nvPr/>
          </p:nvSpPr>
          <p:spPr>
            <a:xfrm>
              <a:off x="715617" y="4091922"/>
              <a:ext cx="10349078" cy="68905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 (correct, but bad)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84329-33A8-43C5-B7B4-7A719C6B44CD}"/>
              </a:ext>
            </a:extLst>
          </p:cNvPr>
          <p:cNvGrpSpPr/>
          <p:nvPr/>
        </p:nvGrpSpPr>
        <p:grpSpPr>
          <a:xfrm>
            <a:off x="702365" y="3886609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DE10BC6-85B6-4496-9395-2809E5C27CA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DE10BC6-85B6-4496-9395-2809E5C27C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822F13-D5FA-405E-B1F5-A9DAAEA5B00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54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AD4F-6F35-4A29-A174-CAB5C089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854D4-C72F-442F-9E4C-2D767C4AF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35895"/>
                <a:ext cx="11187258" cy="2373465"/>
              </a:xfrm>
            </p:spPr>
            <p:txBody>
              <a:bodyPr/>
              <a:lstStyle/>
              <a:p>
                <a:r>
                  <a:rPr lang="en-US" dirty="0"/>
                  <a:t>This is a perfectly good definition. No one uses it.</a:t>
                </a:r>
              </a:p>
              <a:p>
                <a:r>
                  <a:rPr lang="en-US" dirty="0"/>
                  <a:t>Let’s say you want to prove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So, </a:t>
                </a:r>
                <a:r>
                  <a:rPr lang="en-US" dirty="0" err="1"/>
                  <a:t>uhh</a:t>
                </a:r>
                <a:r>
                  <a:rPr lang="en-US" dirty="0"/>
                  <a:t>, who wants to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figure out what the remainder is?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854D4-C72F-442F-9E4C-2D767C4AF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35895"/>
                <a:ext cx="11187258" cy="2373465"/>
              </a:xfrm>
              <a:blipFill>
                <a:blip r:embed="rId2"/>
                <a:stretch>
                  <a:fillRect l="-708" t="-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9F1A0F4-1029-46E7-BBAC-183278823B6E}"/>
              </a:ext>
            </a:extLst>
          </p:cNvPr>
          <p:cNvGrpSpPr/>
          <p:nvPr/>
        </p:nvGrpSpPr>
        <p:grpSpPr>
          <a:xfrm>
            <a:off x="702365" y="1377973"/>
            <a:ext cx="10365233" cy="2217439"/>
            <a:chOff x="715617" y="4091922"/>
            <a:chExt cx="10365233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C0CFE8-DCF7-43C2-AF1A-A9DD2C4C3804}"/>
                    </a:ext>
                  </a:extLst>
                </p:cNvPr>
                <p:cNvSpPr/>
                <p:nvPr/>
              </p:nvSpPr>
              <p:spPr>
                <a:xfrm>
                  <a:off x="715617" y="4091922"/>
                  <a:ext cx="10365233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the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guaranteed by the division theorem is equal 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C0CFE8-DCF7-43C2-AF1A-A9DD2C4C38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17" y="4091922"/>
                  <a:ext cx="10365233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4A758F-024C-4C2C-A43D-63AE184229FA}"/>
                </a:ext>
              </a:extLst>
            </p:cNvPr>
            <p:cNvSpPr/>
            <p:nvPr/>
          </p:nvSpPr>
          <p:spPr>
            <a:xfrm>
              <a:off x="715617" y="4091922"/>
              <a:ext cx="10349078" cy="68905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 (correct, but bad)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5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DF35-93E8-4371-90B0-1084175D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7AD5-F227-4BF5-8EE8-519C69B4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folks sounded concerned about English proofs in sections.</a:t>
            </a:r>
          </a:p>
          <a:p>
            <a:r>
              <a:rPr lang="en-US" dirty="0"/>
              <a:t>THAT’S NORMAL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English proofs aren’t easy the first few times (or the next few times…sometimes not even after a decade…) </a:t>
            </a:r>
          </a:p>
          <a:p>
            <a:endParaRPr lang="en-US" dirty="0"/>
          </a:p>
          <a:p>
            <a:r>
              <a:rPr lang="en-US" dirty="0"/>
              <a:t>Keep asking questions! </a:t>
            </a:r>
          </a:p>
          <a:p>
            <a:r>
              <a:rPr lang="en-US" dirty="0"/>
              <a:t>Don’t expect breakout room activities to be “easy.” </a:t>
            </a:r>
          </a:p>
          <a:p>
            <a:pPr lvl="1"/>
            <a:r>
              <a:rPr lang="en-US" dirty="0"/>
              <a:t>If you know the right answer immediately, you won’t learn much by doing it.</a:t>
            </a:r>
          </a:p>
        </p:txBody>
      </p:sp>
    </p:spTree>
    <p:extLst>
      <p:ext uri="{BB962C8B-B14F-4D97-AF65-F5344CB8AC3E}">
        <p14:creationId xmlns:p14="http://schemas.microsoft.com/office/powerpoint/2010/main" val="244314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AD4F-6F35-4A29-A174-CAB5C089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More, with feeling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854D4-C72F-442F-9E4C-2D767C4AF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35895"/>
                <a:ext cx="11187258" cy="2373465"/>
              </a:xfrm>
            </p:spPr>
            <p:txBody>
              <a:bodyPr/>
              <a:lstStyle/>
              <a:p>
                <a:r>
                  <a:rPr lang="en-US" dirty="0"/>
                  <a:t>How do humans check if numbers are equivalent?</a:t>
                </a:r>
              </a:p>
              <a:p>
                <a:pPr lvl="1"/>
                <a:r>
                  <a:rPr lang="en-US" dirty="0"/>
                  <a:t>You subtract 12 as soon as the number gets too big, and make sure you end up with the same number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=12(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854D4-C72F-442F-9E4C-2D767C4AF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35895"/>
                <a:ext cx="11187258" cy="2373465"/>
              </a:xfrm>
              <a:blipFill>
                <a:blip r:embed="rId2"/>
                <a:stretch>
                  <a:fillRect l="-654" t="-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9F1A0F4-1029-46E7-BBAC-183278823B6E}"/>
              </a:ext>
            </a:extLst>
          </p:cNvPr>
          <p:cNvGrpSpPr/>
          <p:nvPr/>
        </p:nvGrpSpPr>
        <p:grpSpPr>
          <a:xfrm>
            <a:off x="692840" y="1377973"/>
            <a:ext cx="10365233" cy="2217439"/>
            <a:chOff x="715617" y="4091922"/>
            <a:chExt cx="10365233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C0CFE8-DCF7-43C2-AF1A-A9DD2C4C3804}"/>
                    </a:ext>
                  </a:extLst>
                </p:cNvPr>
                <p:cNvSpPr/>
                <p:nvPr/>
              </p:nvSpPr>
              <p:spPr>
                <a:xfrm>
                  <a:off x="715617" y="4091922"/>
                  <a:ext cx="10365233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the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guaranteed by the division theorem is equal 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C0CFE8-DCF7-43C2-AF1A-A9DD2C4C38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17" y="4091922"/>
                  <a:ext cx="10365233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4A758F-024C-4C2C-A43D-63AE184229FA}"/>
                </a:ext>
              </a:extLst>
            </p:cNvPr>
            <p:cNvSpPr/>
            <p:nvPr/>
          </p:nvSpPr>
          <p:spPr>
            <a:xfrm>
              <a:off x="715617" y="4091922"/>
              <a:ext cx="10349078" cy="68905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 (correct, but bad)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3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D811-9CF9-4E1B-95BE-5FFCB522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 see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4414B-4506-48F4-9B40-A0D2320C5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971" y="3820885"/>
                <a:ext cx="11283527" cy="2488475"/>
              </a:xfrm>
            </p:spPr>
            <p:txBody>
              <a:bodyPr/>
              <a:lstStyle/>
              <a:p>
                <a:r>
                  <a:rPr lang="en-US" dirty="0"/>
                  <a:t>So, is it actually better?</a:t>
                </a:r>
              </a:p>
              <a:p>
                <a:r>
                  <a:rPr lang="en-US" dirty="0"/>
                  <a:t>Prove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4414B-4506-48F4-9B40-A0D2320C5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971" y="3820885"/>
                <a:ext cx="11283527" cy="2488475"/>
              </a:xfrm>
              <a:blipFill>
                <a:blip r:embed="rId2"/>
                <a:stretch>
                  <a:fillRect l="-648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8399CFC-9B82-4B9F-BE7F-BFFA3750EE98}"/>
              </a:ext>
            </a:extLst>
          </p:cNvPr>
          <p:cNvGrpSpPr/>
          <p:nvPr/>
        </p:nvGrpSpPr>
        <p:grpSpPr>
          <a:xfrm>
            <a:off x="1320273" y="1409941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9A04A9E-05D9-4078-8AAB-1F4949AB3D4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9A04A9E-05D9-4078-8AAB-1F4949AB3D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51BE36-9521-44D2-9275-EDC2026CBA6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67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</a:t>
                </a:r>
                <a:r>
                  <a:rPr lang="en-US"/>
                  <a:t>we start, </a:t>
                </a:r>
                <a:r>
                  <a:rPr lang="en-US" dirty="0"/>
                  <a:t>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2F03-6AF1-4E14-9022-6B621777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F96D-3848-4EF4-AA16-3CC33E64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Went </a:t>
            </a:r>
            <a:r>
              <a:rPr lang="en-US" dirty="0" err="1"/>
              <a:t>reaaaaaaaaaaaal</a:t>
            </a:r>
            <a:r>
              <a:rPr lang="en-US" dirty="0"/>
              <a:t> fast…so we could practice proofs in section and slowly today. </a:t>
            </a:r>
          </a:p>
          <a:p>
            <a:endParaRPr lang="en-US" dirty="0"/>
          </a:p>
          <a:p>
            <a:r>
              <a:rPr lang="en-US" dirty="0"/>
              <a:t>We’ll keep practicing in the background.</a:t>
            </a:r>
          </a:p>
        </p:txBody>
      </p:sp>
    </p:spTree>
    <p:extLst>
      <p:ext uri="{BB962C8B-B14F-4D97-AF65-F5344CB8AC3E}">
        <p14:creationId xmlns:p14="http://schemas.microsoft.com/office/powerpoint/2010/main" val="99548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41749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5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339084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724</TotalTime>
  <Words>2321</Words>
  <Application>Microsoft Office PowerPoint</Application>
  <PresentationFormat>Widescreen</PresentationFormat>
  <Paragraphs>238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Announcements</vt:lpstr>
      <vt:lpstr>Last Time</vt:lpstr>
      <vt:lpstr>Two More Set Operations</vt:lpstr>
      <vt:lpstr>Two More Set Operations</vt:lpstr>
      <vt:lpstr>Divides</vt:lpstr>
      <vt:lpstr>Why Number Theory?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So, why?</vt:lpstr>
      <vt:lpstr>Another try</vt:lpstr>
      <vt:lpstr>Another Try</vt:lpstr>
      <vt:lpstr>Once More, with feeling</vt:lpstr>
      <vt:lpstr>Now I see it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rtweber2</cp:lastModifiedBy>
  <cp:revision>32</cp:revision>
  <dcterms:created xsi:type="dcterms:W3CDTF">2020-10-22T19:18:06Z</dcterms:created>
  <dcterms:modified xsi:type="dcterms:W3CDTF">2020-10-23T17:07:31Z</dcterms:modified>
</cp:coreProperties>
</file>