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36" r:id="rId3"/>
    <p:sldId id="337" r:id="rId4"/>
    <p:sldId id="338" r:id="rId5"/>
    <p:sldId id="320" r:id="rId6"/>
    <p:sldId id="298" r:id="rId7"/>
    <p:sldId id="319" r:id="rId8"/>
    <p:sldId id="299" r:id="rId9"/>
    <p:sldId id="300" r:id="rId10"/>
    <p:sldId id="301" r:id="rId11"/>
    <p:sldId id="343" r:id="rId12"/>
    <p:sldId id="344" r:id="rId13"/>
    <p:sldId id="302" r:id="rId14"/>
    <p:sldId id="304" r:id="rId15"/>
    <p:sldId id="321" r:id="rId16"/>
    <p:sldId id="305" r:id="rId17"/>
    <p:sldId id="303" r:id="rId18"/>
    <p:sldId id="306" r:id="rId19"/>
    <p:sldId id="322" r:id="rId20"/>
    <p:sldId id="324" r:id="rId21"/>
    <p:sldId id="332" r:id="rId22"/>
    <p:sldId id="325" r:id="rId23"/>
    <p:sldId id="326" r:id="rId24"/>
    <p:sldId id="327" r:id="rId25"/>
    <p:sldId id="333" r:id="rId26"/>
    <p:sldId id="329" r:id="rId27"/>
    <p:sldId id="334" r:id="rId28"/>
    <p:sldId id="330" r:id="rId29"/>
    <p:sldId id="335" r:id="rId30"/>
    <p:sldId id="331" r:id="rId31"/>
    <p:sldId id="328" r:id="rId32"/>
    <p:sldId id="339" r:id="rId33"/>
    <p:sldId id="340" r:id="rId34"/>
    <p:sldId id="342" r:id="rId35"/>
    <p:sldId id="323" r:id="rId36"/>
    <p:sldId id="307" r:id="rId37"/>
    <p:sldId id="308" r:id="rId38"/>
    <p:sldId id="310" r:id="rId39"/>
    <p:sldId id="312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AA3D192-D55C-4F7B-AACD-17057C4AD986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9CEF9-96E0-4FAF-B0E1-F94086B145D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233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D192-D55C-4F7B-AACD-17057C4AD986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9CEF9-96E0-4FAF-B0E1-F94086B145D4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38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D192-D55C-4F7B-AACD-17057C4AD986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9CEF9-96E0-4FAF-B0E1-F94086B145D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475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8703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D192-D55C-4F7B-AACD-17057C4AD986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9CEF9-96E0-4FAF-B0E1-F94086B14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61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D192-D55C-4F7B-AACD-17057C4AD986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9CEF9-96E0-4FAF-B0E1-F94086B145D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5649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D192-D55C-4F7B-AACD-17057C4AD986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9CEF9-96E0-4FAF-B0E1-F94086B145D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237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D192-D55C-4F7B-AACD-17057C4AD986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9CEF9-96E0-4FAF-B0E1-F94086B14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78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D192-D55C-4F7B-AACD-17057C4AD986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9CEF9-96E0-4FAF-B0E1-F94086B145D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370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D192-D55C-4F7B-AACD-17057C4AD986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9CEF9-96E0-4FAF-B0E1-F94086B145D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50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D192-D55C-4F7B-AACD-17057C4AD986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9CEF9-96E0-4FAF-B0E1-F94086B14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200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D192-D55C-4F7B-AACD-17057C4AD986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9CEF9-96E0-4FAF-B0E1-F94086B145D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871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3AA3D192-D55C-4F7B-AACD-17057C4AD986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0E9CEF9-96E0-4FAF-B0E1-F94086B145D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38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6146B-6217-4C71-81E8-032C1DD144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GCD and the </a:t>
            </a:r>
            <a:br>
              <a:rPr lang="en-US" dirty="0"/>
            </a:br>
            <a:r>
              <a:rPr lang="en-US" dirty="0"/>
              <a:t>Euclidian Algorithm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26B9D0-B0D9-4D69-BEB0-40E6373C79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Fall 2020</a:t>
            </a:r>
          </a:p>
          <a:p>
            <a:r>
              <a:rPr lang="en-US" dirty="0"/>
              <a:t>Lecture 13</a:t>
            </a:r>
          </a:p>
        </p:txBody>
      </p:sp>
      <p:pic>
        <p:nvPicPr>
          <p:cNvPr id="1026" name="Picture 2" descr="Factoring the Time">
            <a:extLst>
              <a:ext uri="{FF2B5EF4-FFF2-40B4-BE49-F238E27FC236}">
                <a16:creationId xmlns:a16="http://schemas.microsoft.com/office/drawing/2014/main" id="{E0FFF23E-3EC6-45B4-82AF-B32496F25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14300"/>
            <a:ext cx="5095875" cy="445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6AC53F-C584-4DF2-B1F6-0D032DA772DA}"/>
              </a:ext>
            </a:extLst>
          </p:cNvPr>
          <p:cNvSpPr txBox="1"/>
          <p:nvPr/>
        </p:nvSpPr>
        <p:spPr>
          <a:xfrm>
            <a:off x="3238500" y="4564698"/>
            <a:ext cx="2447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xkcd.com/247</a:t>
            </a:r>
          </a:p>
        </p:txBody>
      </p:sp>
    </p:spTree>
    <p:extLst>
      <p:ext uri="{BB962C8B-B14F-4D97-AF65-F5344CB8AC3E}">
        <p14:creationId xmlns:p14="http://schemas.microsoft.com/office/powerpoint/2010/main" val="3453390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5868A-37EF-4A6C-91F4-912EDD134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contrapositive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536D53-F192-4348-B7BC-70968601BD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argue by contrapositive.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arbitrary integers, 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By definition of divides,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Multiplying the two equations,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𝑎𝑥𝑎𝑦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𝑥𝑎𝑦</m:t>
                    </m:r>
                  </m:oMath>
                </a14:m>
                <a:r>
                  <a:rPr lang="en-US" dirty="0"/>
                  <a:t> is an integer. Applying the definition of divides,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So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536D53-F192-4348-B7BC-70968601BD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9390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F441C-C468-443B-B30D-284946798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yourselves!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DFF6C8-1D86-4D97-BB54-B6DE170B3B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Show for any 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1. What do the terms in the statement mean?</a:t>
                </a:r>
              </a:p>
              <a:p>
                <a:r>
                  <a:rPr lang="en-US" dirty="0"/>
                  <a:t>2. What does the statement as a whole say?</a:t>
                </a:r>
              </a:p>
              <a:p>
                <a:r>
                  <a:rPr lang="en-US" dirty="0"/>
                  <a:t>3. Where do you start?</a:t>
                </a:r>
              </a:p>
              <a:p>
                <a:r>
                  <a:rPr lang="en-US" dirty="0"/>
                  <a:t>4. What’s your target?</a:t>
                </a:r>
              </a:p>
              <a:p>
                <a:r>
                  <a:rPr lang="en-US" dirty="0"/>
                  <a:t>5. Finish the proof </a:t>
                </a:r>
                <a:r>
                  <a:rPr lang="en-US" dirty="0">
                    <a:sym typeface="Wingdings" panose="05000000000000000000" pitchFamily="2" charset="2"/>
                  </a:rPr>
                  <a:t>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DFF6C8-1D86-4D97-BB54-B6DE170B3B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A5DC7F3A-E191-411F-BF28-BD6BD4887D62}"/>
              </a:ext>
            </a:extLst>
          </p:cNvPr>
          <p:cNvSpPr/>
          <p:nvPr/>
        </p:nvSpPr>
        <p:spPr>
          <a:xfrm>
            <a:off x="6613236" y="4527748"/>
            <a:ext cx="5001009" cy="2181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Fill out the poll everywhere for Activity Credit!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Go to pollev.com/cse311 and login with your UW identity</a:t>
            </a:r>
          </a:p>
          <a:p>
            <a:pPr algn="ctr"/>
            <a:r>
              <a:rPr lang="en-US" sz="2400" dirty="0"/>
              <a:t>Or text cse311 to 22333</a:t>
            </a:r>
          </a:p>
        </p:txBody>
      </p:sp>
    </p:spTree>
    <p:extLst>
      <p:ext uri="{BB962C8B-B14F-4D97-AF65-F5344CB8AC3E}">
        <p14:creationId xmlns:p14="http://schemas.microsoft.com/office/powerpoint/2010/main" val="1066410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F441C-C468-443B-B30D-284946798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yourselves!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DFF6C8-1D86-4D97-BB54-B6DE170B3B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Show for any 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We argue by contrapositive,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arbitrary sets, 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 By definition of subset,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By definition of union, we also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was an arbitrary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were arbitrary, we have: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DFF6C8-1D86-4D97-BB54-B6DE170B3B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2089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1B5F17-4690-4D1E-A3F8-CCAD03255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Divisors and Primes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6DCD47-D832-4E20-B80A-AE213A30C6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45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A97F0-4130-4CF0-9003-D485B42EB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Primes and FTA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075FD3-4899-40A9-B723-D1645FB875CB}"/>
              </a:ext>
            </a:extLst>
          </p:cNvPr>
          <p:cNvGrpSpPr/>
          <p:nvPr/>
        </p:nvGrpSpPr>
        <p:grpSpPr>
          <a:xfrm>
            <a:off x="575239" y="1646098"/>
            <a:ext cx="9917501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BFCC8CC-BC9E-4DFD-A829-6691E5BCF71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 integer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&gt;1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prime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its only positive divisors are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𝒑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Otherwise it is “composite”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BFCC8CC-BC9E-4DFD-A829-6691E5BCF7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C20688-DDE0-4495-B89C-C4DD4099E4F9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Prime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5A3904B-16C0-478D-BA8D-9AD2885ED01B}"/>
              </a:ext>
            </a:extLst>
          </p:cNvPr>
          <p:cNvGrpSpPr/>
          <p:nvPr/>
        </p:nvGrpSpPr>
        <p:grpSpPr>
          <a:xfrm>
            <a:off x="590696" y="4308902"/>
            <a:ext cx="9917501" cy="2217439"/>
            <a:chOff x="1185842" y="3429000"/>
            <a:chExt cx="6111311" cy="192784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FE2EE87-7D3B-4A5F-95D7-B39121C64A31}"/>
                </a:ext>
              </a:extLst>
            </p:cNvPr>
            <p:cNvSpPr/>
            <p:nvPr/>
          </p:nvSpPr>
          <p:spPr>
            <a:xfrm>
              <a:off x="1185842" y="3429000"/>
              <a:ext cx="6111311" cy="1927846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Every positive integer greater than 1 has a unique </a:t>
              </a:r>
            </a:p>
            <a:p>
              <a:pPr algn="ctr"/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prime factorization.</a:t>
              </a:r>
              <a:endParaRPr lang="en-US" sz="2800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A5CF3E-5337-41AB-B7F5-ED3D6040A00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Fundamental Theorem of Arithmetic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1286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A97F0-4130-4CF0-9003-D485B42EB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GCD and LCM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075FD3-4899-40A9-B723-D1645FB875CB}"/>
              </a:ext>
            </a:extLst>
          </p:cNvPr>
          <p:cNvGrpSpPr/>
          <p:nvPr/>
        </p:nvGrpSpPr>
        <p:grpSpPr>
          <a:xfrm>
            <a:off x="575239" y="1646098"/>
            <a:ext cx="9917501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BFCC8CC-BC9E-4DFD-A829-6691E5BCF71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Greatest Common Divisor of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gcd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a,b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)) is the largest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BFCC8CC-BC9E-4DFD-A829-6691E5BCF7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C20688-DDE0-4495-B89C-C4DD4099E4F9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Greatest Common Divisor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5A3904B-16C0-478D-BA8D-9AD2885ED01B}"/>
              </a:ext>
            </a:extLst>
          </p:cNvPr>
          <p:cNvGrpSpPr/>
          <p:nvPr/>
        </p:nvGrpSpPr>
        <p:grpSpPr>
          <a:xfrm>
            <a:off x="590696" y="4308902"/>
            <a:ext cx="9917501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FFE2EE87-7D3B-4A5F-95D7-B39121C64A31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Least Common Multiple of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(lcm(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a,b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)) is the smallest positive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FFE2EE87-7D3B-4A5F-95D7-B39121C64A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A5CF3E-5337-41AB-B7F5-ED3D6040A00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Least Common Multiple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9313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E9D5C-0F5B-4C93-A36F-F80CE4A6B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a few values…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40944-C8E6-4DA9-AA6D-418A46075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(100,125)</a:t>
            </a:r>
          </a:p>
          <a:p>
            <a:r>
              <a:rPr lang="en-US" dirty="0" err="1"/>
              <a:t>gcd</a:t>
            </a:r>
            <a:r>
              <a:rPr lang="en-US" dirty="0"/>
              <a:t>(17,49)</a:t>
            </a:r>
          </a:p>
          <a:p>
            <a:r>
              <a:rPr lang="en-US" dirty="0" err="1"/>
              <a:t>gcd</a:t>
            </a:r>
            <a:r>
              <a:rPr lang="en-US" dirty="0"/>
              <a:t>(17,34)</a:t>
            </a:r>
          </a:p>
          <a:p>
            <a:r>
              <a:rPr lang="en-US" dirty="0" err="1"/>
              <a:t>gcd</a:t>
            </a:r>
            <a:r>
              <a:rPr lang="en-US" dirty="0"/>
              <a:t>(13,0)</a:t>
            </a:r>
          </a:p>
          <a:p>
            <a:endParaRPr lang="en-US" dirty="0"/>
          </a:p>
          <a:p>
            <a:r>
              <a:rPr lang="en-US" dirty="0"/>
              <a:t>lcm(7,11)</a:t>
            </a:r>
          </a:p>
          <a:p>
            <a:r>
              <a:rPr lang="en-US" dirty="0"/>
              <a:t>lcm(6,10)</a:t>
            </a:r>
          </a:p>
        </p:txBody>
      </p:sp>
    </p:spTree>
    <p:extLst>
      <p:ext uri="{BB962C8B-B14F-4D97-AF65-F5344CB8AC3E}">
        <p14:creationId xmlns:p14="http://schemas.microsoft.com/office/powerpoint/2010/main" val="4039624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FA3DF2-1EDA-4E04-91F8-7BDB9BE1C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42900"/>
            <a:ext cx="11187258" cy="596646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Mystery(int m, int n){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if(m&lt;n){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int temp = m;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m=n;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n=temp;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while(n != 0) 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int rem = m % n;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m=n;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n=rem;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return m;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1597040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58693-C2E2-4052-9791-8ACBEE1F5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calculate a </a:t>
            </a:r>
            <a:r>
              <a:rPr lang="en-US" dirty="0" err="1"/>
              <a:t>gcd</a:t>
            </a:r>
            <a:r>
              <a:rPr lang="en-US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68D2E5-6091-4806-8491-29C10C327D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could:</a:t>
                </a:r>
              </a:p>
              <a:p>
                <a:r>
                  <a:rPr lang="en-US" dirty="0"/>
                  <a:t>Find the prime factorization of each</a:t>
                </a:r>
              </a:p>
              <a:p>
                <a:r>
                  <a:rPr lang="en-US" dirty="0"/>
                  <a:t>Take all the common ones. E.g.</a:t>
                </a:r>
              </a:p>
              <a:p>
                <a:r>
                  <a:rPr lang="en-US" dirty="0" err="1"/>
                  <a:t>gcd</a:t>
                </a:r>
                <a:r>
                  <a:rPr lang="en-US" dirty="0"/>
                  <a:t>(24,20)=</a:t>
                </a:r>
                <a:r>
                  <a:rPr lang="en-US" dirty="0" err="1"/>
                  <a:t>gcd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⋅3,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⋅5)=2^{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⁡(2,3)}=2^2=4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(lcm has a similar algorithm – take the maximum number of copies of everything)</a:t>
                </a:r>
              </a:p>
              <a:p>
                <a:endParaRPr lang="en-US" dirty="0"/>
              </a:p>
              <a:p>
                <a:r>
                  <a:rPr lang="en-US" dirty="0"/>
                  <a:t>But that’s….really expensive. Mystery from a few slides ago finds </a:t>
                </a:r>
                <a:r>
                  <a:rPr lang="en-US" dirty="0" err="1"/>
                  <a:t>gcd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68D2E5-6091-4806-8491-29C10C327D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5569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781A2-7E58-42F2-853E-6D3D2F3D5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useful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52A8A-33E5-4407-A410-77F6B92B7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368665"/>
            <a:ext cx="11187258" cy="1014667"/>
          </a:xfrm>
        </p:spPr>
        <p:txBody>
          <a:bodyPr/>
          <a:lstStyle/>
          <a:p>
            <a:r>
              <a:rPr lang="en-US" dirty="0"/>
              <a:t>Tomorrow’s lecture we’ll prove this fact.  For now: just trust it.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7BEA6BA-73F6-4299-B8AE-F6DE3F753FB1}"/>
              </a:ext>
            </a:extLst>
          </p:cNvPr>
          <p:cNvGrpSpPr/>
          <p:nvPr/>
        </p:nvGrpSpPr>
        <p:grpSpPr>
          <a:xfrm>
            <a:off x="575239" y="1646098"/>
            <a:ext cx="9917501" cy="1594643"/>
            <a:chOff x="1185842" y="3429000"/>
            <a:chExt cx="6111311" cy="13863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9FA597D-6A9F-4600-A1C9-58328D0193B8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38638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are positive integers, then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gcd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=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gcd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%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9FA597D-6A9F-4600-A1C9-58328D0193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38638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1F6FA91-6060-4EF6-96D4-ECC720C8F095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err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gcd</a:t>
              </a:r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Fact 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9E4D01F-018E-4EAB-9C54-64BB8B522470}"/>
              </a:ext>
            </a:extLst>
          </p:cNvPr>
          <p:cNvGrpSpPr/>
          <p:nvPr/>
        </p:nvGrpSpPr>
        <p:grpSpPr>
          <a:xfrm>
            <a:off x="672933" y="3917548"/>
            <a:ext cx="9917501" cy="1594643"/>
            <a:chOff x="1185842" y="3429000"/>
            <a:chExt cx="6111311" cy="13863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04AB6448-7BD3-43BD-A0BF-B7E53EB61E71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38638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 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be a positive integer: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gcd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𝐚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04AB6448-7BD3-43BD-A0BF-B7E53EB61E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38638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73122C4-9CA8-466F-853D-2CC83DD505C7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err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gcd</a:t>
              </a:r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Fact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70F876DA-F352-4DFF-9433-430E008CF0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0696" y="5693742"/>
                <a:ext cx="11187258" cy="101466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 lnSpcReduction="1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|0</m:t>
                    </m:r>
                  </m:oMath>
                </a14:m>
                <a:r>
                  <a:rPr lang="en-US" dirty="0"/>
                  <a:t>? Yes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⋅0=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Does anything greater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divide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70F876DA-F352-4DFF-9433-430E008CF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696" y="5693742"/>
                <a:ext cx="11187258" cy="1014667"/>
              </a:xfrm>
              <a:prstGeom prst="rect">
                <a:avLst/>
              </a:prstGeom>
              <a:blipFill>
                <a:blip r:embed="rId4"/>
                <a:stretch>
                  <a:fillRect l="-654" t="-14458" b="-10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4498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17562-1563-4786-B32C-9F0C2E3B0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Set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74899C-3017-4AA6-A424-01A7ADB159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dirty="0"/>
                  <a:t>Show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dirty="0"/>
                  <a:t>Proof:</a:t>
                </a:r>
                <a:br>
                  <a:rPr lang="en-US" sz="1400" dirty="0"/>
                </a:br>
                <a:r>
                  <a:rPr lang="en-US" sz="1400" dirty="0"/>
                  <a:t>Firse, we’ll show: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dirty="0"/>
                  <a:t>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/>
                  <a:t> be an arbitrary element of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1400" dirty="0"/>
                  <a:t>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dirty="0"/>
                  <a:t>Then by definition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∪,∩</m:t>
                    </m:r>
                  </m:oMath>
                </a14:m>
                <a:r>
                  <a:rPr lang="en-US" sz="1400" dirty="0"/>
                  <a:t> we have: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∨(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dirty="0"/>
                  <a:t>Applying the distributive law, we get</a:t>
                </a:r>
                <a:br>
                  <a:rPr lang="en-US" sz="1400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dirty="0"/>
                  <a:t>Applying the definition of union, we have: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By definition of intersection we have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So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Now we show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sz="1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/>
                  <a:t> be an arbitrary element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By definition of intersection and union,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Applying the distributive law, we have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∨(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lit/>
                      </m:rP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Applying the definitions of union and intersection, we have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So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1400" dirty="0"/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Combining the two directions, since both sets are subsets of each other, we have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74899C-3017-4AA6-A424-01A7ADB159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377" b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1533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FA3DF2-1EDA-4E04-91F8-7BDB9BE1C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42900"/>
            <a:ext cx="11187258" cy="596646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Mystery(int m, int n){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if(m&lt;n){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int temp = m;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m=n;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n=temp;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while(n != 0) 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int rem = m % n;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m=n;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n=rem;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return m;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4059971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D729E-7C3C-4282-A793-56090D3C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Euclid’s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682FE-1E4A-4609-A8DE-D846EF59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714359"/>
            <a:ext cx="11187258" cy="3305463"/>
          </a:xfrm>
        </p:spPr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(660,126)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1EC9ED-9489-4355-A4B6-B0D52D9A2C65}"/>
              </a:ext>
            </a:extLst>
          </p:cNvPr>
          <p:cNvSpPr/>
          <p:nvPr/>
        </p:nvSpPr>
        <p:spPr>
          <a:xfrm>
            <a:off x="7740329" y="160343"/>
            <a:ext cx="43140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while(n != 0)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int rem = m % n;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m=n;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n=rem;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val="2922290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D729E-7C3C-4282-A793-56090D3C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Euclid’s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682FE-1E4A-4609-A8DE-D846EF59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714359"/>
            <a:ext cx="11187258" cy="3305463"/>
          </a:xfrm>
        </p:spPr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(660,126)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1EC9ED-9489-4355-A4B6-B0D52D9A2C65}"/>
              </a:ext>
            </a:extLst>
          </p:cNvPr>
          <p:cNvSpPr/>
          <p:nvPr/>
        </p:nvSpPr>
        <p:spPr>
          <a:xfrm>
            <a:off x="7740329" y="160343"/>
            <a:ext cx="43140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while(n != 0)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int rem = m % n;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m=n;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n=rem;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17868E-DF99-479D-9CAA-F9CA5C353D8C}"/>
              </a:ext>
            </a:extLst>
          </p:cNvPr>
          <p:cNvSpPr/>
          <p:nvPr/>
        </p:nvSpPr>
        <p:spPr>
          <a:xfrm>
            <a:off x="2674597" y="1714359"/>
            <a:ext cx="814189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latin typeface="Segoe UI Semilight" panose="020B0402040204020203" pitchFamily="34" charset="0"/>
                <a:ea typeface="MS PGothic" pitchFamily="34" charset="-128"/>
                <a:cs typeface="Segoe UI Semilight" panose="020B0402040204020203" pitchFamily="34" charset="0"/>
              </a:rPr>
              <a:t>= gcd(126, 660 mod 126)   = gcd(126, 30)</a:t>
            </a:r>
          </a:p>
          <a:p>
            <a:pPr>
              <a:defRPr/>
            </a:pPr>
            <a:r>
              <a:rPr lang="en-US" sz="2800" dirty="0">
                <a:latin typeface="Segoe UI Semilight" panose="020B0402040204020203" pitchFamily="34" charset="0"/>
                <a:ea typeface="MS PGothic" pitchFamily="34" charset="-128"/>
                <a:cs typeface="Segoe UI Semilight" panose="020B0402040204020203" pitchFamily="34" charset="0"/>
              </a:rPr>
              <a:t>= gcd(30, 126 mod 30)	    = gcd(30, 6)</a:t>
            </a:r>
          </a:p>
          <a:p>
            <a:pPr>
              <a:defRPr/>
            </a:pPr>
            <a:r>
              <a:rPr lang="en-US" sz="2800" dirty="0">
                <a:latin typeface="Segoe UI Semilight" panose="020B0402040204020203" pitchFamily="34" charset="0"/>
                <a:ea typeface="MS PGothic" pitchFamily="34" charset="-128"/>
                <a:cs typeface="Segoe UI Semilight" panose="020B0402040204020203" pitchFamily="34" charset="0"/>
              </a:rPr>
              <a:t>= gcd(6, 30 mod 6)	    = gcd(6, 0)</a:t>
            </a:r>
          </a:p>
          <a:p>
            <a:pPr>
              <a:defRPr/>
            </a:pPr>
            <a:r>
              <a:rPr lang="en-US" sz="2800" dirty="0">
                <a:latin typeface="Segoe UI Semilight" panose="020B0402040204020203" pitchFamily="34" charset="0"/>
                <a:ea typeface="MS PGothic" pitchFamily="34" charset="-128"/>
                <a:cs typeface="Segoe UI Semilight" panose="020B0402040204020203" pitchFamily="34" charset="0"/>
              </a:rPr>
              <a:t>=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BB30D3-E153-4A82-A70E-C69A5962147A}"/>
                  </a:ext>
                </a:extLst>
              </p:cNvPr>
              <p:cNvSpPr txBox="1"/>
              <p:nvPr/>
            </p:nvSpPr>
            <p:spPr>
              <a:xfrm>
                <a:off x="961292" y="3774831"/>
                <a:ext cx="62992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Tableau form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660=5⋅126  +30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126=4⋅  30  +  6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30  =5⋅     6  +  0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BB30D3-E153-4A82-A70E-C69A59621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292" y="3774831"/>
                <a:ext cx="6299200" cy="1569660"/>
              </a:xfrm>
              <a:prstGeom prst="rect">
                <a:avLst/>
              </a:prstGeom>
              <a:blipFill>
                <a:blip r:embed="rId2"/>
                <a:stretch>
                  <a:fillRect l="-1549" t="-2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DF5E87-25AE-4D3C-9880-A9A39B894ED4}"/>
              </a:ext>
            </a:extLst>
          </p:cNvPr>
          <p:cNvSpPr/>
          <p:nvPr/>
        </p:nvSpPr>
        <p:spPr>
          <a:xfrm>
            <a:off x="961292" y="4244788"/>
            <a:ext cx="625461" cy="26445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B84C66-57CD-4DEB-931B-B80826E04204}"/>
              </a:ext>
            </a:extLst>
          </p:cNvPr>
          <p:cNvSpPr/>
          <p:nvPr/>
        </p:nvSpPr>
        <p:spPr>
          <a:xfrm>
            <a:off x="2319445" y="4273923"/>
            <a:ext cx="625461" cy="26445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754788-E159-407B-9A0B-D084D050D442}"/>
              </a:ext>
            </a:extLst>
          </p:cNvPr>
          <p:cNvSpPr/>
          <p:nvPr/>
        </p:nvSpPr>
        <p:spPr>
          <a:xfrm>
            <a:off x="4224444" y="4245701"/>
            <a:ext cx="2046368" cy="26445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Starting Numbers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2F8B1CE-44FD-43B7-94C1-4F91B694F777}"/>
              </a:ext>
            </a:extLst>
          </p:cNvPr>
          <p:cNvSpPr/>
          <p:nvPr/>
        </p:nvSpPr>
        <p:spPr>
          <a:xfrm>
            <a:off x="3330958" y="4538382"/>
            <a:ext cx="389395" cy="4191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0045D0D-CF0E-4B72-882C-0C3A7E60E395}"/>
              </a:ext>
            </a:extLst>
          </p:cNvPr>
          <p:cNvSpPr/>
          <p:nvPr/>
        </p:nvSpPr>
        <p:spPr>
          <a:xfrm>
            <a:off x="4518780" y="4603376"/>
            <a:ext cx="1021407" cy="1127479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Final answer</a:t>
            </a:r>
          </a:p>
        </p:txBody>
      </p:sp>
    </p:spTree>
    <p:extLst>
      <p:ext uri="{BB962C8B-B14F-4D97-AF65-F5344CB8AC3E}">
        <p14:creationId xmlns:p14="http://schemas.microsoft.com/office/powerpoint/2010/main" val="484243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10DE-56D0-4D06-9E9B-AB785D2DB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Bézout’s</a:t>
            </a:r>
            <a:r>
              <a:rPr lang="en-US" dirty="0"/>
              <a:t>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DF8143-E24C-46E7-965C-C57CCD8B43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962399"/>
                <a:ext cx="11187258" cy="2346961"/>
              </a:xfrm>
            </p:spPr>
            <p:txBody>
              <a:bodyPr/>
              <a:lstStyle/>
              <a:p>
                <a:r>
                  <a:rPr lang="en-US" dirty="0"/>
                  <a:t>We’re not going to prove this theorem…</a:t>
                </a:r>
              </a:p>
              <a:p>
                <a:r>
                  <a:rPr lang="en-US" dirty="0"/>
                  <a:t>But we’ll show you how 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for any positive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DF8143-E24C-46E7-965C-C57CCD8B43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962399"/>
                <a:ext cx="11187258" cy="2346961"/>
              </a:xfrm>
              <a:blipFill>
                <a:blip r:embed="rId2"/>
                <a:stretch>
                  <a:fillRect l="-654" t="-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9ECE05DF-4E93-4A7A-9BF6-BA681E31CB96}"/>
              </a:ext>
            </a:extLst>
          </p:cNvPr>
          <p:cNvGrpSpPr/>
          <p:nvPr/>
        </p:nvGrpSpPr>
        <p:grpSpPr>
          <a:xfrm>
            <a:off x="575239" y="1463857"/>
            <a:ext cx="9917501" cy="2107774"/>
            <a:chOff x="1185842" y="3429000"/>
            <a:chExt cx="6111311" cy="18325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EEC1854-1ACB-4E76-8B0C-3399AFF2B9E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32503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positive integers, then there exist integers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𝒔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</a:p>
                <a:p>
                  <a:pPr algn="ctr"/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gcd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a,b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𝒔𝒂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𝒕𝒃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EEC1854-1ACB-4E76-8B0C-3399AFF2B9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32503"/>
                </a:xfrm>
                <a:prstGeom prst="rect">
                  <a:avLst/>
                </a:prstGeom>
                <a:blipFill>
                  <a:blip r:embed="rId3"/>
                  <a:stretch>
                    <a:fillRect b="-8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E1B723-5739-43B1-A7CD-598A6BE175B2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 err="1"/>
                <a:t>Bézout’s</a:t>
              </a:r>
              <a:r>
                <a:rPr lang="en-US" sz="3200" dirty="0"/>
                <a:t> Theorem</a:t>
              </a:r>
              <a:endParaRPr lang="en-US" sz="3200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078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1 compute </a:t>
            </a:r>
            <a:r>
              <a:rPr lang="en-US" b="1" dirty="0" err="1"/>
              <a:t>gcd</a:t>
            </a:r>
            <a:r>
              <a:rPr lang="en-US" b="1" dirty="0"/>
              <a:t>(</a:t>
            </a:r>
            <a:r>
              <a:rPr lang="en-US" b="1" dirty="0" err="1"/>
              <a:t>a,b</a:t>
            </a:r>
            <a:r>
              <a:rPr lang="en-US" b="1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dirty="0"/>
              <a:t>Step 3 substitute backward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A459E4-6C91-476A-A8DC-F8FE80051B74}"/>
              </a:ext>
            </a:extLst>
          </p:cNvPr>
          <p:cNvSpPr txBox="1"/>
          <p:nvPr/>
        </p:nvSpPr>
        <p:spPr>
          <a:xfrm>
            <a:off x="575239" y="3429000"/>
            <a:ext cx="9561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(35,27)</a:t>
            </a:r>
          </a:p>
        </p:txBody>
      </p:sp>
    </p:spTree>
    <p:extLst>
      <p:ext uri="{BB962C8B-B14F-4D97-AF65-F5344CB8AC3E}">
        <p14:creationId xmlns:p14="http://schemas.microsoft.com/office/powerpoint/2010/main" val="4063695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1 compute </a:t>
            </a:r>
            <a:r>
              <a:rPr lang="en-US" b="1" dirty="0" err="1"/>
              <a:t>gcd</a:t>
            </a:r>
            <a:r>
              <a:rPr lang="en-US" b="1" dirty="0"/>
              <a:t>(</a:t>
            </a:r>
            <a:r>
              <a:rPr lang="en-US" b="1" dirty="0" err="1"/>
              <a:t>a,b</a:t>
            </a:r>
            <a:r>
              <a:rPr lang="en-US" b="1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dirty="0"/>
              <a:t>Step 3 substitute backward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A459E4-6C91-476A-A8DC-F8FE80051B74}"/>
              </a:ext>
            </a:extLst>
          </p:cNvPr>
          <p:cNvSpPr txBox="1"/>
          <p:nvPr/>
        </p:nvSpPr>
        <p:spPr>
          <a:xfrm>
            <a:off x="575239" y="3429000"/>
            <a:ext cx="95613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(35,27)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(27, 35%27)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(27,8)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   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(8, 27%8)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(8, 3)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   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(3, 8%3)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(3, 2)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   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(2, 3%2)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(2,1)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   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(1, 2%1) 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(1,0)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/>
              <p:nvPr/>
            </p:nvSpPr>
            <p:spPr>
              <a:xfrm>
                <a:off x="6533662" y="3429000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35=1⋅ 27 +8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27=3⋅  8  +3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  =2⋅   3  +2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1⋅   2  +1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662" y="3429000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489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3145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b="1" dirty="0"/>
              <a:t>Step 2 solve all equations for the remainder.</a:t>
            </a:r>
          </a:p>
          <a:p>
            <a:r>
              <a:rPr lang="en-US" dirty="0"/>
              <a:t>Step 3 substitute backward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/>
              <p:nvPr/>
            </p:nvSpPr>
            <p:spPr>
              <a:xfrm>
                <a:off x="1649047" y="3632200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35=1⋅ 27 +8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27=3⋅  8  +3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  =2⋅   3  +2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1⋅   2  +1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047" y="3632200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490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32938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b="1" dirty="0"/>
              <a:t>Step 2 solve all equations for the remainder.</a:t>
            </a:r>
          </a:p>
          <a:p>
            <a:r>
              <a:rPr lang="en-US" dirty="0"/>
              <a:t>Step 3 substitute backward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/>
              <p:nvPr/>
            </p:nvSpPr>
            <p:spPr>
              <a:xfrm>
                <a:off x="1649047" y="3632200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35=1⋅ 27 +8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27=3⋅  8  +3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  =2⋅   3  +2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1⋅   2  +1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047" y="3632200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490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/>
              <p:nvPr/>
            </p:nvSpPr>
            <p:spPr>
              <a:xfrm>
                <a:off x="5943601" y="3632200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=35 − 1⋅ 27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=27 − 3⋅  8  </m:t>
                      </m:r>
                    </m:oMath>
                  </m:oMathPara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 =8  −  2⋅   3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−  1⋅  2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1" y="3632200"/>
                <a:ext cx="2461846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68357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b="1" dirty="0"/>
              <a:t>Step 3 substitute backward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/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=35 − 1⋅ 27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=27 − 3⋅  8  </m:t>
                      </m:r>
                    </m:oMath>
                  </m:oMathPara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 =8  −  2⋅   3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−  1⋅  2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244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08339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b="1" dirty="0"/>
              <a:t>Step 3 substitute backward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/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=35 − 1⋅ 27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=27 − 3⋅  8  </m:t>
                      </m:r>
                    </m:oMath>
                  </m:oMathPara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 =8  −  2⋅   3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−  1⋅  2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244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D45F04-1AE1-4223-82BB-1F21E9E79A74}"/>
                  </a:ext>
                </a:extLst>
              </p:cNvPr>
              <p:cNvSpPr txBox="1"/>
              <p:nvPr/>
            </p:nvSpPr>
            <p:spPr>
              <a:xfrm>
                <a:off x="6228862" y="3532554"/>
                <a:ext cx="463452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1=3−1⋅2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=3 −1⋅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8−2⋅3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=−1⋅8+2⋅3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D45F04-1AE1-4223-82BB-1F21E9E79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862" y="3532554"/>
                <a:ext cx="4634523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6717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C6035-1C90-41BF-AEF1-0CCB7AB25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Set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E85485-6C93-4141-BD9C-2168DE6455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dirty="0"/>
                  <a:t> be arbitrary sets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an arbitrary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powerset,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also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And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we also have that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also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powerset. </a:t>
                </a:r>
              </a:p>
              <a:p>
                <a:r>
                  <a:rPr lang="en-US" dirty="0"/>
                  <a:t>Since an arbitrary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b="0" i="0" dirty="0"/>
                  <a:t>is also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E85485-6C93-4141-BD9C-2168DE6455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2825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b="1" dirty="0"/>
              <a:t>Step 3 substitute backward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/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=35 − 1⋅ 27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=27 − 3⋅  8  </m:t>
                      </m:r>
                    </m:oMath>
                  </m:oMathPara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 =8  −  2⋅   3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−  1⋅  2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244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D45F04-1AE1-4223-82BB-1F21E9E79A74}"/>
                  </a:ext>
                </a:extLst>
              </p:cNvPr>
              <p:cNvSpPr txBox="1"/>
              <p:nvPr/>
            </p:nvSpPr>
            <p:spPr>
              <a:xfrm>
                <a:off x="6228862" y="3532554"/>
                <a:ext cx="4634523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1=3−1⋅2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=3 −1⋅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8−2⋅3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=−1⋅8+3⋅3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=−1⋅8+3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27−3⋅8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=3⋅27−10⋅8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=3⋅27−10(35−1⋅27)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=13⋅27−10⋅35 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D45F04-1AE1-4223-82BB-1F21E9E79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862" y="3532554"/>
                <a:ext cx="4634523" cy="20313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06E1F2-2A3F-41A4-9CAC-C8CBDAEF17BD}"/>
                  </a:ext>
                </a:extLst>
              </p:cNvPr>
              <p:cNvSpPr txBox="1"/>
              <p:nvPr/>
            </p:nvSpPr>
            <p:spPr>
              <a:xfrm>
                <a:off x="1539631" y="5697415"/>
                <a:ext cx="81436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gcd</a:t>
                </a:r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(27,35)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13⋅27+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⋅35</m:t>
                    </m:r>
                  </m:oMath>
                </a14:m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06E1F2-2A3F-41A4-9CAC-C8CBDAEF1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631" y="5697415"/>
                <a:ext cx="8143631" cy="369332"/>
              </a:xfrm>
              <a:prstGeom prst="rect">
                <a:avLst/>
              </a:prstGeom>
              <a:blipFill>
                <a:blip r:embed="rId4"/>
                <a:stretch>
                  <a:fillRect l="-674" t="-8333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6DE347-A24F-43CB-A1EF-207B9472FD9B}"/>
                  </a:ext>
                </a:extLst>
              </p:cNvPr>
              <p:cNvSpPr txBox="1"/>
              <p:nvPr/>
            </p:nvSpPr>
            <p:spPr>
              <a:xfrm>
                <a:off x="9533965" y="3464859"/>
                <a:ext cx="1851211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When substituting back, you keep the larger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the number you just substituted. </a:t>
                </a:r>
              </a:p>
              <a:p>
                <a:r>
                  <a:rPr lang="en-US" dirty="0"/>
                  <a:t>Don’t simplify further! (or you lose the form you need)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6DE347-A24F-43CB-A1EF-207B9472F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965" y="3464859"/>
                <a:ext cx="1851211" cy="2862322"/>
              </a:xfrm>
              <a:prstGeom prst="rect">
                <a:avLst/>
              </a:prstGeom>
              <a:blipFill>
                <a:blip r:embed="rId5"/>
                <a:stretch>
                  <a:fillRect l="-2961" t="-1064" r="-1974" b="-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07085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EC7DE-C45F-413B-B192-ED7FFC123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So…what’s it good for?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564833-0CFB-41D9-A5BA-10165279E4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I want to 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≡1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Just multiply both sides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…</a:t>
                </a:r>
              </a:p>
              <a:p>
                <a:r>
                  <a:rPr lang="en-US" dirty="0"/>
                  <a:t>Oh wait. We want a number to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to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1.</m:t>
                    </m:r>
                  </m:oMath>
                </a14:m>
                <a:endParaRPr lang="en-US" dirty="0"/>
              </a:p>
              <a:p>
                <a:br>
                  <a:rPr lang="en-US" dirty="0"/>
                </a:br>
                <a:r>
                  <a:rPr lang="en-US" dirty="0"/>
                  <a:t>If the </a:t>
                </a:r>
                <a:r>
                  <a:rPr lang="en-US" dirty="0" err="1"/>
                  <a:t>gcd</a:t>
                </a:r>
                <a:r>
                  <a:rPr lang="en-US" dirty="0"/>
                  <a:t>(7,n) = 1</a:t>
                </a:r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⋅7+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𝑡𝑛</m:t>
                    </m:r>
                  </m:oMath>
                </a14:m>
                <a:r>
                  <a:rPr lang="en-US" dirty="0"/>
                  <a:t>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≡1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from </a:t>
                </a:r>
                <a:r>
                  <a:rPr lang="en-US" dirty="0" err="1"/>
                  <a:t>Bézout’s</a:t>
                </a:r>
                <a:r>
                  <a:rPr lang="en-US" dirty="0"/>
                  <a:t> Theorem is what we should multiply by!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564833-0CFB-41D9-A5BA-10165279E4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2052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31C9B-734E-44E7-B9AD-F53FBAA4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C5BB9-4F81-4169-8F95-83CFC2050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Solve the equation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≡3(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do we need to find? </a:t>
                </a:r>
              </a:p>
              <a:p>
                <a:r>
                  <a:rPr lang="en-US" dirty="0"/>
                  <a:t>The multiplicative inverse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C5BB9-4F81-4169-8F95-83CFC2050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69094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7C46E-7185-4079-83BB-4FF99355A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inverse…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A8634F-C784-433A-8081-45A1034589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6002023" cy="484550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gcd(26,7) = </a:t>
                </a:r>
                <a:r>
                  <a:rPr lang="en-US" dirty="0" err="1"/>
                  <a:t>gcd</a:t>
                </a:r>
                <a:r>
                  <a:rPr lang="en-US" dirty="0"/>
                  <a:t>(7, 26%7) = </a:t>
                </a:r>
                <a:r>
                  <a:rPr lang="en-US" dirty="0" err="1"/>
                  <a:t>gcd</a:t>
                </a:r>
                <a:r>
                  <a:rPr lang="en-US" dirty="0"/>
                  <a:t>(7,5)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= </a:t>
                </a:r>
                <a:r>
                  <a:rPr lang="en-US" dirty="0" err="1"/>
                  <a:t>gcd</a:t>
                </a:r>
                <a:r>
                  <a:rPr lang="en-US" dirty="0"/>
                  <a:t>(5, 7%5)    = </a:t>
                </a:r>
                <a:r>
                  <a:rPr lang="en-US" dirty="0" err="1"/>
                  <a:t>gcd</a:t>
                </a:r>
                <a:r>
                  <a:rPr lang="en-US" dirty="0"/>
                  <a:t>(5,2)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= </a:t>
                </a:r>
                <a:r>
                  <a:rPr lang="en-US" dirty="0" err="1"/>
                  <a:t>gcd</a:t>
                </a:r>
                <a:r>
                  <a:rPr lang="en-US" dirty="0"/>
                  <a:t>(2, 5%2)    = </a:t>
                </a:r>
                <a:r>
                  <a:rPr lang="en-US" dirty="0" err="1"/>
                  <a:t>gcd</a:t>
                </a:r>
                <a:r>
                  <a:rPr lang="en-US" dirty="0"/>
                  <a:t>(2, 1)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= </a:t>
                </a:r>
                <a:r>
                  <a:rPr lang="en-US" dirty="0" err="1"/>
                  <a:t>gcd</a:t>
                </a:r>
                <a:r>
                  <a:rPr lang="en-US" dirty="0"/>
                  <a:t>(1, 2%1) = </a:t>
                </a:r>
                <a:r>
                  <a:rPr lang="en-US" dirty="0" err="1"/>
                  <a:t>gcd</a:t>
                </a:r>
                <a:r>
                  <a:rPr lang="en-US" dirty="0"/>
                  <a:t>(1,0)= 1.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26=3⋅7+5</m:t>
                    </m:r>
                  </m:oMath>
                </a14:m>
                <a:r>
                  <a:rPr lang="en-US" dirty="0"/>
                  <a:t> 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5=26 −3⋅7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7= 5⋅1+2</m:t>
                    </m:r>
                  </m:oMath>
                </a14:m>
                <a:r>
                  <a:rPr lang="en-US" dirty="0"/>
                  <a:t> ;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=7 −    5⋅1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5= 2⋅2+1</m:t>
                    </m:r>
                  </m:oMath>
                </a14:m>
                <a:r>
                  <a:rPr lang="en-US" dirty="0"/>
                  <a:t> ;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1=5 −    2⋅2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A8634F-C784-433A-8081-45A1034589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6002023" cy="4845504"/>
              </a:xfrm>
              <a:blipFill>
                <a:blip r:embed="rId2"/>
                <a:stretch>
                  <a:fillRect l="-284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714735-6356-4C47-8C02-99F603B99AE4}"/>
                  </a:ext>
                </a:extLst>
              </p:cNvPr>
              <p:cNvSpPr txBox="1"/>
              <p:nvPr/>
            </p:nvSpPr>
            <p:spPr>
              <a:xfrm>
                <a:off x="6898105" y="1700463"/>
                <a:ext cx="5069306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1=5 −2⋅2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=5−2(7−5⋅1)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=3⋅5−2⋅7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26−3⋅7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−2⋅7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3⋅26−11⋅7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−11</m:t>
                    </m:r>
                  </m:oMath>
                </a14:m>
                <a:r>
                  <a:rPr lang="en-US" dirty="0"/>
                  <a:t> is a multiplicative inverse.</a:t>
                </a:r>
              </a:p>
              <a:p>
                <a:r>
                  <a:rPr lang="en-US" dirty="0"/>
                  <a:t>We’ll write it as 15, since we’re working mod 26.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714735-6356-4C47-8C02-99F603B99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105" y="1700463"/>
                <a:ext cx="5069306" cy="2585323"/>
              </a:xfrm>
              <a:prstGeom prst="rect">
                <a:avLst/>
              </a:prstGeom>
              <a:blipFill>
                <a:blip r:embed="rId3"/>
                <a:stretch>
                  <a:fillRect l="-1083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51687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31C9B-734E-44E7-B9AD-F53FBAA4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C5BB9-4F81-4169-8F95-83CFC2050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Solve the equation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≡3(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do we need to find? </a:t>
                </a:r>
              </a:p>
              <a:p>
                <a:r>
                  <a:rPr lang="en-US" dirty="0"/>
                  <a:t>The multiplicative inverse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15⋅7⋅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≡15⋅3(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≡45(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≡19(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26|19−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=19−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(for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=19−26⋅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{…,−7,19,45,…19+26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,…}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C5BB9-4F81-4169-8F95-83CFC2050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37116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D52F65-0545-4D52-9E2D-D23E49B2F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now, for some proofs!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C0DBD5-F733-4CCB-B5D4-CD6E435F50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870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FC101-C91F-4DBD-91B4-36CFB9831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GCD fact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F69241-0658-47BA-94B3-282E6F53E7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positive integers, then </a:t>
                </a:r>
                <a:r>
                  <a:rPr lang="en-US" dirty="0" err="1"/>
                  <a:t>gcd</a:t>
                </a:r>
                <a:r>
                  <a:rPr lang="en-US" dirty="0"/>
                  <a:t>(</a:t>
                </a:r>
                <a:r>
                  <a:rPr lang="en-US" dirty="0" err="1"/>
                  <a:t>a,b</a:t>
                </a:r>
                <a:r>
                  <a:rPr lang="en-US" dirty="0"/>
                  <a:t>) = </a:t>
                </a:r>
                <a:r>
                  <a:rPr lang="en-US" dirty="0" err="1"/>
                  <a:t>gcd</a:t>
                </a:r>
                <a:r>
                  <a:rPr lang="en-US" dirty="0"/>
                  <a:t>(b, a % b)</a:t>
                </a:r>
              </a:p>
              <a:p>
                <a:endParaRPr lang="en-US" dirty="0"/>
              </a:p>
              <a:p>
                <a:r>
                  <a:rPr lang="en-US" dirty="0"/>
                  <a:t>How do you show two </a:t>
                </a:r>
                <a:r>
                  <a:rPr lang="en-US" dirty="0" err="1"/>
                  <a:t>gcds</a:t>
                </a:r>
                <a:r>
                  <a:rPr lang="en-US" dirty="0"/>
                  <a:t> are equal?</a:t>
                </a:r>
              </a:p>
              <a:p>
                <a:r>
                  <a:rPr lang="en-US" dirty="0"/>
                  <a:t>Call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F69241-0658-47BA-94B3-282E6F53E7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35217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90B9-FEE8-400E-9D16-D17AEC45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= </a:t>
            </a:r>
            <a:r>
              <a:rPr lang="en-US" dirty="0" err="1"/>
              <a:t>gcd</a:t>
            </a:r>
            <a:r>
              <a:rPr lang="en-US" dirty="0"/>
              <a:t>(b, a % 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</a:t>
                </a:r>
                <a:r>
                  <a:rPr lang="en-US" dirty="0" err="1"/>
                  <a:t>gcd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So it is enough to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Applying the definition of divides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𝑦𝑘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𝑦𝑗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Plugging in both of our other equations: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𝑞𝑦𝑘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16620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90B9-FEE8-400E-9D16-D17AEC45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= </a:t>
            </a:r>
            <a:r>
              <a:rPr lang="en-US" dirty="0" err="1"/>
              <a:t>gcd</a:t>
            </a:r>
            <a:r>
              <a:rPr lang="en-US" dirty="0"/>
              <a:t>(b, a % 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</a:t>
                </a:r>
                <a:r>
                  <a:rPr lang="en-US" dirty="0" err="1"/>
                  <a:t>gcd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 So it is enough to show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Applying the definition of divides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Plugging in both of our other equations: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Solving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654" t="-2019" r="-2015" b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27113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90B9-FEE8-400E-9D16-D17AEC45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= </a:t>
            </a:r>
            <a:r>
              <a:rPr lang="en-US" dirty="0" err="1"/>
              <a:t>gcd</a:t>
            </a:r>
            <a:r>
              <a:rPr lang="en-US" dirty="0"/>
              <a:t>(b, a % 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We have shown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%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654"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4922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6CF36-00A5-4184-97F9-F149C9893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Set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E72C87-24E6-431E-B066-09F3693948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Disprove: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3,4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={1,2,3,4}</m:t>
                    </m:r>
                  </m:oMath>
                </a14:m>
                <a:r>
                  <a:rPr lang="en-US" dirty="0"/>
                  <a:t> so we do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When you disprove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, you’re just providing a counterexample (you’re showing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) – your proof won’t have “let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E72C87-24E6-431E-B066-09F3693948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1889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BE88B-6109-4E9D-82B9-045905CB7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Facts about modular 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6805DD-9B8C-431C-9E68-E72BB86147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We didn’t prove the first, it’s a good exercise! You can use it as a fact as though we had proven it in class.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6805DD-9B8C-431C-9E68-E72BB86147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654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2819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71AAD-2873-4813-8FC1-80489CA9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931D-FAD4-43C8-90B3-7C955BE04F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arbitrary integers, 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𝑏𝑐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 there is not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…</a:t>
                </a:r>
              </a:p>
              <a:p>
                <a:r>
                  <a:rPr lang="en-US" dirty="0"/>
                  <a:t>There is not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or there is not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931D-FAD4-43C8-90B3-7C955BE04F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543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71AAD-2873-4813-8FC1-80489CA9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931D-FAD4-43C8-90B3-7C955BE04F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arbitrary integers, 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𝑏𝑐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 there is not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931D-FAD4-43C8-90B3-7C955BE04F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There has to be a better way">
            <a:extLst>
              <a:ext uri="{FF2B5EF4-FFF2-40B4-BE49-F238E27FC236}">
                <a16:creationId xmlns:a16="http://schemas.microsoft.com/office/drawing/2014/main" id="{F42692BC-5BC2-4483-9624-5141192CF5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145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8C4D3B-37C0-4ADB-A6AE-3AF3A01161F7}"/>
              </a:ext>
            </a:extLst>
          </p:cNvPr>
          <p:cNvSpPr/>
          <p:nvPr/>
        </p:nvSpPr>
        <p:spPr>
          <a:xfrm>
            <a:off x="429502" y="5137965"/>
            <a:ext cx="11032507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There has to be a better way!</a:t>
            </a:r>
          </a:p>
        </p:txBody>
      </p:sp>
    </p:spTree>
    <p:extLst>
      <p:ext uri="{BB962C8B-B14F-4D97-AF65-F5344CB8AC3E}">
        <p14:creationId xmlns:p14="http://schemas.microsoft.com/office/powerpoint/2010/main" val="76443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4BE22-148D-49A5-8B2A-16017B5E0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F64FD0-BC69-41A8-AE57-793ECDD8D4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There has to be a better way! </a:t>
                </a:r>
              </a:p>
              <a:p>
                <a:r>
                  <a:rPr lang="en-US" dirty="0"/>
                  <a:t>If only there were some equivalent implication…</a:t>
                </a:r>
              </a:p>
              <a:p>
                <a:r>
                  <a:rPr lang="en-US" dirty="0"/>
                  <a:t>One where we could negate everything…</a:t>
                </a:r>
              </a:p>
              <a:p>
                <a:endParaRPr lang="en-US" dirty="0"/>
              </a:p>
              <a:p>
                <a:r>
                  <a:rPr lang="en-US" dirty="0"/>
                  <a:t>Take the contrapositive of the statement:</a:t>
                </a:r>
              </a:p>
              <a:p>
                <a:r>
                  <a:rPr lang="en-US" dirty="0"/>
                  <a:t>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Show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F64FD0-BC69-41A8-AE57-793ECDD8D4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981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5868A-37EF-4A6C-91F4-912EDD134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contrapositive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536D53-F192-4348-B7BC-70968601BD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argue by contrapositive.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arbitrary integers, 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536D53-F192-4348-B7BC-70968601BD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93696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4311</TotalTime>
  <Words>3405</Words>
  <Application>Microsoft Office PowerPoint</Application>
  <PresentationFormat>Widescreen</PresentationFormat>
  <Paragraphs>357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GCD and the  Euclidian Algorithm</vt:lpstr>
      <vt:lpstr>Extra Set Practice</vt:lpstr>
      <vt:lpstr>Extra Set Practice</vt:lpstr>
      <vt:lpstr>Extra Set Practice</vt:lpstr>
      <vt:lpstr>Facts about modular arithmetic</vt:lpstr>
      <vt:lpstr>Another Proof</vt:lpstr>
      <vt:lpstr>Another Proof</vt:lpstr>
      <vt:lpstr>Another Proof</vt:lpstr>
      <vt:lpstr>By contrapositive</vt:lpstr>
      <vt:lpstr>By contrapositive</vt:lpstr>
      <vt:lpstr>Try it yourselves!</vt:lpstr>
      <vt:lpstr>Try it yourselves!</vt:lpstr>
      <vt:lpstr>Divisors and Primes</vt:lpstr>
      <vt:lpstr>Primes and FTA</vt:lpstr>
      <vt:lpstr>GCD and LCM</vt:lpstr>
      <vt:lpstr>Try a few values…</vt:lpstr>
      <vt:lpstr>PowerPoint Presentation</vt:lpstr>
      <vt:lpstr>How do you calculate a gcd?</vt:lpstr>
      <vt:lpstr>Two useful facts</vt:lpstr>
      <vt:lpstr>PowerPoint Presentation</vt:lpstr>
      <vt:lpstr>Euclid’s Algorithm</vt:lpstr>
      <vt:lpstr>Euclid’s Algorithm</vt:lpstr>
      <vt:lpstr>Bézout’s Theorem</vt:lpstr>
      <vt:lpstr>Extended Euclidian Algorithm</vt:lpstr>
      <vt:lpstr>Extended Euclidian Algorithm</vt:lpstr>
      <vt:lpstr>Extended Euclidian Algorithm</vt:lpstr>
      <vt:lpstr>Extended Euclidian Algorithm</vt:lpstr>
      <vt:lpstr>Extended Euclidian Algorithm</vt:lpstr>
      <vt:lpstr>Extended Euclidian Algorithm</vt:lpstr>
      <vt:lpstr>Extended Euclidian Algorithm</vt:lpstr>
      <vt:lpstr>So…what’s it good for?</vt:lpstr>
      <vt:lpstr>Try it</vt:lpstr>
      <vt:lpstr>Finding the inverse…</vt:lpstr>
      <vt:lpstr>Try it</vt:lpstr>
      <vt:lpstr>And now, for some proofs!</vt:lpstr>
      <vt:lpstr>GCD fact</vt:lpstr>
      <vt:lpstr>gcd(a,b) = gcd(b, a % b)</vt:lpstr>
      <vt:lpstr>gcd(a,b) = gcd(b, a % b)</vt:lpstr>
      <vt:lpstr>gcd(a,b) = gcd(b, a % b)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Robert Weber</cp:lastModifiedBy>
  <cp:revision>33</cp:revision>
  <dcterms:created xsi:type="dcterms:W3CDTF">2020-10-26T19:26:15Z</dcterms:created>
  <dcterms:modified xsi:type="dcterms:W3CDTF">2020-11-01T04:03:05Z</dcterms:modified>
</cp:coreProperties>
</file>