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6"/>
  </p:handoutMasterIdLst>
  <p:sldIdLst>
    <p:sldId id="256" r:id="rId2"/>
    <p:sldId id="395" r:id="rId3"/>
    <p:sldId id="411" r:id="rId4"/>
    <p:sldId id="396" r:id="rId5"/>
    <p:sldId id="397" r:id="rId6"/>
    <p:sldId id="398" r:id="rId7"/>
    <p:sldId id="399" r:id="rId8"/>
    <p:sldId id="400" r:id="rId9"/>
    <p:sldId id="401" r:id="rId10"/>
    <p:sldId id="402" r:id="rId11"/>
    <p:sldId id="403" r:id="rId12"/>
    <p:sldId id="404" r:id="rId13"/>
    <p:sldId id="387" r:id="rId14"/>
    <p:sldId id="390" r:id="rId15"/>
    <p:sldId id="388" r:id="rId16"/>
    <p:sldId id="405" r:id="rId17"/>
    <p:sldId id="406" r:id="rId18"/>
    <p:sldId id="264" r:id="rId19"/>
    <p:sldId id="407" r:id="rId20"/>
    <p:sldId id="302" r:id="rId21"/>
    <p:sldId id="303" r:id="rId22"/>
    <p:sldId id="408" r:id="rId23"/>
    <p:sldId id="409" r:id="rId24"/>
    <p:sldId id="391" r:id="rId25"/>
    <p:sldId id="371" r:id="rId26"/>
    <p:sldId id="370" r:id="rId27"/>
    <p:sldId id="372" r:id="rId28"/>
    <p:sldId id="373" r:id="rId29"/>
    <p:sldId id="374" r:id="rId30"/>
    <p:sldId id="311" r:id="rId31"/>
    <p:sldId id="375" r:id="rId32"/>
    <p:sldId id="376" r:id="rId33"/>
    <p:sldId id="410" r:id="rId34"/>
    <p:sldId id="269" r:id="rId35"/>
    <p:sldId id="270" r:id="rId36"/>
    <p:sldId id="312" r:id="rId37"/>
    <p:sldId id="271" r:id="rId38"/>
    <p:sldId id="272" r:id="rId39"/>
    <p:sldId id="273" r:id="rId40"/>
    <p:sldId id="274" r:id="rId41"/>
    <p:sldId id="277" r:id="rId42"/>
    <p:sldId id="275" r:id="rId43"/>
    <p:sldId id="278" r:id="rId44"/>
    <p:sldId id="279" r:id="rId45"/>
    <p:sldId id="280" r:id="rId46"/>
    <p:sldId id="281" r:id="rId47"/>
    <p:sldId id="282" r:id="rId48"/>
    <p:sldId id="286" r:id="rId49"/>
    <p:sldId id="283" r:id="rId50"/>
    <p:sldId id="284" r:id="rId51"/>
    <p:sldId id="313" r:id="rId52"/>
    <p:sldId id="315" r:id="rId53"/>
    <p:sldId id="285" r:id="rId54"/>
    <p:sldId id="38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46CE67-86FB-4A15-89B8-4C7C5806D156}" type="datetimeFigureOut">
              <a:rPr lang="en-US" smtClean="0"/>
              <a:t>10/5/2023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F3537-6126-413F-AAB9-22235B2DBE46}" type="slidenum">
              <a:rPr lang="en-US" smtClean="0"/>
              <a:t>‹#›</a:t>
            </a:fld>
            <a:endParaRPr lang="en-US"/>
          </a:p>
        </p:txBody>
      </p:sp>
    </p:spTree>
    <p:extLst>
      <p:ext uri="{BB962C8B-B14F-4D97-AF65-F5344CB8AC3E}">
        <p14:creationId xmlns:p14="http://schemas.microsoft.com/office/powerpoint/2010/main" val="37991654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9">109 68,'0'0,"0"0,0 0,0 0,0 0,0 0,0 0,0 0,0 0,0 0,0 0,0 0,0 0,0 0,0 0,1 0,82 0,-71-5,76-2,134-1,-122-6,-79 9,0 2,1 0,0 1,0 1,17 2,101-6,65 3,-82-4,74-1,-160 7,-1 1,1 1,35 8,28 2,38-14,60 42,-82-18,42 6,-131-22,35 15,-11 14,-44-29</inkml:trace>
  <inkml:trace contextRef="#ctx0" brushRef="#br0" timeOffset="2363.767">2705 365,'23'23,"-16"-15,0 0,-1 1,-1 0,0 0,0 0,0 1,-1 0,-1 0,1 0,-2 0,1 0,-2 1,1 3,5 91,0-45,6-4,-19-27,-9 47,-8-13,19-52,4-10</inkml:trace>
  <inkml:trace contextRef="#ctx0" brushRef="#br0" timeOffset="2991.209">2467 149,'86'69,"47"42,-106-87,-22-21</inkml:trace>
  <inkml:trace contextRef="#ctx0" brushRef="#br0" timeOffset="5565.732">2808 763,'0'0,"0"0,0 0,0 0,0 0,0 0,0 0,0 0,0 0,0 0,-2 9,-20 49,17-47,0 1,0-1,1 1,1 0,0 0,1 0,0 0,0 9,1-15,-1 0,1 0,-1 0,0 0,-1-1,1 1,-1 0,0-1,-1 0,1 0,-4 4,-71 62,18-31,-41 10,-27-3,107-40,0-2,0 0,-1-1,1-1,-5-1,-95 1,11 1,-39 2,6 8,15-25,-78 5,-72-26,118 19,-60 0,103 6,-27 1,15 1,13-3,22 2,-10 5,102 1</inkml:trace>
  <inkml:trace contextRef="#ctx0" brushRef="#br0" timeOffset="6947.887">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3">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3">1904 723,'-14'2,"-99"49,105-47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46">14 11,'0'0,"0"0,-1 3,-11 36,47-40,49 0,42 51,-115-44,-1 0,0 1,-1 0,1 1,-1 0,-1 1,0-1,7 10,4 4,48 73,-20 1,-42-85,0 0,-1 1,0-1,-1 1,0 0,-1 0,-1 0,0 1,0-1,-1 2,-3 134,-28-45,29-95,-3 18,-1 1,-2-1,0-1,-2 0,-2 2,-31 60,-48 70,80-139,-2 0,0-1,-1 0,-1-1,-1 0,-17 19,-22 9,32-31,16-10,5-2</inkml:trace>
  <inkml:trace contextRef="#ctx0" brushRef="#br0" timeOffset="2893.447">96 1355,'21'2,"60"23,15-18,-7-15,83-30,-71 14,-59 14,-19 5,-1 0,1-2,-2 0,1-2,-1 0,0-1,2-3,91-86,-94 80,55-56,-25 36,-1-2,-3-2,28-33,-49 46,-20 21,2 1,-1 0,1 0,0 1,0 0,1 1,0-1,8-3,150-71,-157 77,0 0,0 1,1 0,-1 0,1 1,0 1,0 0,0 0,-1 0,1 1,0 1,0 0,0 0,0 1,0 0,-1 1,6 2,84 18,-97-23</inkml:trace>
  <inkml:trace contextRef="#ctx0" brushRef="#br0" timeOffset="4867.452">96 38,'14'-8,"0"2,0 1,1 0,0 1,0 1,0 1,0 0,1 1,-1 0,0 1,1 1,8 2,-13-2,-1 1,0 0,0 1,0 1,0-1,0 2,3 1,34 13,155 42,-100-6,0-8,-40-5,-33-18,33 12,40 21,12-1,-38-27,6 10,-60-30,0-1,0 0,0-2,1-1,8 1,7 2,206 41,-128-46,-110-3</inkml:trace>
  <inkml:trace contextRef="#ctx0" brushRef="#br0" timeOffset="6239.398">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4">967 645,'19'24,"-14"-18,0 0,0 1,0-1,-1 1,0 0,-1 1,1-1,-1 0,-1 1,0 0,0-1,0 1,-1 0,0 0,0 0,-1 0,-1 7,-1-68,5 46,0 1,0-1,1 1,0 0,0 0,1 0,0 1,0-1,0 1,0 0,1 1,0-1,0 1,0 0,0 1,1 0,-1 0,1 0,0 0,0 1,7-1,1-2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7">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007">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32">2353 481,'0'0,"0"0,0 0,0 0,0 0,0 0,0 0</inkml:trace>
  <inkml:trace contextRef="#ctx0" brushRef="#br0" timeOffset="5345.844">2475 603,'0'0,"0"0,0 0,0 0,0 1,0 1,0 1,0 1,0 1,0 0,0 1,0 1,0 0,0-1</inkml:trace>
  <inkml:trace contextRef="#ctx0" brushRef="#br0" timeOffset="5860.027">2196 460,'0'0,"0"0,0 0,0 0,0 0,0 0,0 0,0 0,0 0,0 0,1 0,2 0,2 2,2 0,1 1,0 0,-2-1,-1-1</inkml:trace>
  <inkml:trace contextRef="#ctx0" brushRef="#br0" timeOffset="6110.888">2495 603,'0'0,"0"0,0 0,0 0,0 0,0 0</inkml:trace>
  <inkml:trace contextRef="#ctx0" brushRef="#br0" timeOffset="6111.888">2373 488,'0'0,"0"0,0 0,0 0,-1-1,-2-1,-2-1,-2 1,-2-2,-1 0,0-1,0-1,0 0,1 2,2 0,2 1</inkml:trace>
  <inkml:trace contextRef="#ctx0" brushRef="#br0" timeOffset="6689.436">2230 427,'0'0,"0"0,0 0,0 0,0 0,0 0,0 0,0 0,0 0,0 0,0 0,0 0</inkml:trace>
  <inkml:trace contextRef="#ctx0" brushRef="#br0" timeOffset="6935.985">2278 393,'0'0,"0"0,0 0,0 0,1 0,1 1,1 2,1 1,2 1,1 1,1 1,-2-1</inkml:trace>
  <inkml:trace contextRef="#ctx0" brushRef="#br0" timeOffset="7201.091">2482 603,'0'19,"-30"-28,22 5,0 0,0-1,0 0,0 0,1-1,0 0,0 0,1 0,-1-1,1 0,1-1,-2-2,-13-19,18 26</inkml:trace>
  <inkml:trace contextRef="#ctx0" brushRef="#br0" timeOffset="8033.86">354 468,'10'22,"5"30,-2 0,5 50,-10-53,10 103,-18-145</inkml:trace>
  <inkml:trace contextRef="#ctx0" brushRef="#br0" timeOffset="8500.931">320 535,'0'0,"0"0,0 0,0 0,7 8,4 6,1-1,1 0,0-1,1 0,0-1,0-1,2 0,-1-1,1-1,0 0,8 1,99 63,-119-69,0-1,0-1,0 1,1-1,-1 1,0-1,1-1,-1 1,1-1,-1 1,1-1,-1 0,1-1,-1 1,1-1,-1 0,0 0,1 0,-1-1,0 1,0-1,0 0,0-1,0 1,0 0,-1-1,1 0,-1 0,0 0,0 0,0-1,0 1,0-1,-1 0,0 0,1 0,-2 0,1 0,0 0,-1 0,1-2,0-12,0-1,-2 1,0 0,-1-1,-1 1,-3-13,-3-50,8 74</inkml:trace>
  <inkml:trace contextRef="#ctx0" brushRef="#br0" timeOffset="9186.627">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6">1319 434,'0'0,"0"0,0 0,0 0,0 9,-8 162,-5 16,14-83,-1-99</inkml:trace>
  <inkml:trace contextRef="#ctx0" brushRef="#br0" timeOffset="9936.478">1469 691,'0'0,"0"0,-6 0,-148-14,-31-13,172 26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A9909F-F71C-405D-A726-CB82793B1FD2}"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8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0A9909F-F71C-405D-A726-CB82793B1FD2}" type="datetimeFigureOut">
              <a:rPr lang="en-US" smtClean="0"/>
              <a:t>10/5/2023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03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0A9909F-F71C-405D-A726-CB82793B1FD2}" type="datetimeFigureOut">
              <a:rPr lang="en-US" smtClean="0"/>
              <a:t>10/5/2023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92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835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9909F-F71C-405D-A726-CB82793B1FD2}"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12568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0A9909F-F71C-405D-A726-CB82793B1FD2}" type="datetimeFigureOut">
              <a:rPr lang="en-US" smtClean="0"/>
              <a:t>10/5/2023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78637265-F5BC-403C-A9BA-AD78D690B70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052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0A9909F-F71C-405D-A726-CB82793B1FD2}"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37265-F5BC-403C-A9BA-AD78D690B70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0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A9909F-F71C-405D-A726-CB82793B1FD2}"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89051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0A9909F-F71C-405D-A726-CB82793B1FD2}"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0355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9909F-F71C-405D-A726-CB82793B1FD2}"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9909F-F71C-405D-A726-CB82793B1FD2}"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334844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A9909F-F71C-405D-A726-CB82793B1FD2}"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10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0A9909F-F71C-405D-A726-CB82793B1FD2}" type="datetimeFigureOut">
              <a:rPr lang="en-US" smtClean="0"/>
              <a:t>10/5/2023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8637265-F5BC-403C-A9BA-AD78D690B70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5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0.png"/><Relationship Id="rId7" Type="http://schemas.openxmlformats.org/officeDocument/2006/relationships/customXml" Target="../ink/ink2.xml"/><Relationship Id="rId12" Type="http://schemas.openxmlformats.org/officeDocument/2006/relationships/image" Target="../media/image1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70.png"/><Relationship Id="rId9" Type="http://schemas.openxmlformats.org/officeDocument/2006/relationships/customXml" Target="../ink/ink3.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310.png"/><Relationship Id="rId4" Type="http://schemas.openxmlformats.org/officeDocument/2006/relationships/image" Target="../media/image30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29.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11.png"/><Relationship Id="rId2" Type="http://schemas.openxmlformats.org/officeDocument/2006/relationships/image" Target="../media/image20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40B9-25B7-4E3F-B7AB-327D345E1DB0}"/>
              </a:ext>
            </a:extLst>
          </p:cNvPr>
          <p:cNvSpPr>
            <a:spLocks noGrp="1"/>
          </p:cNvSpPr>
          <p:nvPr>
            <p:ph type="ctrTitle"/>
          </p:nvPr>
        </p:nvSpPr>
        <p:spPr/>
        <p:txBody>
          <a:bodyPr/>
          <a:lstStyle/>
          <a:p>
            <a:r>
              <a:rPr lang="en-US" dirty="0"/>
              <a:t>Predicates and Quantifiers</a:t>
            </a:r>
          </a:p>
        </p:txBody>
      </p:sp>
      <p:sp>
        <p:nvSpPr>
          <p:cNvPr id="3" name="Subtitle 2">
            <a:extLst>
              <a:ext uri="{FF2B5EF4-FFF2-40B4-BE49-F238E27FC236}">
                <a16:creationId xmlns:a16="http://schemas.microsoft.com/office/drawing/2014/main" id="{58346178-06D7-430B-8038-266C199FCAA4}"/>
              </a:ext>
            </a:extLst>
          </p:cNvPr>
          <p:cNvSpPr>
            <a:spLocks noGrp="1"/>
          </p:cNvSpPr>
          <p:nvPr>
            <p:ph type="subTitle" idx="1"/>
          </p:nvPr>
        </p:nvSpPr>
        <p:spPr/>
        <p:txBody>
          <a:bodyPr/>
          <a:lstStyle/>
          <a:p>
            <a:r>
              <a:rPr lang="en-US" dirty="0"/>
              <a:t>CSE 311 Autumn 23</a:t>
            </a:r>
          </a:p>
          <a:p>
            <a:r>
              <a:rPr lang="en-US" dirty="0"/>
              <a:t>Lecture 5</a:t>
            </a:r>
          </a:p>
        </p:txBody>
      </p:sp>
    </p:spTree>
    <p:extLst>
      <p:ext uri="{BB962C8B-B14F-4D97-AF65-F5344CB8AC3E}">
        <p14:creationId xmlns:p14="http://schemas.microsoft.com/office/powerpoint/2010/main" val="140092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06AF-CEAC-4696-B9DC-AC1C03E6D1C6}"/>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DF6969A9-49F3-41C4-97B4-B63EFF07B641}"/>
              </a:ext>
            </a:extLst>
          </p:cNvPr>
          <p:cNvSpPr>
            <a:spLocks noGrp="1"/>
          </p:cNvSpPr>
          <p:nvPr>
            <p:ph idx="1"/>
          </p:nvPr>
        </p:nvSpPr>
        <p:spPr/>
        <p:txBody>
          <a:bodyPr>
            <a:normAutofit/>
          </a:bodyPr>
          <a:lstStyle/>
          <a:p>
            <a:r>
              <a:rPr lang="en-US" dirty="0"/>
              <a:t>Some quarters, we spend about half-a-lecture building out a circuit to represent a moderately complicated function.</a:t>
            </a:r>
          </a:p>
          <a:p>
            <a:r>
              <a:rPr lang="en-US" dirty="0"/>
              <a:t>It’s 50% a way to practice with the different notation, 50% fun historical context (people used to build circuits by-hand a lot. It’s less common now – decent programs exist to do it now).</a:t>
            </a:r>
          </a:p>
          <a:p>
            <a:r>
              <a:rPr lang="en-US" dirty="0"/>
              <a:t>If you want to get that extra practice, I’ll post an extra video with that content. </a:t>
            </a:r>
          </a:p>
          <a:p>
            <a:pPr lvl="1"/>
            <a:r>
              <a:rPr lang="en-US" dirty="0"/>
              <a:t>But also have practice problems on section handout if you would rather get the content that way.</a:t>
            </a:r>
          </a:p>
          <a:p>
            <a:pPr lvl="1"/>
            <a:r>
              <a:rPr lang="en-US" sz="2800" dirty="0"/>
              <a:t>There are no new principles/ideas here. Only new ways of representing them.</a:t>
            </a:r>
          </a:p>
        </p:txBody>
      </p:sp>
    </p:spTree>
    <p:extLst>
      <p:ext uri="{BB962C8B-B14F-4D97-AF65-F5344CB8AC3E}">
        <p14:creationId xmlns:p14="http://schemas.microsoft.com/office/powerpoint/2010/main" val="371953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Boolean Algebra</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a:extLst>
                  <a:ext uri="{FF2B5EF4-FFF2-40B4-BE49-F238E27FC236}">
                    <a16:creationId xmlns:a16="http://schemas.microsoft.com/office/drawing/2014/main" id="{58C1AA3B-C34A-4438-9F82-E2B21D8FAF96}"/>
                  </a:ext>
                </a:extLst>
              </p:cNvPr>
              <p:cNvPicPr/>
              <p:nvPr/>
            </p:nvPicPr>
            <p:blipFill>
              <a:blip r:embed="rId8"/>
              <a:stretch>
                <a:fillRect/>
              </a:stretch>
            </p:blipFill>
            <p:spPr>
              <a:xfrm>
                <a:off x="5726520" y="3159060"/>
                <a:ext cx="10310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a:extLst>
                  <a:ext uri="{FF2B5EF4-FFF2-40B4-BE49-F238E27FC236}">
                    <a16:creationId xmlns:a16="http://schemas.microsoft.com/office/drawing/2014/main" id="{ED83CC17-F25C-4341-85FB-526DC3EEF7E1}"/>
                  </a:ext>
                </a:extLst>
              </p:cNvPr>
              <p:cNvPicPr/>
              <p:nvPr/>
            </p:nvPicPr>
            <p:blipFill>
              <a:blip r:embed="rId10"/>
              <a:stretch>
                <a:fillRect/>
              </a:stretch>
            </p:blipFill>
            <p:spPr>
              <a:xfrm>
                <a:off x="7404235" y="316222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Ink 71">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a:extLst>
                  <a:ext uri="{FF2B5EF4-FFF2-40B4-BE49-F238E27FC236}">
                    <a16:creationId xmlns:a16="http://schemas.microsoft.com/office/drawing/2014/main" id="{B6A8B3A9-A7A2-44E6-80D9-C14096D8D6C8}"/>
                  </a:ext>
                </a:extLst>
              </p:cNvPr>
              <p:cNvPicPr/>
              <p:nvPr/>
            </p:nvPicPr>
            <p:blipFill>
              <a:blip r:embed="rId12"/>
              <a:stretch>
                <a:fillRect/>
              </a:stretch>
            </p:blipFill>
            <p:spPr>
              <a:xfrm>
                <a:off x="8804280" y="3167980"/>
                <a:ext cx="916200" cy="480240"/>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Late Day Policy</a:t>
            </a:r>
          </a:p>
          <a:p>
            <a:r>
              <a:rPr lang="en-US" dirty="0"/>
              <a:t>Up to 6 late days to use during the quarter.</a:t>
            </a:r>
          </a:p>
          <a:p>
            <a:pPr lvl="1"/>
            <a:r>
              <a:rPr lang="en-US" dirty="0"/>
              <a:t>Lets you submit a homework up to 24 hours later than normal.</a:t>
            </a:r>
          </a:p>
          <a:p>
            <a:pPr lvl="1"/>
            <a:r>
              <a:rPr lang="en-US" dirty="0"/>
              <a:t>Max of 3 late days per assignment.</a:t>
            </a:r>
          </a:p>
          <a:p>
            <a:r>
              <a:rPr lang="en-US" dirty="0"/>
              <a:t>Just submit on </a:t>
            </a:r>
            <a:r>
              <a:rPr lang="en-US" dirty="0" err="1"/>
              <a:t>gradescope</a:t>
            </a:r>
            <a:r>
              <a:rPr lang="en-US" dirty="0"/>
              <a:t>, don’t need to tell us you’re using late days.</a:t>
            </a:r>
          </a:p>
          <a:p>
            <a:r>
              <a:rPr lang="en-US" dirty="0"/>
              <a:t>If you have extra late days after the last homework, we turn each late day into a “full credit concept check”</a:t>
            </a:r>
          </a:p>
          <a:p>
            <a:pPr lvl="1"/>
            <a:r>
              <a:rPr lang="en-US" dirty="0" err="1"/>
              <a:t>Logisitcally</a:t>
            </a:r>
            <a:r>
              <a:rPr lang="en-US" dirty="0"/>
              <a:t> too much to count late days on the small checks; we assume you would have gotten full credit. </a:t>
            </a:r>
          </a:p>
        </p:txBody>
      </p:sp>
    </p:spTree>
    <p:extLst>
      <p:ext uri="{BB962C8B-B14F-4D97-AF65-F5344CB8AC3E}">
        <p14:creationId xmlns:p14="http://schemas.microsoft.com/office/powerpoint/2010/main" val="144569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03459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lnSpcReduction="10000"/>
          </a:bodyPr>
          <a:lstStyle/>
          <a:p>
            <a:r>
              <a:rPr lang="en-US" dirty="0"/>
              <a:t>That you’re not responsible for:</a:t>
            </a:r>
          </a:p>
          <a:p>
            <a:r>
              <a:rPr lang="en-US" dirty="0"/>
              <a:t>The identities are divided into “axioms” and “theorems”</a:t>
            </a:r>
          </a:p>
          <a:p>
            <a:r>
              <a:rPr lang="en-US" dirty="0"/>
              <a:t>Mathematicians (and some computer scientists, like me </a:t>
            </a:r>
            <a:r>
              <a:rPr lang="en-US" dirty="0">
                <a:sym typeface="Wingdings" panose="05000000000000000000" pitchFamily="2" charset="2"/>
              </a:rPr>
              <a:t> ) will sometimes study what minimum starting points (“the axioms”) will be enough to derive all the usual facts we rely on (“the theorems”)</a:t>
            </a:r>
          </a:p>
          <a:p>
            <a:pPr lvl="1"/>
            <a:r>
              <a:rPr lang="en-US" dirty="0">
                <a:sym typeface="Wingdings" panose="05000000000000000000" pitchFamily="2" charset="2"/>
              </a:rPr>
              <a:t>That’s what I meant by “operations that work </a:t>
            </a:r>
            <a:r>
              <a:rPr lang="en-US" dirty="0" err="1">
                <a:sym typeface="Wingdings" panose="05000000000000000000" pitchFamily="2" charset="2"/>
              </a:rPr>
              <a:t>kinda</a:t>
            </a:r>
            <a:r>
              <a:rPr lang="en-US" dirty="0">
                <a:sym typeface="Wingdings" panose="05000000000000000000" pitchFamily="2" charset="2"/>
              </a:rPr>
              <a:t> like plus and times”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1842221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Practice in section and on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2748329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Canonical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Submitting HW1</a:t>
            </a:r>
          </a:p>
          <a:p>
            <a:r>
              <a:rPr lang="en-US" dirty="0"/>
              <a:t>Give yourself at least a few minutes to submit. </a:t>
            </a:r>
          </a:p>
          <a:p>
            <a:r>
              <a:rPr lang="en-US" dirty="0" err="1"/>
              <a:t>Gradescope</a:t>
            </a:r>
            <a:r>
              <a:rPr lang="en-US" dirty="0"/>
              <a:t> asks you to “select pages” please do that!</a:t>
            </a:r>
          </a:p>
          <a:p>
            <a:endParaRPr lang="en-US" dirty="0"/>
          </a:p>
          <a:p>
            <a:r>
              <a:rPr lang="en-US" dirty="0"/>
              <a:t>The “feedback” question is now in </a:t>
            </a:r>
            <a:r>
              <a:rPr lang="en-US" dirty="0" err="1"/>
              <a:t>gradescope</a:t>
            </a:r>
            <a:r>
              <a:rPr lang="en-US" dirty="0"/>
              <a:t> quiz form. Please fill it out there.</a:t>
            </a:r>
          </a:p>
        </p:txBody>
      </p:sp>
    </p:spTree>
    <p:extLst>
      <p:ext uri="{BB962C8B-B14F-4D97-AF65-F5344CB8AC3E}">
        <p14:creationId xmlns:p14="http://schemas.microsoft.com/office/powerpoint/2010/main" val="2863005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91EE4D-7BCA-4C46-837E-8096B7A162A9}"/>
              </a:ext>
            </a:extLst>
          </p:cNvPr>
          <p:cNvSpPr>
            <a:spLocks noGrp="1"/>
          </p:cNvSpPr>
          <p:nvPr>
            <p:ph type="title"/>
          </p:nvPr>
        </p:nvSpPr>
        <p:spPr/>
        <p:txBody>
          <a:bodyPr/>
          <a:lstStyle/>
          <a:p>
            <a:r>
              <a:rPr lang="en-US" dirty="0"/>
              <a:t>Predicates!</a:t>
            </a:r>
          </a:p>
        </p:txBody>
      </p:sp>
      <p:sp>
        <p:nvSpPr>
          <p:cNvPr id="5" name="Text Placeholder 4">
            <a:extLst>
              <a:ext uri="{FF2B5EF4-FFF2-40B4-BE49-F238E27FC236}">
                <a16:creationId xmlns:a16="http://schemas.microsoft.com/office/drawing/2014/main" id="{B1058868-6A67-4C0A-B378-F699C2C852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33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p:spTree>
    <p:extLst>
      <p:ext uri="{BB962C8B-B14F-4D97-AF65-F5344CB8AC3E}">
        <p14:creationId xmlns:p14="http://schemas.microsoft.com/office/powerpoint/2010/main" val="1187674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p:cNvGrpSpPr/>
          <p:nvPr/>
        </p:nvGrpSpPr>
        <p:grpSpPr>
          <a:xfrm>
            <a:off x="575239" y="4494755"/>
            <a:ext cx="8407337" cy="1485900"/>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a:t>
              </a:r>
              <a:r>
                <a:rPr lang="en-US" sz="2800" b="1" i="1" dirty="0">
                  <a:latin typeface="Segoe UI Semibold" panose="020B0702040204020203" pitchFamily="34" charset="0"/>
                  <a:cs typeface="Segoe UI Semibold" panose="020B0702040204020203" pitchFamily="34" charset="0"/>
                </a:rPr>
                <a:t>types</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of inputs allowed in our predicates.</a:t>
              </a:r>
            </a:p>
          </p:txBody>
        </p:sp>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Tree>
    <p:extLst>
      <p:ext uri="{BB962C8B-B14F-4D97-AF65-F5344CB8AC3E}">
        <p14:creationId xmlns:p14="http://schemas.microsoft.com/office/powerpoint/2010/main" val="289038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3205758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p:spTree>
    <p:extLst>
      <p:ext uri="{BB962C8B-B14F-4D97-AF65-F5344CB8AC3E}">
        <p14:creationId xmlns:p14="http://schemas.microsoft.com/office/powerpoint/2010/main" val="415130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906"/>
                </a:stretch>
              </a:blipFill>
            </p:spPr>
            <p:txBody>
              <a:bodyPr/>
              <a:lstStyle/>
              <a:p>
                <a:r>
                  <a:rPr lang="en-US">
                    <a:noFill/>
                  </a:rPr>
                  <a:t> </a:t>
                </a:r>
              </a:p>
            </p:txBody>
          </p:sp>
        </mc:Fallback>
      </mc:AlternateContent>
      <p:grpSp>
        <p:nvGrpSpPr>
          <p:cNvPr id="4" name="Group 3"/>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3677104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ounded Rectangle 3"/>
          <p:cNvSpPr/>
          <p:nvPr/>
        </p:nvSpPr>
        <p:spPr>
          <a:xfrm>
            <a:off x="7040748" y="4587124"/>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p:txBody>
      </p:sp>
    </p:spTree>
    <p:extLst>
      <p:ext uri="{BB962C8B-B14F-4D97-AF65-F5344CB8AC3E}">
        <p14:creationId xmlns:p14="http://schemas.microsoft.com/office/powerpoint/2010/main" val="2099678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p:spTree>
    <p:extLst>
      <p:ext uri="{BB962C8B-B14F-4D97-AF65-F5344CB8AC3E}">
        <p14:creationId xmlns:p14="http://schemas.microsoft.com/office/powerpoint/2010/main" val="857948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on Wednesday).</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extLst/>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165105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0ED-362A-4F53-A0C9-092A771967A6}"/>
              </a:ext>
            </a:extLst>
          </p:cNvPr>
          <p:cNvSpPr>
            <a:spLocks noGrp="1"/>
          </p:cNvSpPr>
          <p:nvPr>
            <p:ph type="title"/>
          </p:nvPr>
        </p:nvSpPr>
        <p:spPr/>
        <p:txBody>
          <a:bodyPr/>
          <a:lstStyle/>
          <a:p>
            <a:r>
              <a:rPr lang="en-US" dirty="0"/>
              <a:t>Bound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EAB6D0-C78F-4FED-BEDA-3A722475A6F8}"/>
                  </a:ext>
                </a:extLst>
              </p:cNvPr>
              <p:cNvSpPr>
                <a:spLocks noGrp="1"/>
              </p:cNvSpPr>
              <p:nvPr>
                <p:ph idx="1"/>
              </p:nvPr>
            </p:nvSpPr>
            <p:spPr/>
            <p:txBody>
              <a:bodyPr>
                <a:normAutofit/>
              </a:bodyPr>
              <a:lstStyle/>
              <a:p>
                <a:pPr marL="0" indent="0">
                  <a:buNone/>
                </a:pPr>
                <a:r>
                  <a:rPr lang="en-US" dirty="0"/>
                  <a:t>What happens if we repeat a variable? </a:t>
                </a:r>
              </a:p>
              <a:p>
                <a:pPr marL="0" indent="0">
                  <a:buNone/>
                </a:pPr>
                <a:r>
                  <a:rPr lang="en-US" dirty="0"/>
                  <a:t>Whenever you introduce a new quantifier with an already existing variable, it “takes over” that name until its expression ends.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chemeClr val="accent4"/>
                          </a:solidFill>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 ∀</m:t>
                      </m:r>
                      <m:r>
                        <a:rPr lang="en-US" b="0" i="1" smtClean="0">
                          <a:solidFill>
                            <a:schemeClr val="accent3"/>
                          </a:solidFill>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solidFill>
                                    <a:schemeClr val="accent3"/>
                                  </a:solidFill>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pPr marL="0" indent="0">
                  <a:buNone/>
                </a:pPr>
                <a:r>
                  <a:rPr lang="en-US" dirty="0"/>
                  <a:t>It’s common (albeit somewhat confusing) practice to reuse a variables when it “wouldn’t matter”. </a:t>
                </a:r>
              </a:p>
              <a:p>
                <a:pPr marL="0" indent="0">
                  <a:buNone/>
                </a:pPr>
                <a:r>
                  <a:rPr lang="en-US" dirty="0"/>
                  <a:t>Never do something like the above: where a single name switches from gold to purple back to gold. Switching from gold to purple only is usually fine…but names are cheap.</a:t>
                </a:r>
              </a:p>
            </p:txBody>
          </p:sp>
        </mc:Choice>
        <mc:Fallback xmlns="">
          <p:sp>
            <p:nvSpPr>
              <p:cNvPr id="3" name="Content Placeholder 2">
                <a:extLst>
                  <a:ext uri="{FF2B5EF4-FFF2-40B4-BE49-F238E27FC236}">
                    <a16:creationId xmlns:a16="http://schemas.microsoft.com/office/drawing/2014/main" id="{14EAB6D0-C78F-4FED-BEDA-3A722475A6F8}"/>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702378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p:spTree>
    <p:extLst>
      <p:ext uri="{BB962C8B-B14F-4D97-AF65-F5344CB8AC3E}">
        <p14:creationId xmlns:p14="http://schemas.microsoft.com/office/powerpoint/2010/main" val="2384271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dirty="0">
                        <a:solidFill>
                          <a:schemeClr val="accent3"/>
                        </a:solidFill>
                        <a:latin typeface="Courier New" panose="02070309020205020404" pitchFamily="49" charset="0"/>
                        <a:cs typeface="Courier New" panose="02070309020205020404" pitchFamily="49" charset="0"/>
                      </a:rPr>
                      <m:t>Tasty</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b="0" i="0" dirty="0" smtClean="0">
                        <a:solidFill>
                          <a:schemeClr val="accent3"/>
                        </a:solidFill>
                        <a:latin typeface="Courier New" panose="02070309020205020404" pitchFamily="49" charset="0"/>
                        <a:cs typeface="Courier New" panose="02070309020205020404" pitchFamily="49" charset="0"/>
                      </a:rPr>
                      <m:t>Diced</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423783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94</TotalTime>
  <Words>3404</Words>
  <Application>Microsoft Office PowerPoint</Application>
  <PresentationFormat>Widescreen</PresentationFormat>
  <Paragraphs>574</Paragraphs>
  <Slides>54</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54</vt:i4>
      </vt:variant>
    </vt:vector>
  </HeadingPairs>
  <TitlesOfParts>
    <vt:vector size="70" baseType="lpstr">
      <vt:lpstr>メイリオ</vt:lpstr>
      <vt:lpstr>ＭＳ Ｐゴシック</vt: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vt:lpstr>
      <vt:lpstr>Wingdings 3</vt:lpstr>
      <vt:lpstr>Integral</vt:lpstr>
      <vt:lpstr>Predicates and Quantifiers</vt:lpstr>
      <vt:lpstr>Announcements</vt:lpstr>
      <vt:lpstr>Announcements</vt:lpstr>
      <vt:lpstr>On notation…</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Practice</vt:lpstr>
      <vt:lpstr>Boolean Algebra</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Canonical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Predicates!</vt:lpstr>
      <vt:lpstr>Predicate Logic</vt:lpstr>
      <vt:lpstr>Predicates</vt:lpstr>
      <vt:lpstr>Analogy</vt:lpstr>
      <vt:lpstr>Translation</vt:lpstr>
      <vt:lpstr>Domain of Discourse</vt:lpstr>
      <vt:lpstr>Domain of Discourse</vt:lpstr>
      <vt:lpstr>Try it…</vt:lpstr>
      <vt:lpstr>Try it…</vt:lpstr>
      <vt:lpstr>Quantifiers</vt:lpstr>
      <vt:lpstr>Quantifiers</vt:lpstr>
      <vt:lpstr>Quantifiers</vt:lpstr>
      <vt:lpstr>Quantifiers</vt:lpstr>
      <vt:lpstr>Translations</vt:lpstr>
      <vt:lpstr>Translations</vt:lpstr>
      <vt:lpstr>Translations</vt:lpstr>
      <vt:lpstr>Evaluating Predicate Logic</vt:lpstr>
      <vt:lpstr>Evaluating Predicate Logic</vt:lpstr>
      <vt:lpstr>One Technical Matter</vt:lpstr>
      <vt:lpstr>Bound Variables</vt:lpstr>
      <vt:lpstr>More Practice</vt:lpstr>
      <vt:lpstr>More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Predicates and Quantifiers</dc:title>
  <dc:creator>rtweber2</dc:creator>
  <cp:lastModifiedBy>rtweber2</cp:lastModifiedBy>
  <cp:revision>18</cp:revision>
  <cp:lastPrinted>2022-04-04T23:07:20Z</cp:lastPrinted>
  <dcterms:created xsi:type="dcterms:W3CDTF">2022-01-12T01:58:03Z</dcterms:created>
  <dcterms:modified xsi:type="dcterms:W3CDTF">2023-10-05T18:28:28Z</dcterms:modified>
</cp:coreProperties>
</file>