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3"/>
  </p:handoutMasterIdLst>
  <p:sldIdLst>
    <p:sldId id="256" r:id="rId2"/>
    <p:sldId id="340" r:id="rId3"/>
    <p:sldId id="266" r:id="rId4"/>
    <p:sldId id="388" r:id="rId5"/>
    <p:sldId id="278" r:id="rId6"/>
    <p:sldId id="279" r:id="rId7"/>
    <p:sldId id="280" r:id="rId8"/>
    <p:sldId id="281" r:id="rId9"/>
    <p:sldId id="282" r:id="rId10"/>
    <p:sldId id="286" r:id="rId11"/>
    <p:sldId id="283" r:id="rId12"/>
    <p:sldId id="284" r:id="rId13"/>
    <p:sldId id="313" r:id="rId14"/>
    <p:sldId id="315" r:id="rId15"/>
    <p:sldId id="285" r:id="rId16"/>
    <p:sldId id="387" r:id="rId17"/>
    <p:sldId id="318" r:id="rId18"/>
    <p:sldId id="319" r:id="rId19"/>
    <p:sldId id="320" r:id="rId20"/>
    <p:sldId id="321" r:id="rId21"/>
    <p:sldId id="322" r:id="rId22"/>
    <p:sldId id="323" r:id="rId23"/>
    <p:sldId id="344" r:id="rId24"/>
    <p:sldId id="346" r:id="rId25"/>
    <p:sldId id="324" r:id="rId26"/>
    <p:sldId id="325" r:id="rId27"/>
    <p:sldId id="326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264" r:id="rId40"/>
    <p:sldId id="389" r:id="rId41"/>
    <p:sldId id="391" r:id="rId4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D87BFE-D2EF-4FEB-AF83-806E002750A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7F46B4-55DA-4C8D-9C46-F6DBC657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1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CEFD65-5826-46FA-ABE3-DAAEFBD3A6E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9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49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3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4CEFD65-5826-46FA-ABE3-DAAEFBD3A6E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3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71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61.png"/><Relationship Id="rId2" Type="http://schemas.openxmlformats.org/officeDocument/2006/relationships/image" Target="../media/image9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400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3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0.svg"/><Relationship Id="rId18" Type="http://schemas.openxmlformats.org/officeDocument/2006/relationships/image" Target="../media/image34.png"/><Relationship Id="rId3" Type="http://schemas.openxmlformats.org/officeDocument/2006/relationships/image" Target="../media/image22.svg"/><Relationship Id="rId21" Type="http://schemas.openxmlformats.org/officeDocument/2006/relationships/image" Target="../media/image37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18.sv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12.svg"/><Relationship Id="rId23" Type="http://schemas.openxmlformats.org/officeDocument/2006/relationships/image" Target="../media/image412.png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2.png"/><Relationship Id="rId2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0.svg"/><Relationship Id="rId18" Type="http://schemas.openxmlformats.org/officeDocument/2006/relationships/image" Target="../media/image34.png"/><Relationship Id="rId3" Type="http://schemas.openxmlformats.org/officeDocument/2006/relationships/image" Target="../media/image22.svg"/><Relationship Id="rId21" Type="http://schemas.openxmlformats.org/officeDocument/2006/relationships/image" Target="../media/image37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18.sv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1.png"/><Relationship Id="rId5" Type="http://schemas.openxmlformats.org/officeDocument/2006/relationships/image" Target="../media/image24.svg"/><Relationship Id="rId15" Type="http://schemas.openxmlformats.org/officeDocument/2006/relationships/image" Target="../media/image12.svg"/><Relationship Id="rId23" Type="http://schemas.openxmlformats.org/officeDocument/2006/relationships/image" Target="../media/image421.png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2.png"/><Relationship Id="rId2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4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1.png"/><Relationship Id="rId2" Type="http://schemas.openxmlformats.org/officeDocument/2006/relationships/image" Target="../media/image13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image" Target="../media/image20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785C-AE7A-46A2-9553-8F60BEDE3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Nested Unalike Quantifiers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68C8-3D70-4015-BC74-1B224D92F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23</a:t>
            </a:r>
          </a:p>
          <a:p>
            <a:r>
              <a:rPr lang="en-US" dirty="0"/>
              <a:t>Lecture 6</a:t>
            </a:r>
          </a:p>
        </p:txBody>
      </p:sp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75C8ADBF-6F01-4527-874E-F7C215263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2" y="138404"/>
            <a:ext cx="4918803" cy="49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/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 translate to predicate logic:</a:t>
                </a:r>
              </a:p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prime, then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odd 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.”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blipFill>
                <a:blip r:embed="rId3"/>
                <a:stretch>
                  <a:fillRect l="-3122" t="-3958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75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66C4-CCFD-492F-A733-C50EB522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05A20A-5CE3-47DA-84D9-BFA35D5F43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practice in section and on homework.</a:t>
                </a:r>
              </a:p>
              <a:p>
                <a:endParaRPr lang="en-US" dirty="0"/>
              </a:p>
              <a:p>
                <a:r>
                  <a:rPr lang="en-US" dirty="0"/>
                  <a:t>Also a reading on the webpage –</a:t>
                </a:r>
              </a:p>
              <a:p>
                <a:pPr lvl="1"/>
                <a:r>
                  <a:rPr lang="en-US" dirty="0"/>
                  <a:t>An explanation of why “for any” is not a great way to translate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lang="en-US" dirty="0"/>
                  <a:t>(even though it looks like a good option on the surface)</a:t>
                </a:r>
              </a:p>
              <a:p>
                <a:pPr lvl="1"/>
                <a:r>
                  <a:rPr lang="en-US" dirty="0"/>
                  <a:t>More information on what happens with multiple quantifiers (we’ll discuss more on Wednesday).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05A20A-5CE3-47DA-84D9-BFA35D5F43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48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Predicate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true?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42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Predicate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69200"/>
              </a:xfrm>
            </p:spPr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true?</a:t>
                </a:r>
              </a:p>
              <a:p>
                <a:r>
                  <a:rPr lang="en-US" dirty="0"/>
                  <a:t>TRICK QUESTION! It depends on the domain.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69200"/>
              </a:xfrm>
              <a:blipFill>
                <a:blip r:embed="rId2"/>
                <a:stretch>
                  <a:fillRect l="-654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25715" y="3871078"/>
          <a:ext cx="10544403" cy="197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4801">
                  <a:extLst>
                    <a:ext uri="{9D8B030D-6E8A-4147-A177-3AD203B41FA5}">
                      <a16:colId xmlns:a16="http://schemas.microsoft.com/office/drawing/2014/main" val="317002534"/>
                    </a:ext>
                  </a:extLst>
                </a:gridCol>
                <a:gridCol w="3514801">
                  <a:extLst>
                    <a:ext uri="{9D8B030D-6E8A-4147-A177-3AD203B41FA5}">
                      <a16:colId xmlns:a16="http://schemas.microsoft.com/office/drawing/2014/main" val="3019978042"/>
                    </a:ext>
                  </a:extLst>
                </a:gridCol>
                <a:gridCol w="3514801">
                  <a:extLst>
                    <a:ext uri="{9D8B030D-6E8A-4147-A177-3AD203B41FA5}">
                      <a16:colId xmlns:a16="http://schemas.microsoft.com/office/drawing/2014/main" val="3323061682"/>
                    </a:ext>
                  </a:extLst>
                </a:gridCol>
              </a:tblGrid>
              <a:tr h="98727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Prime</a:t>
                      </a:r>
                      <a:r>
                        <a:rPr lang="en-US" sz="2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Numbers</a:t>
                      </a:r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Positive Integers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Odd</a:t>
                      </a:r>
                      <a:r>
                        <a:rPr lang="en-US" sz="2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integers</a:t>
                      </a:r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53686"/>
                  </a:ext>
                </a:extLst>
              </a:tr>
              <a:tr h="98727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True (vacuously)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9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04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Technical 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parse sentences with quantifiers? </a:t>
                </a:r>
              </a:p>
              <a:p>
                <a:pPr lvl="1"/>
                <a:r>
                  <a:rPr lang="en-US" dirty="0"/>
                  <a:t>What’s the “order of operations?”</a:t>
                </a:r>
              </a:p>
              <a:p>
                <a:endParaRPr lang="en-US" dirty="0"/>
              </a:p>
              <a:p>
                <a:r>
                  <a:rPr lang="en-US" dirty="0"/>
                  <a:t>We will usually put parentheses right after the quantifier and variable to make it clear what’s included. If we don’t, it’s the rest of the expression.</a:t>
                </a:r>
              </a:p>
              <a:p>
                <a:endParaRPr lang="en-US" dirty="0"/>
              </a:p>
              <a:p>
                <a:r>
                  <a:rPr lang="en-US" dirty="0"/>
                  <a:t>Be careful with repeated variables…they don’t always mean what you think they mean.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0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0ED-362A-4F53-A0C9-092A7719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What happens if we repeat a variable? </a:t>
                </a:r>
              </a:p>
              <a:p>
                <a:pPr marL="0" indent="0">
                  <a:buNone/>
                </a:pPr>
                <a:r>
                  <a:rPr lang="en-US" dirty="0"/>
                  <a:t>Whenever you introduce a new quantifier with an already existing variable, it “takes over” that name until its expression ends.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 ∀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It’s common (albeit somewhat confusing) practice to reuse a variables when it “wouldn’t matter”. </a:t>
                </a:r>
              </a:p>
              <a:p>
                <a:pPr marL="0" indent="0">
                  <a:buNone/>
                </a:pPr>
                <a:r>
                  <a:rPr lang="en-US" dirty="0"/>
                  <a:t>Never do something like the above: where a single name switches from gold to purple back to gold. Switching from gold to purple only is usually fine…but names are cheap.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378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</p:spTree>
    <p:extLst>
      <p:ext uri="{BB962C8B-B14F-4D97-AF65-F5344CB8AC3E}">
        <p14:creationId xmlns:p14="http://schemas.microsoft.com/office/powerpoint/2010/main" val="2384271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Tasty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blipFill>
                <a:blip r:embed="rId2"/>
                <a:stretch>
                  <a:fillRect l="-171" t="-9211" r="-51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Tasty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blipFill>
                <a:blip r:embed="rId3"/>
                <a:stretch>
                  <a:fillRect l="-145" t="-9211" r="-43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Sliced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Diced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blipFill>
                <a:blip r:embed="rId4"/>
                <a:stretch>
                  <a:fillRect l="-152" t="-9211" r="-45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834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Restriction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(for </a:t>
                </a:r>
                <a:r>
                  <a:rPr lang="en-US" b="1" dirty="0"/>
                  <a:t>A</a:t>
                </a:r>
                <a:r>
                  <a:rPr lang="en-US" dirty="0"/>
                  <a:t>ll)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(there </a:t>
                </a:r>
                <a:r>
                  <a:rPr lang="en-US" b="1" dirty="0"/>
                  <a:t>E</a:t>
                </a:r>
                <a:r>
                  <a:rPr lang="en-US" dirty="0"/>
                  <a:t>xists)</a:t>
                </a:r>
              </a:p>
              <a:p>
                <a:r>
                  <a:rPr lang="en-US" dirty="0"/>
                  <a:t>Write these statements in predicate logic with quantifiers. Let your domain of discourse be “cats”</a:t>
                </a:r>
              </a:p>
              <a:p>
                <a:endParaRPr lang="en-US" dirty="0"/>
              </a:p>
              <a:p>
                <a:r>
                  <a:rPr lang="en-US" dirty="0"/>
                  <a:t>If a cat is fat, then it is happy.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376218" y="3177309"/>
            <a:ext cx="8026400" cy="3786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sentence implicitly makes a statement about all cats!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blipFill>
                <a:blip r:embed="rId3"/>
                <a:stretch>
                  <a:fillRect l="-6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implications can be tricky when we change the domain of discourse.</a:t>
            </a:r>
          </a:p>
          <a:p>
            <a:pPr algn="ctr"/>
            <a:r>
              <a:rPr lang="en-US" dirty="0"/>
              <a:t>For every cat: if the cat is fat, then it is happy.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blipFill>
                <a:blip r:embed="rId3"/>
                <a:stretch>
                  <a:fillRect l="-15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10327" y="3048000"/>
            <a:ext cx="534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Domain of Discourse: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if we change our domain of discourse to be all mammals?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need to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a cat. How do we do that?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blipFill>
                <a:blip r:embed="rId4"/>
                <a:stretch>
                  <a:fillRect l="-110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blipFill>
                <a:blip r:embed="rId5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99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D6558-75A8-4528-8731-16059B0C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BC40-35FD-40FF-880B-43C36C0DE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HW2 Problem 2 has a bug.</a:t>
            </a:r>
          </a:p>
          <a:p>
            <a:r>
              <a:rPr lang="en-US" dirty="0"/>
              <a:t>We’re working on how to fix it (probably clarification/an extra hint on part c).</a:t>
            </a:r>
          </a:p>
          <a:p>
            <a:r>
              <a:rPr lang="en-US" dirty="0"/>
              <a:t>We’ll send everyone an email on Ed (and update the pdf on the webpage) when it’s fixed.</a:t>
            </a:r>
          </a:p>
        </p:txBody>
      </p:sp>
    </p:spTree>
    <p:extLst>
      <p:ext uri="{BB962C8B-B14F-4D97-AF65-F5344CB8AC3E}">
        <p14:creationId xmlns:p14="http://schemas.microsoft.com/office/powerpoint/2010/main" val="931016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8" y="1508800"/>
            <a:ext cx="96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“For every cat: 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2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Existential quantifiers need a different rule: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273" y="1995055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dog who is not happy.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dogs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blipFill>
                <a:blip r:embed="rId2"/>
                <a:stretch>
                  <a:fillRect l="-88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058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mammal that is both a dog and not happy.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universal quantifier is a “Big AND”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7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existential quantifier is a “Big OR”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787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negate an expression with quantifiers?</a:t>
            </a:r>
          </a:p>
          <a:p>
            <a:r>
              <a:rPr lang="en-US" dirty="0"/>
              <a:t>What does your intuition say?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3382" y="293254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07746" y="2724727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9" y="3343564"/>
            <a:ext cx="506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prime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3018" y="3343564"/>
            <a:ext cx="59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that is not prime.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blipFill>
                <a:blip r:embed="rId2"/>
                <a:stretch>
                  <a:fillRect l="-170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blipFill>
                <a:blip r:embed="rId3"/>
                <a:stretch>
                  <a:fillRect l="-185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73665"/>
          </a:xfrm>
        </p:spPr>
        <p:txBody>
          <a:bodyPr/>
          <a:lstStyle/>
          <a:p>
            <a:r>
              <a:rPr lang="en-US" dirty="0"/>
              <a:t>Let’s try on an existential quantifier…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35" y="2562199"/>
            <a:ext cx="604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which is prime and even.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3382" y="211051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07746" y="2124366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blipFill>
                <a:blip r:embed="rId2"/>
                <a:stretch>
                  <a:fillRect l="-16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4767" y="2548721"/>
            <a:ext cx="604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composite or odd.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blipFill>
                <a:blip r:embed="rId3"/>
                <a:stretch>
                  <a:fillRect l="-151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blipFill>
                <a:blip r:embed="rId4"/>
                <a:stretch>
                  <a:fillRect l="-1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2"/>
            <a:ext cx="11187258" cy="5427657"/>
          </a:xfrm>
        </p:spPr>
        <p:txBody>
          <a:bodyPr/>
          <a:lstStyle/>
          <a:p>
            <a:r>
              <a:rPr lang="en-US" dirty="0"/>
              <a:t>Translate these sentences to predicate logic, then negate them.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/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𝑁𝑢𝑚𝐿𝑖𝑣𝑒𝑠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𝐶𝑎𝑡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𝑁𝑢𝑚𝐿𝑖𝑣𝑒𝑠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,9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cat without 9 lives.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/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𝐻𝑢𝑚𝑎𝑛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𝐿𝑜𝑣𝑒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𝐷𝑜𝑔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𝐻𝑢𝑚𝑎𝑛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𝐿𝑜𝑣𝑒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dog who does not love someone.”   “There is a dog and a person such that the dog doesn’t love that person.”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blipFill>
                <a:blip r:embed="rId3"/>
                <a:stretch>
                  <a:fillRect l="-776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/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cat and every human, the cat does not love that human.”</a:t>
                </a: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“Every cat does not love any human” (“no cat loves any human”)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blipFill>
                <a:blip r:embed="rId4"/>
                <a:stretch>
                  <a:fillRect l="-104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971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EDE-E07B-421B-9ACE-3CF278A7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with Domain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There are lots of equivalent expressions to the second. This one is by far the best because it reflects the domain restriction happening. How did we get there?</a:t>
                </a:r>
              </a:p>
              <a:p>
                <a:pPr lvl="1"/>
                <a:r>
                  <a:rPr lang="en-US" dirty="0"/>
                  <a:t>There’s a problem in this week’s section handout showing similar algebra.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020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on quantifiers</a:t>
                </a:r>
              </a:p>
              <a:p>
                <a:r>
                  <a:rPr lang="en-US" dirty="0"/>
                  <a:t>What happens when we want to talk about just part of our domain of discourse?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∀,∃</m:t>
                    </m:r>
                  </m:oMath>
                </a14:m>
                <a:r>
                  <a:rPr lang="en-US" dirty="0"/>
                  <a:t> in the same sentence</a:t>
                </a:r>
              </a:p>
              <a:p>
                <a:endParaRPr lang="en-US" dirty="0"/>
              </a:p>
              <a:p>
                <a:r>
                  <a:rPr lang="en-US" dirty="0"/>
                  <a:t>How do we negate a quantified sentence?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23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23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24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E742-1D3F-4B5B-AE6F-6CC70B37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predicate is a function that outputs a Boolean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Prime(x)</a:t>
                </a:r>
                <a:r>
                  <a:rPr lang="en-US" dirty="0"/>
                  <a:t> 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is prime”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The “domain of discourse” is the set of all values your variables can take.</a:t>
                </a:r>
              </a:p>
              <a:p>
                <a:pPr lvl="1"/>
                <a:r>
                  <a:rPr lang="en-US" dirty="0"/>
                  <a:t>Usually the “type” you’re allowing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062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7F89EA-B469-4FB2-A7C7-B97BE88F0FBF}"/>
              </a:ext>
            </a:extLst>
          </p:cNvPr>
          <p:cNvSpPr/>
          <p:nvPr/>
        </p:nvSpPr>
        <p:spPr>
          <a:xfrm>
            <a:off x="429502" y="2895459"/>
            <a:ext cx="10834253" cy="11914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2941EAB-444B-4250-B932-3FEE7441F604}"/>
              </a:ext>
            </a:extLst>
          </p:cNvPr>
          <p:cNvSpPr/>
          <p:nvPr/>
        </p:nvSpPr>
        <p:spPr>
          <a:xfrm>
            <a:off x="429502" y="1340828"/>
            <a:ext cx="8599055" cy="11914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BE3466B-222E-41A7-8B42-F2F42FF6F3A0}"/>
                  </a:ext>
                </a:extLst>
              </p:cNvPr>
              <p:cNvSpPr/>
              <p:nvPr/>
            </p:nvSpPr>
            <p:spPr>
              <a:xfrm>
                <a:off x="429502" y="4408446"/>
                <a:ext cx="10557164" cy="1579418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BE3466B-222E-41A7-8B42-F2F42FF6F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4408446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0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937" y="171568"/>
                <a:ext cx="11187258" cy="635986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937" y="171568"/>
                <a:ext cx="11187258" cy="6359862"/>
              </a:xfrm>
              <a:blipFill>
                <a:blip r:embed="rId2"/>
                <a:stretch>
                  <a:fillRect l="-1744" t="-2397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7937" y="1647264"/>
            <a:ext cx="11187259" cy="1781738"/>
            <a:chOff x="1185842" y="3429000"/>
            <a:chExt cx="6111311" cy="1540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1"/>
                  <a:ext cx="6111311" cy="1540831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540831"/>
                </a:xfrm>
                <a:prstGeom prst="rect">
                  <a:avLst/>
                </a:prstGeom>
                <a:blipFill>
                  <a:blip r:embed="rId3"/>
                  <a:stretch>
                    <a:fillRect b="-10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5554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15A71C-B379-4260-9893-4A6D0775174D}"/>
              </a:ext>
            </a:extLst>
          </p:cNvPr>
          <p:cNvGrpSpPr/>
          <p:nvPr/>
        </p:nvGrpSpPr>
        <p:grpSpPr>
          <a:xfrm>
            <a:off x="769775" y="5131835"/>
            <a:ext cx="10669557" cy="1726163"/>
            <a:chOff x="1524904" y="3428999"/>
            <a:chExt cx="5468314" cy="1558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C188589-1365-4433-BF21-6B2DC5812335}"/>
                    </a:ext>
                  </a:extLst>
                </p:cNvPr>
                <p:cNvSpPr/>
                <p:nvPr/>
              </p:nvSpPr>
              <p:spPr>
                <a:xfrm>
                  <a:off x="1524905" y="3428999"/>
                  <a:ext cx="5468313" cy="1558147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C188589-1365-4433-BF21-6B2DC58123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905" y="3428999"/>
                  <a:ext cx="5468313" cy="1558147"/>
                </a:xfrm>
                <a:prstGeom prst="rect">
                  <a:avLst/>
                </a:prstGeom>
                <a:blipFill>
                  <a:blip r:embed="rId4"/>
                  <a:stretch>
                    <a:fillRect b="-279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BD724A-99D1-476E-A1C9-F294A3CB7589}"/>
                </a:ext>
              </a:extLst>
            </p:cNvPr>
            <p:cNvSpPr/>
            <p:nvPr/>
          </p:nvSpPr>
          <p:spPr>
            <a:xfrm>
              <a:off x="1524904" y="3429000"/>
              <a:ext cx="5459546" cy="47625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50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3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5239" y="3886610"/>
            <a:ext cx="11187259" cy="2775448"/>
            <a:chOff x="1185842" y="3429000"/>
            <a:chExt cx="6111311" cy="1702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3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0835" y="1454621"/>
            <a:ext cx="11924147" cy="2422752"/>
            <a:chOff x="1185842" y="3429000"/>
            <a:chExt cx="6111311" cy="1485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818" r="-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10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dirty="0"/>
                  <a:t>“There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/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/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040748" y="4587124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Help me adjust my explanation!</a:t>
            </a:r>
          </a:p>
        </p:txBody>
      </p:sp>
    </p:spTree>
    <p:extLst>
      <p:ext uri="{BB962C8B-B14F-4D97-AF65-F5344CB8AC3E}">
        <p14:creationId xmlns:p14="http://schemas.microsoft.com/office/powerpoint/2010/main" val="209967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dirty="0"/>
                  <a:t>“There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/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/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52073" y="1985818"/>
                <a:ext cx="8294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,2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073" y="1985818"/>
                <a:ext cx="8294254" cy="461665"/>
              </a:xfrm>
              <a:prstGeom prst="rect">
                <a:avLst/>
              </a:prstGeom>
              <a:blipFill>
                <a:blip r:embed="rId3"/>
                <a:stretch>
                  <a:fillRect l="-7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2039" y="3089563"/>
                <a:ext cx="8294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39" y="3089563"/>
                <a:ext cx="8294254" cy="461665"/>
              </a:xfrm>
              <a:prstGeom prst="rect">
                <a:avLst/>
              </a:prstGeom>
              <a:blipFill>
                <a:blip r:embed="rId4"/>
                <a:stretch>
                  <a:fillRect l="-7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22039" y="4208195"/>
            <a:ext cx="829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an odd number that is less than 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4911" y="5361219"/>
            <a:ext cx="829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All numbers are both even and odd.</a:t>
            </a:r>
          </a:p>
        </p:txBody>
      </p:sp>
    </p:spTree>
    <p:extLst>
      <p:ext uri="{BB962C8B-B14F-4D97-AF65-F5344CB8AC3E}">
        <p14:creationId xmlns:p14="http://schemas.microsoft.com/office/powerpoint/2010/main" val="857948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3823</TotalTime>
  <Words>3421</Words>
  <Application>Microsoft Office PowerPoint</Application>
  <PresentationFormat>Widescreen</PresentationFormat>
  <Paragraphs>398</Paragraphs>
  <Slides>41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Nested Unalike Quantifiers</vt:lpstr>
      <vt:lpstr>Announcements</vt:lpstr>
      <vt:lpstr>Today</vt:lpstr>
      <vt:lpstr>Where were we?</vt:lpstr>
      <vt:lpstr>Quantifiers</vt:lpstr>
      <vt:lpstr>Quantifiers</vt:lpstr>
      <vt:lpstr>Quantifiers</vt:lpstr>
      <vt:lpstr>Translations</vt:lpstr>
      <vt:lpstr>Translations</vt:lpstr>
      <vt:lpstr>Translations</vt:lpstr>
      <vt:lpstr>Evaluating Predicate Logic</vt:lpstr>
      <vt:lpstr>Evaluating Predicate Logic</vt:lpstr>
      <vt:lpstr>One Technical Matter</vt:lpstr>
      <vt:lpstr>Bound Variables</vt:lpstr>
      <vt:lpstr>More Practice</vt:lpstr>
      <vt:lpstr>More Practice</vt:lpstr>
      <vt:lpstr>Domain Restriction</vt:lpstr>
      <vt:lpstr>Quantifiers</vt:lpstr>
      <vt:lpstr>Quantifiers</vt:lpstr>
      <vt:lpstr>Quantifiers</vt:lpstr>
      <vt:lpstr>Quantifiers</vt:lpstr>
      <vt:lpstr>Quantifiers</vt:lpstr>
      <vt:lpstr>Why are the rules what they are?</vt:lpstr>
      <vt:lpstr>Why are the rules what they are?</vt:lpstr>
      <vt:lpstr>Negating Quantifiers</vt:lpstr>
      <vt:lpstr>Negating Quantifiers</vt:lpstr>
      <vt:lpstr>Negation</vt:lpstr>
      <vt:lpstr>Negation with Domain Restriction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31</cp:revision>
  <cp:lastPrinted>2023-10-07T00:02:01Z</cp:lastPrinted>
  <dcterms:created xsi:type="dcterms:W3CDTF">2022-01-12T19:58:56Z</dcterms:created>
  <dcterms:modified xsi:type="dcterms:W3CDTF">2023-10-09T16:41:43Z</dcterms:modified>
</cp:coreProperties>
</file>