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256" r:id="rId2"/>
    <p:sldId id="324" r:id="rId3"/>
    <p:sldId id="325" r:id="rId4"/>
    <p:sldId id="326" r:id="rId5"/>
    <p:sldId id="539" r:id="rId6"/>
    <p:sldId id="583" r:id="rId7"/>
    <p:sldId id="585" r:id="rId8"/>
    <p:sldId id="590" r:id="rId9"/>
    <p:sldId id="554" r:id="rId10"/>
    <p:sldId id="556" r:id="rId11"/>
    <p:sldId id="557" r:id="rId12"/>
    <p:sldId id="561" r:id="rId13"/>
    <p:sldId id="558" r:id="rId14"/>
    <p:sldId id="562" r:id="rId15"/>
    <p:sldId id="580" r:id="rId16"/>
    <p:sldId id="591" r:id="rId17"/>
    <p:sldId id="568" r:id="rId18"/>
    <p:sldId id="569" r:id="rId19"/>
    <p:sldId id="570" r:id="rId20"/>
    <p:sldId id="592" r:id="rId21"/>
    <p:sldId id="390" r:id="rId22"/>
    <p:sldId id="386" r:id="rId23"/>
    <p:sldId id="387" r:id="rId24"/>
    <p:sldId id="266" r:id="rId25"/>
    <p:sldId id="258" r:id="rId26"/>
    <p:sldId id="259" r:id="rId27"/>
    <p:sldId id="260" r:id="rId28"/>
    <p:sldId id="261" r:id="rId29"/>
    <p:sldId id="262" r:id="rId30"/>
    <p:sldId id="263" r:id="rId31"/>
    <p:sldId id="265" r:id="rId32"/>
    <p:sldId id="378" r:id="rId33"/>
    <p:sldId id="379" r:id="rId34"/>
    <p:sldId id="267" r:id="rId35"/>
    <p:sldId id="388" r:id="rId36"/>
    <p:sldId id="389" r:id="rId37"/>
    <p:sldId id="380" r:id="rId38"/>
    <p:sldId id="381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200"/>
            </a:lvl1pPr>
          </a:lstStyle>
          <a:p>
            <a:fld id="{DC90C125-305C-4B5A-99BD-D92B1933968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200"/>
            </a:lvl1pPr>
          </a:lstStyle>
          <a:p>
            <a:fld id="{F67F017E-5D47-47CE-8C9E-7CA77610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9394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7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r>
                  <a:rPr lang="en-US" b="1" dirty="0"/>
                  <a:t>Prove</a:t>
                </a:r>
                <a:r>
                  <a:rPr lang="en-US" dirty="0"/>
                  <a:t>: “The product of two odd integers is odd.”</a:t>
                </a:r>
              </a:p>
              <a:p>
                <a:pPr marL="39394" lvl="1"/>
                <a:r>
                  <a:rPr lang="en-US" b="1" dirty="0"/>
                  <a:t>Intuition: is this true?</a:t>
                </a:r>
                <a:endParaRPr lang="en-US" dirty="0"/>
              </a:p>
              <a:p>
                <a:pPr marL="39394" lvl="1"/>
                <a:r>
                  <a:rPr lang="en-US" dirty="0"/>
                  <a:t>What’s the claim in logic?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39394" lvl="1"/>
                <a:endParaRPr lang="en-US" dirty="0"/>
              </a:p>
              <a:p>
                <a:pPr marL="39394" lvl="1"/>
                <a:r>
                  <a:rPr lang="en-US" dirty="0"/>
                  <a:t>How would we prove this claim?</a:t>
                </a:r>
                <a:br>
                  <a:rPr lang="en-US" dirty="0"/>
                </a:br>
                <a:r>
                  <a:rPr lang="en-US" dirty="0">
                    <a:solidFill>
                      <a:srgbClr val="4C3282"/>
                    </a:solidFill>
                  </a:rPr>
                  <a:t>Direct Proof. In particular, we’ll 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arbitrary integers. We’ll 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are odd. We’ll show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odd.</a:t>
                </a:r>
                <a:endParaRPr lang="en-US" dirty="0"/>
              </a:p>
              <a:p>
                <a:pPr marL="39394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At each step, reference the direct proof template. Discuss the role of the formal logic claim.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arbitrary integers.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are odd. Then by definition of odd,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and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Then multiplying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we can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+1=2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are integers,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integer. So by definition of odd,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odd.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were arbitrary, we have shown that the product of two odd integers is odd.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dirty="0">
                    <a:solidFill>
                      <a:srgbClr val="4C3282"/>
                    </a:solidFill>
                  </a:rPr>
                  <a:t>At each step, reference the direct proof template. Discuss the role of the formal logic claim.</a:t>
                </a:r>
              </a:p>
              <a:p>
                <a:endParaRPr lang="en-US" sz="1200" dirty="0">
                  <a:solidFill>
                    <a:srgbClr val="4C3282"/>
                  </a:solidFill>
                </a:endParaRPr>
              </a:p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and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arbitrary integers.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and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are odd. Then by definition of odd,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𝑥=2𝑘+1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and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𝑗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𝑦=2𝑗+1</a:t>
                </a:r>
                <a:r>
                  <a:rPr lang="en-US" sz="1200" dirty="0">
                    <a:solidFill>
                      <a:srgbClr val="4C3282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rgbClr val="4C3282"/>
                    </a:solidFill>
                  </a:rPr>
                  <a:t>Then multiplying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and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we can see that:</a:t>
                </a:r>
              </a:p>
              <a:p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𝑥𝑦=(2𝑘+1)⋅(2𝑗+1)=4𝑘𝑗+2𝑗+2𝑘+1=2(2𝑘𝑗+𝑗+𝑘)+1</a:t>
                </a:r>
                <a:endParaRPr lang="en-US" sz="1200" dirty="0">
                  <a:solidFill>
                    <a:srgbClr val="4C3282"/>
                  </a:solidFill>
                </a:endParaRPr>
              </a:p>
              <a:p>
                <a:r>
                  <a:rPr lang="en-US" sz="1200" dirty="0">
                    <a:solidFill>
                      <a:srgbClr val="4C3282"/>
                    </a:solidFill>
                  </a:rPr>
                  <a:t>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𝑘,𝑗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are integers,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2𝑘𝑗+𝑗+𝑘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integer. So by definition of odd,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odd.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𝑥,𝑦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were arbitrary, we have shown that the product of two odd integers is odd.</a:t>
                </a:r>
              </a:p>
              <a:p>
                <a:endParaRPr lang="en-US" sz="1200" dirty="0">
                  <a:solidFill>
                    <a:srgbClr val="4C3282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8660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0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6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60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5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1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7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E9E4CE-61BB-4D41-BF26-222BC7754CC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7C20-4928-407F-9419-69F9FAD9A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English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2C926-4815-49DB-889E-849B40BD4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23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425783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32477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b="1" dirty="0">
                <a:solidFill>
                  <a:schemeClr val="tx1"/>
                </a:solidFill>
              </a:rPr>
              <a:t>Prove</a:t>
            </a:r>
            <a:r>
              <a:rPr lang="en-US" sz="2800" dirty="0">
                <a:solidFill>
                  <a:schemeClr val="tx1"/>
                </a:solidFill>
              </a:rPr>
              <a:t>: “The product of two odd integers is odd.”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What’s the claim in logic?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How would we prove this claim?</a:t>
            </a:r>
          </a:p>
        </p:txBody>
      </p:sp>
    </p:spTree>
    <p:extLst>
      <p:ext uri="{BB962C8B-B14F-4D97-AF65-F5344CB8AC3E}">
        <p14:creationId xmlns:p14="http://schemas.microsoft.com/office/powerpoint/2010/main" val="404863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Prove</a:t>
                </a:r>
                <a:r>
                  <a:rPr lang="en-US" sz="2400" dirty="0"/>
                  <a:t>: “The product of two odd integers is odd.”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Odd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blipFill>
                <a:blip r:embed="rId4"/>
                <a:stretch>
                  <a:fillRect l="-5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35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</a:t>
                </a:r>
                <a:r>
                  <a:rPr lang="en-US" sz="2800" dirty="0"/>
                  <a:t>The product of two odd integers is odd.</a:t>
                </a:r>
                <a:r>
                  <a:rPr lang="en-US" sz="2800" dirty="0">
                    <a:solidFill>
                      <a:schemeClr val="tx1"/>
                    </a:solidFill>
                  </a:rPr>
                  <a:t>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  <a:br>
                  <a:rPr lang="en-US" sz="2800" dirty="0"/>
                </a:br>
                <a:r>
                  <a:rPr lang="en-US" sz="2800" dirty="0">
                    <a:solidFill>
                      <a:srgbClr val="4C3282"/>
                    </a:solidFill>
                  </a:rPr>
                  <a:t>Direct Proof. In particular, we’ll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be arbitrary integers. We’ll 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are odd. We’ll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is odd.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60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Prove</a:t>
                </a:r>
                <a:r>
                  <a:rPr lang="en-US" sz="2400" dirty="0"/>
                  <a:t>: “The product of two odd integers is odd.” 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be arbitrary integers.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odd. Then by definition of odd, there exists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and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Then multiplying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we can see that: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integers,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an integer. So 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odd.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were arbitrary, we have shown that the product of two odd integers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1635" r="-43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Odd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blipFill>
                <a:blip r:embed="rId3"/>
                <a:stretch>
                  <a:fillRect l="-5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2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note on Domain of Discourse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533633" cy="522788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“The product of two odd integers is odd.”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Domain: Integers					Domain: Odd Integers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Trans</a:t>
                </a:r>
                <a:r>
                  <a:rPr lang="en-US" sz="2400" dirty="0"/>
                  <a:t>lation:						Translation: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400" dirty="0"/>
                  <a:t>Proof Outline:					Proof Outline: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arbitrary integers.			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arbitrary odd integers.</a:t>
                </a:r>
              </a:p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odd.				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odd.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533633" cy="5227888"/>
              </a:xfrm>
              <a:blipFill>
                <a:blip r:embed="rId3"/>
                <a:stretch>
                  <a:fillRect l="-423" t="-1515" r="-106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55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note on Translation to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93776" lvl="1" indent="-457200">
                  <a:lnSpc>
                    <a:spcPct val="15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first translate the claim to predicate logic because: </a:t>
                </a:r>
              </a:p>
              <a:p>
                <a:pPr marL="845820" lvl="3" indent="-342900">
                  <a:lnSpc>
                    <a:spcPct val="150000"/>
                  </a:lnSpc>
                  <a:buClrTx/>
                </a:pPr>
                <a:r>
                  <a:rPr lang="en-US" dirty="0"/>
                  <a:t>The translation makes it precise what we are proving</a:t>
                </a:r>
              </a:p>
              <a:p>
                <a:pPr marL="845820" lvl="3" indent="-342900">
                  <a:lnSpc>
                    <a:spcPct val="150000"/>
                  </a:lnSpc>
                  <a:buClrTx/>
                </a:pPr>
                <a:r>
                  <a:rPr lang="en-US" dirty="0"/>
                  <a:t>The translation hints at the structure of the proof</a:t>
                </a:r>
                <a:br>
                  <a:rPr lang="en-US" dirty="0"/>
                </a:br>
                <a:r>
                  <a:rPr lang="en-US" dirty="0"/>
                  <a:t>e.g.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introduce an arbitrary variable</a:t>
                </a:r>
              </a:p>
              <a:p>
                <a:pPr marL="493776" lvl="1" indent="-457200">
                  <a:lnSpc>
                    <a:spcPct val="15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practice, computer scientists identify the proof claim and structure without predicate logic translation</a:t>
                </a:r>
              </a:p>
              <a:p>
                <a:pPr marL="493776" lvl="1" indent="-457200">
                  <a:lnSpc>
                    <a:spcPct val="15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Eventually we’ll stop asking you to translate to logic first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6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>
                    <a:highlight>
                      <a:srgbClr val="CCCCFF"/>
                    </a:highlight>
                  </a:rPr>
                  <a:t>Definition</a:t>
                </a:r>
                <a:r>
                  <a:rPr lang="en-US" sz="2800" dirty="0"/>
                  <a:t>: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4C3282"/>
                    </a:solidFill>
                  </a:rPr>
                  <a:t>square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there exists 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Yet 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Prove</a:t>
                </a:r>
                <a:r>
                  <a:rPr lang="en-US" dirty="0"/>
                  <a:t>: The product of two square integers is square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 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 Prove this claim.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blipFill>
                <a:blip r:embed="rId4"/>
                <a:stretch>
                  <a:fillRect l="-577" b="-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34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Yet 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 “</a:t>
                </a:r>
                <a:r>
                  <a:rPr lang="en-US" sz="2400" dirty="0"/>
                  <a:t>The product of two square integers is square</a:t>
                </a:r>
                <a:r>
                  <a:rPr lang="en-US" sz="2400" dirty="0">
                    <a:solidFill>
                      <a:schemeClr val="tx1"/>
                    </a:solidFill>
                  </a:rPr>
                  <a:t>.”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/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blipFill>
                <a:blip r:embed="rId4"/>
                <a:stretch>
                  <a:fillRect l="-577" b="-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43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B64F-86CF-441C-BC59-FB16DAFA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A0D8-DAA6-48E7-B967-E25F80B7C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were critical in your lives up until now.</a:t>
            </a:r>
          </a:p>
          <a:p>
            <a:pPr lvl="1"/>
            <a:r>
              <a:rPr lang="en-US" dirty="0"/>
              <a:t>If you were in high school, they’re critical for getting into college.</a:t>
            </a:r>
          </a:p>
          <a:p>
            <a:pPr lvl="1"/>
            <a:r>
              <a:rPr lang="en-US" dirty="0"/>
              <a:t>If you were at UW or CC applying to CSE, they were key to that application</a:t>
            </a:r>
          </a:p>
          <a:p>
            <a:endParaRPr lang="en-US" dirty="0"/>
          </a:p>
          <a:p>
            <a:r>
              <a:rPr lang="en-US" dirty="0"/>
              <a:t>Regardless of where you’re going next, what you </a:t>
            </a:r>
            <a:r>
              <a:rPr lang="en-US" b="1" dirty="0"/>
              <a:t>learn</a:t>
            </a:r>
            <a:r>
              <a:rPr lang="en-US" dirty="0"/>
              <a:t> in this course matters FAR more than what your grade is in this course.</a:t>
            </a:r>
          </a:p>
          <a:p>
            <a:r>
              <a:rPr lang="en-US" dirty="0"/>
              <a:t>If you’re planning on industry – interviews matter more than grades.</a:t>
            </a:r>
          </a:p>
          <a:p>
            <a:r>
              <a:rPr lang="en-US" dirty="0"/>
              <a:t>If you’re planning on grad school – letters matter most, those are based on doing work outside of class building off what you learned in class. </a:t>
            </a:r>
          </a:p>
        </p:txBody>
      </p:sp>
    </p:spTree>
    <p:extLst>
      <p:ext uri="{BB962C8B-B14F-4D97-AF65-F5344CB8AC3E}">
        <p14:creationId xmlns:p14="http://schemas.microsoft.com/office/powerpoint/2010/main" val="249671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Yet 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 “</a:t>
                </a:r>
                <a:r>
                  <a:rPr lang="en-US" sz="2400" dirty="0"/>
                  <a:t>The product of two square integers is square</a:t>
                </a:r>
                <a:r>
                  <a:rPr lang="en-US" sz="2400" dirty="0">
                    <a:solidFill>
                      <a:schemeClr val="tx1"/>
                    </a:solidFill>
                  </a:rPr>
                  <a:t>.”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be arbitrary integers.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square. Then by definition of square,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Then multiplying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we can see: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integers,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an integer. So by definition of square,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square.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were arbitrary, we have shown that the product of two square integers is square.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635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/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blipFill>
                <a:blip r:embed="rId4"/>
                <a:stretch>
                  <a:fillRect l="-577" b="-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79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E5D-AEF1-4790-B6D5-D72F923F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8806-84EA-4F07-A8A8-4437B1F4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that means:</a:t>
            </a:r>
          </a:p>
          <a:p>
            <a:r>
              <a:rPr lang="en-US" dirty="0"/>
              <a:t>The TAs and I are going to prioritize your learning over debating whether -2 or -1 is “ more fair”</a:t>
            </a:r>
          </a:p>
          <a:p>
            <a:endParaRPr lang="en-US" dirty="0"/>
          </a:p>
          <a:p>
            <a:r>
              <a:rPr lang="en-US" dirty="0"/>
              <a:t>If you’re worried about “have I explained enough” – write more!</a:t>
            </a:r>
          </a:p>
          <a:p>
            <a:r>
              <a:rPr lang="en-US" dirty="0"/>
              <a:t>It’ll take you longer to write the Ed question than write the extended answer. We don’t take off for too much work. </a:t>
            </a:r>
          </a:p>
          <a:p>
            <a:pPr lvl="1"/>
            <a:r>
              <a:rPr lang="en-US" dirty="0"/>
              <a:t>And the extra writing is going to help you learn more anyway.</a:t>
            </a:r>
          </a:p>
        </p:txBody>
      </p:sp>
    </p:spTree>
    <p:extLst>
      <p:ext uri="{BB962C8B-B14F-4D97-AF65-F5344CB8AC3E}">
        <p14:creationId xmlns:p14="http://schemas.microsoft.com/office/powerpoint/2010/main" val="41390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FB5D357-87A0-4D2A-B7FE-62DCB035C771}"/>
              </a:ext>
            </a:extLst>
          </p:cNvPr>
          <p:cNvSpPr/>
          <p:nvPr/>
        </p:nvSpPr>
        <p:spPr>
          <a:xfrm>
            <a:off x="7092848" y="4509819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CE4-D793-453E-AF4D-B9DC1621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abstract!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C4C0-D1AE-4ABA-B4E4-926378CF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instead someone had said: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we go down the else-branch</a:t>
            </a:r>
          </a:p>
          <a:p>
            <a:r>
              <a:rPr lang="en-US" dirty="0"/>
              <a:t>If the input list is non-empty, then we don’t go down the else-branch.</a:t>
            </a:r>
          </a:p>
          <a:p>
            <a:r>
              <a:rPr lang="en-US" dirty="0"/>
              <a:t>This test uses a non-empty list as input.</a:t>
            </a:r>
          </a:p>
          <a:p>
            <a:endParaRPr lang="en-US" dirty="0"/>
          </a:p>
          <a:p>
            <a:r>
              <a:rPr lang="en-US" dirty="0"/>
              <a:t>Can you conclude anything? </a:t>
            </a:r>
          </a:p>
        </p:txBody>
      </p:sp>
    </p:spTree>
    <p:extLst>
      <p:ext uri="{BB962C8B-B14F-4D97-AF65-F5344CB8AC3E}">
        <p14:creationId xmlns:p14="http://schemas.microsoft.com/office/powerpoint/2010/main" val="4286665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0F2-0B37-4E93-8D7C-E3C0C03B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So…why do the abstract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B4B1-2D4B-48FE-B73E-211D1616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to practice…</a:t>
            </a:r>
          </a:p>
          <a:p>
            <a:r>
              <a:rPr lang="en-US" dirty="0"/>
              <a:t>Though sometimes it’s helpful to make things abstract.</a:t>
            </a:r>
          </a:p>
          <a:p>
            <a:endParaRPr lang="en-US" dirty="0"/>
          </a:p>
          <a:p>
            <a:r>
              <a:rPr lang="en-US" dirty="0"/>
              <a:t>The more general you make a claim…</a:t>
            </a:r>
          </a:p>
          <a:p>
            <a:pPr lvl="1"/>
            <a:r>
              <a:rPr lang="en-US" dirty="0"/>
              <a:t>The more abstract it is, and therefore more difficult to understand on the surface…</a:t>
            </a:r>
          </a:p>
          <a:p>
            <a:pPr lvl="1"/>
            <a:r>
              <a:rPr lang="en-US" dirty="0"/>
              <a:t>But the more different contexts it can be used in.</a:t>
            </a:r>
          </a:p>
        </p:txBody>
      </p:sp>
    </p:spTree>
    <p:extLst>
      <p:ext uri="{BB962C8B-B14F-4D97-AF65-F5344CB8AC3E}">
        <p14:creationId xmlns:p14="http://schemas.microsoft.com/office/powerpoint/2010/main" val="304732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associativity in the propositional logic rules.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E08C-47CC-4627-B0F9-B6458D1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9F34-154D-4D5A-8135-982E43CC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73827"/>
          </a:xfrm>
        </p:spPr>
        <p:txBody>
          <a:bodyPr>
            <a:normAutofit/>
          </a:bodyPr>
          <a:lstStyle/>
          <a:p>
            <a:r>
              <a:rPr lang="en-US" dirty="0"/>
              <a:t>TAs make mistakes!</a:t>
            </a:r>
          </a:p>
          <a:p>
            <a:r>
              <a:rPr lang="en-US" dirty="0"/>
              <a:t>When I was a TA, I made errors on 1 or 2% of my grading that needed to be corrected. If we made a mistake, file a regrade request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But those are only for mistakes, not for whether “-1 would be more fair”</a:t>
            </a:r>
          </a:p>
          <a:p>
            <a:r>
              <a:rPr lang="en-US" dirty="0"/>
              <a:t>If you are confused, please talk to us! </a:t>
            </a:r>
          </a:p>
          <a:p>
            <a:pPr lvl="1"/>
            <a:r>
              <a:rPr lang="en-US" dirty="0"/>
              <a:t>My favorite office hours questions are “can we talk about the best way to do something on the homework we just got back?”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b="1" dirty="0"/>
              <a:t>after </a:t>
            </a:r>
            <a:r>
              <a:rPr lang="en-US" dirty="0"/>
              <a:t>you do a regrade request on </a:t>
            </a:r>
            <a:r>
              <a:rPr lang="en-US" dirty="0" err="1"/>
              <a:t>gradescope</a:t>
            </a:r>
            <a:r>
              <a:rPr lang="en-US" dirty="0"/>
              <a:t>, you still think a grading was incorrect, send email to Robbie.</a:t>
            </a:r>
          </a:p>
          <a:p>
            <a:pPr lvl="1"/>
            <a:r>
              <a:rPr lang="en-US" dirty="0"/>
              <a:t>Regrade requests will close about 1 week after homework is returned.</a:t>
            </a:r>
          </a:p>
        </p:txBody>
      </p:sp>
    </p:spTree>
    <p:extLst>
      <p:ext uri="{BB962C8B-B14F-4D97-AF65-F5344CB8AC3E}">
        <p14:creationId xmlns:p14="http://schemas.microsoft.com/office/powerpoint/2010/main" val="293919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Definitions are fundamental. Our goal is to communicate precisely. </a:t>
                </a:r>
              </a:p>
              <a:p>
                <a:r>
                  <a:rPr lang="en-US" dirty="0"/>
                  <a:t>When you come across an edge case, a definition is the way to solve it.</a:t>
                </a:r>
              </a:p>
              <a:p>
                <a:pPr lvl="1"/>
                <a:r>
                  <a:rPr lang="en-US" dirty="0"/>
                  <a:t>Is -4 even?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(−4=2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), so yes it is!</a:t>
                </a:r>
              </a:p>
              <a:p>
                <a:pPr lvl="1"/>
                <a:r>
                  <a:rPr lang="en-US" dirty="0"/>
                  <a:t>We go to the definition. Not your gut feeling about what feels right.</a:t>
                </a:r>
              </a:p>
              <a:p>
                <a:r>
                  <a:rPr lang="en-US" dirty="0"/>
                  <a:t>How do we know something is true? Usually we verify the definition!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6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know something is true? Usually we verify the definition!</a:t>
                </a:r>
              </a:p>
              <a:p>
                <a:r>
                  <a:rPr lang="en-US" dirty="0"/>
                  <a:t>In other resources (textbooks, Wikipedia, etc.)</a:t>
                </a:r>
              </a:p>
              <a:p>
                <a:r>
                  <a:rPr lang="en-US" dirty="0"/>
                  <a:t>You will see things that look like this: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 An integer, x, is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Notice it says “if” not “if and only if.”</a:t>
                </a:r>
              </a:p>
              <a:p>
                <a:r>
                  <a:rPr lang="en-US" dirty="0"/>
                  <a:t>A definition is </a:t>
                </a:r>
                <a:r>
                  <a:rPr lang="en-US" b="1" dirty="0"/>
                  <a:t>always</a:t>
                </a:r>
                <a:r>
                  <a:rPr lang="en-US" dirty="0"/>
                  <a:t> an if and only if. The word “definition” has both directions in it (both the “if” and the “only if”).</a:t>
                </a:r>
              </a:p>
              <a:p>
                <a:r>
                  <a:rPr lang="en-US" dirty="0"/>
                  <a:t>I really wish people didn’t do this. I wish they explicitly said “if and only if” but some people insist that “definition” implies the “only if” direction. Otherwise they’d call it a “sufficient condition” not a “definition”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  <a:blipFill>
                <a:blip r:embed="rId2"/>
                <a:stretch>
                  <a:fillRect l="-708" t="-195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22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481</TotalTime>
  <Words>3268</Words>
  <Application>Microsoft Office PowerPoint</Application>
  <PresentationFormat>Widescreen</PresentationFormat>
  <Paragraphs>386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English Proofs</vt:lpstr>
      <vt:lpstr>About Grades</vt:lpstr>
      <vt:lpstr>About Grades</vt:lpstr>
      <vt:lpstr>Regrades</vt:lpstr>
      <vt:lpstr>Integer</vt:lpstr>
      <vt:lpstr>A word on definitions</vt:lpstr>
      <vt:lpstr>A word on definitions</vt:lpstr>
      <vt:lpstr>Our First Direct Proof</vt:lpstr>
      <vt:lpstr>Direct Proof Template</vt:lpstr>
      <vt:lpstr>Direct Proof Steps </vt:lpstr>
      <vt:lpstr>Another Direct Proof</vt:lpstr>
      <vt:lpstr>Another Direct Proof</vt:lpstr>
      <vt:lpstr>Another Direct Proof</vt:lpstr>
      <vt:lpstr>Another Direct Proof</vt:lpstr>
      <vt:lpstr>A note on Domain of Discourse</vt:lpstr>
      <vt:lpstr>A note on Translation to Logic</vt:lpstr>
      <vt:lpstr>Square</vt:lpstr>
      <vt:lpstr>Yet Another Direct Proof</vt:lpstr>
      <vt:lpstr>Yet Another Direct Proof</vt:lpstr>
      <vt:lpstr>Yet Another Direct Proof</vt:lpstr>
      <vt:lpstr>Inference Proofs</vt:lpstr>
      <vt:lpstr>A Brief Return to Training Wheels</vt:lpstr>
      <vt:lpstr>A Brief Return to Training Wheels</vt:lpstr>
      <vt:lpstr>Inference Proofs</vt:lpstr>
      <vt:lpstr>Drawing Conclusions</vt:lpstr>
      <vt:lpstr>Modus Ponens</vt:lpstr>
      <vt:lpstr>Modus Ponens – a formal proof</vt:lpstr>
      <vt:lpstr>Modus Ponens</vt:lpstr>
      <vt:lpstr>Notation – Laws of Inference</vt:lpstr>
      <vt:lpstr>Another Proof</vt:lpstr>
      <vt:lpstr>A proof!</vt:lpstr>
      <vt:lpstr>A proof!</vt:lpstr>
      <vt:lpstr>Try it yourselves</vt:lpstr>
      <vt:lpstr>Try it yourselves</vt:lpstr>
      <vt:lpstr>That was abstract!</vt:lpstr>
      <vt:lpstr>So…why do the abstract proof?</vt:lpstr>
      <vt:lpstr>More Inference Rules</vt:lpstr>
      <vt:lpstr>More Inference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9</cp:revision>
  <cp:lastPrinted>2023-10-12T23:48:12Z</cp:lastPrinted>
  <dcterms:created xsi:type="dcterms:W3CDTF">2023-10-11T00:04:35Z</dcterms:created>
  <dcterms:modified xsi:type="dcterms:W3CDTF">2023-10-13T17:07:50Z</dcterms:modified>
</cp:coreProperties>
</file>