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386" r:id="rId3"/>
    <p:sldId id="38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378" r:id="rId13"/>
    <p:sldId id="379" r:id="rId14"/>
    <p:sldId id="267" r:id="rId15"/>
    <p:sldId id="388" r:id="rId16"/>
    <p:sldId id="389" r:id="rId17"/>
    <p:sldId id="380" r:id="rId18"/>
    <p:sldId id="381" r:id="rId19"/>
    <p:sldId id="391" r:id="rId20"/>
    <p:sldId id="382" r:id="rId21"/>
    <p:sldId id="287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39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30" r:id="rId44"/>
    <p:sldId id="340" r:id="rId45"/>
    <p:sldId id="341" r:id="rId46"/>
    <p:sldId id="342" r:id="rId47"/>
    <p:sldId id="343" r:id="rId48"/>
    <p:sldId id="390" r:id="rId49"/>
    <p:sldId id="383" r:id="rId50"/>
    <p:sldId id="384" r:id="rId51"/>
    <p:sldId id="38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5F00-01B8-40F2-8F17-80B6AF362D5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5789-AF2E-43FB-B511-2BFB6FB2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5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1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2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B237E3-9A20-448E-8151-A265FDAB1EF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ean_(proof_assistant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0.png"/><Relationship Id="rId2" Type="http://schemas.openxmlformats.org/officeDocument/2006/relationships/image" Target="../media/image4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0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A168-EA45-4A1E-BB88-752E8BB93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26FBB-DD53-41A8-BC89-04F3FD077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23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306688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8CE4-D793-453E-AF4D-B9DC1621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abstract!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C4C0-D1AE-4ABA-B4E4-926378CF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instead someone had said: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we go down the else-branch</a:t>
            </a:r>
          </a:p>
          <a:p>
            <a:r>
              <a:rPr lang="en-US" dirty="0"/>
              <a:t>If the input list is non-empty, then we don’t go down the else-branch.</a:t>
            </a:r>
          </a:p>
          <a:p>
            <a:r>
              <a:rPr lang="en-US" dirty="0"/>
              <a:t>This test uses a non-empty list as input.</a:t>
            </a:r>
          </a:p>
          <a:p>
            <a:endParaRPr lang="en-US" dirty="0"/>
          </a:p>
          <a:p>
            <a:r>
              <a:rPr lang="en-US" dirty="0"/>
              <a:t>Can you conclude anything? </a:t>
            </a:r>
          </a:p>
        </p:txBody>
      </p:sp>
    </p:spTree>
    <p:extLst>
      <p:ext uri="{BB962C8B-B14F-4D97-AF65-F5344CB8AC3E}">
        <p14:creationId xmlns:p14="http://schemas.microsoft.com/office/powerpoint/2010/main" val="428666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0F2-0B37-4E93-8D7C-E3C0C03B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So…why do the abstract proof?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4B4B1-2D4B-48FE-B73E-211D161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to practice…</a:t>
            </a:r>
          </a:p>
          <a:p>
            <a:r>
              <a:rPr lang="en-US" dirty="0"/>
              <a:t>Though sometimes it’s helpful to make things abstract.</a:t>
            </a:r>
          </a:p>
          <a:p>
            <a:endParaRPr lang="en-US" dirty="0"/>
          </a:p>
          <a:p>
            <a:r>
              <a:rPr lang="en-US" dirty="0"/>
              <a:t>The more general you make a claim…</a:t>
            </a:r>
          </a:p>
          <a:p>
            <a:pPr lvl="1"/>
            <a:r>
              <a:rPr lang="en-US" dirty="0"/>
              <a:t>The more abstract it is, and therefore more difficult to understand on the surface…</a:t>
            </a:r>
          </a:p>
          <a:p>
            <a:pPr lvl="1"/>
            <a:r>
              <a:rPr lang="en-US" dirty="0"/>
              <a:t>But the more different contexts it can be used in.</a:t>
            </a:r>
          </a:p>
        </p:txBody>
      </p:sp>
    </p:spTree>
    <p:extLst>
      <p:ext uri="{BB962C8B-B14F-4D97-AF65-F5344CB8AC3E}">
        <p14:creationId xmlns:p14="http://schemas.microsoft.com/office/powerpoint/2010/main" val="304732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A4098B-AD26-4588-BD03-C6C5A494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Proof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5A237-DD6B-4369-A315-A40E1D7C2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8A63-B46A-4D32-B59E-A8A1F5B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51F5-660C-482F-9531-845A76DB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about 1.5 lectures, we’re going to study “inference proofs”</a:t>
            </a:r>
          </a:p>
          <a:p>
            <a:r>
              <a:rPr lang="en-US" dirty="0"/>
              <a:t>The rules for these proofs are</a:t>
            </a:r>
          </a:p>
          <a:p>
            <a:r>
              <a:rPr lang="en-US" dirty="0"/>
              <a:t>1. Strict enough that computers can check them (there are </a:t>
            </a:r>
            <a:r>
              <a:rPr lang="en-US" dirty="0">
                <a:hlinkClick r:id="rId2"/>
              </a:rPr>
              <a:t>languages designed to do that!</a:t>
            </a:r>
            <a:r>
              <a:rPr lang="en-US" dirty="0"/>
              <a:t>)</a:t>
            </a:r>
          </a:p>
          <a:p>
            <a:r>
              <a:rPr lang="en-US" dirty="0"/>
              <a:t>2. More general than the simplification rules we’ve seen so far.</a:t>
            </a:r>
          </a:p>
          <a:p>
            <a:pPr lvl="1"/>
            <a:r>
              <a:rPr lang="en-US" dirty="0"/>
              <a:t>You’ll still use the simplification rules!</a:t>
            </a:r>
          </a:p>
          <a:p>
            <a:pPr lvl="1"/>
            <a:r>
              <a:rPr lang="en-US" dirty="0"/>
              <a:t>But you’ll find we can prove more things (at least without significant difficulty).</a:t>
            </a:r>
          </a:p>
          <a:p>
            <a:r>
              <a:rPr lang="en-US" dirty="0"/>
              <a:t>3. More similar to the proofs we spend most of the quarter writing.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We’ve been implicitly using another “rule” in our English proofs,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</a:t>
                </a:r>
                <a:r>
                  <a:rPr lang="en-US" sz="240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starting right now.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01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597-A5CD-49D4-B9F9-AE1BEAC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argue…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ECB9-7E5F-4E2E-8020-AFFC9518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a piece of code.</a:t>
            </a:r>
          </a:p>
          <a:p>
            <a:r>
              <a:rPr lang="en-US" dirty="0"/>
              <a:t>And you think </a:t>
            </a:r>
            <a:r>
              <a:rPr lang="en-US" b="1" dirty="0"/>
              <a:t>if </a:t>
            </a:r>
            <a:r>
              <a:rPr lang="en-US" dirty="0"/>
              <a:t>the code gets null input </a:t>
            </a:r>
            <a:r>
              <a:rPr lang="en-US" b="1" dirty="0"/>
              <a:t>then </a:t>
            </a:r>
            <a:r>
              <a:rPr lang="en-US" dirty="0"/>
              <a:t>a </a:t>
            </a:r>
            <a:r>
              <a:rPr lang="en-US" dirty="0" err="1"/>
              <a:t>nullPointerExecption</a:t>
            </a:r>
            <a:r>
              <a:rPr lang="en-US" dirty="0"/>
              <a:t> will be thrown.</a:t>
            </a:r>
          </a:p>
          <a:p>
            <a:r>
              <a:rPr lang="en-US" dirty="0"/>
              <a:t>How would you convince your friend?</a:t>
            </a:r>
          </a:p>
          <a:p>
            <a:endParaRPr lang="en-US" dirty="0"/>
          </a:p>
          <a:p>
            <a:r>
              <a:rPr lang="en-US" dirty="0"/>
              <a:t>You’d probably trace the code, assuming you would get null input. </a:t>
            </a:r>
          </a:p>
          <a:p>
            <a:r>
              <a:rPr lang="en-US" dirty="0"/>
              <a:t>The code was your </a:t>
            </a:r>
            <a:r>
              <a:rPr lang="en-US" b="1" dirty="0"/>
              <a:t>given</a:t>
            </a:r>
          </a:p>
          <a:p>
            <a:r>
              <a:rPr lang="en-US" b="1" dirty="0"/>
              <a:t>The null input is an assumption  </a:t>
            </a:r>
          </a:p>
        </p:txBody>
      </p:sp>
    </p:spTree>
    <p:extLst>
      <p:ext uri="{BB962C8B-B14F-4D97-AF65-F5344CB8AC3E}">
        <p14:creationId xmlns:p14="http://schemas.microsoft.com/office/powerpoint/2010/main" val="4050730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7329-095E-4534-802C-58095E2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convince someone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true given some surrounding context/some surrounding givens?</a:t>
                </a:r>
              </a:p>
              <a:p>
                <a:endParaRPr lang="en-US" dirty="0"/>
              </a:p>
              <a:p>
                <a:r>
                  <a:rPr lang="en-US" dirty="0"/>
                  <a:t>You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(you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And then you’ll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also be true.</a:t>
                </a:r>
              </a:p>
              <a:p>
                <a:pPr lvl="1"/>
                <a:r>
                  <a:rPr lang="en-US" dirty="0"/>
                  <a:t>Just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the Given information.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3CA8B-4A4F-453B-97FD-CBC7EF65B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4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815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05384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60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99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1776-A246-475F-945B-2D51B1BD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Return to Training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76D2-A4C6-49C9-8D4F-9A8D657B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and proofs are quite abstract!</a:t>
            </a:r>
          </a:p>
          <a:p>
            <a:r>
              <a:rPr lang="en-US" dirty="0"/>
              <a:t>Why spend time here?</a:t>
            </a:r>
          </a:p>
          <a:p>
            <a:r>
              <a:rPr lang="en-US" dirty="0"/>
              <a:t>Some computer scientists use the fully formal (computer-checkable) version of the rules.</a:t>
            </a:r>
          </a:p>
          <a:p>
            <a:pPr lvl="1"/>
            <a:r>
              <a:rPr lang="en-US" dirty="0"/>
              <a:t>Our PL group here contains experts in these topics!</a:t>
            </a:r>
          </a:p>
          <a:p>
            <a:r>
              <a:rPr lang="en-US" dirty="0"/>
              <a:t>We want your takeaways to be</a:t>
            </a:r>
          </a:p>
          <a:p>
            <a:pPr lvl="1"/>
            <a:r>
              <a:rPr lang="en-US" dirty="0"/>
              <a:t>In principle, any proof we write in this class could be made fully formal and checked.</a:t>
            </a:r>
          </a:p>
          <a:p>
            <a:pPr lvl="1"/>
            <a:r>
              <a:rPr lang="en-US" dirty="0"/>
              <a:t>But it can be a lot of work, so we usually think and communicate in English. We’re people after all!</a:t>
            </a:r>
          </a:p>
        </p:txBody>
      </p:sp>
    </p:spTree>
    <p:extLst>
      <p:ext uri="{BB962C8B-B14F-4D97-AF65-F5344CB8AC3E}">
        <p14:creationId xmlns:p14="http://schemas.microsoft.com/office/powerpoint/2010/main" val="183660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6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3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3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(the way our propositional rules could). Why not?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401</TotalTime>
  <Words>3897</Words>
  <Application>Microsoft Office PowerPoint</Application>
  <PresentationFormat>Widescreen</PresentationFormat>
  <Paragraphs>660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</vt:lpstr>
      <vt:lpstr>A Brief Return to Training Wheels</vt:lpstr>
      <vt:lpstr>A Brief Return to Training Wheels</vt:lpstr>
      <vt:lpstr>Inference Proofs</vt:lpstr>
      <vt:lpstr>Drawing Conclusions</vt:lpstr>
      <vt:lpstr>Modus Ponens</vt:lpstr>
      <vt:lpstr>Modus Ponens – a formal proof</vt:lpstr>
      <vt:lpstr>Modus Ponens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That was abstract!</vt:lpstr>
      <vt:lpstr>So…why do the abstract proof?</vt:lpstr>
      <vt:lpstr>More Inference Rules</vt:lpstr>
      <vt:lpstr>More Inference Rules</vt:lpstr>
      <vt:lpstr>Direct Proof Rule</vt:lpstr>
      <vt:lpstr>The Direct Proof Rule</vt:lpstr>
      <vt:lpstr>Inference Rules</vt:lpstr>
      <vt:lpstr>The Direct Proof Rule</vt:lpstr>
      <vt:lpstr>How would you argue…</vt:lpstr>
      <vt:lpstr>In general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Extra Practice</vt:lpstr>
      <vt:lpstr>Caution</vt:lpstr>
      <vt:lpstr>One more Proof</vt:lpstr>
      <vt:lpstr>One more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10</cp:revision>
  <cp:lastPrinted>2023-10-13T23:50:31Z</cp:lastPrinted>
  <dcterms:created xsi:type="dcterms:W3CDTF">2023-10-12T18:41:23Z</dcterms:created>
  <dcterms:modified xsi:type="dcterms:W3CDTF">2023-10-16T17:05:29Z</dcterms:modified>
</cp:coreProperties>
</file>