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1"/>
  </p:handoutMasterIdLst>
  <p:sldIdLst>
    <p:sldId id="256" r:id="rId2"/>
    <p:sldId id="363" r:id="rId3"/>
    <p:sldId id="360" r:id="rId4"/>
    <p:sldId id="366" r:id="rId5"/>
    <p:sldId id="280" r:id="rId6"/>
    <p:sldId id="282" r:id="rId7"/>
    <p:sldId id="259" r:id="rId8"/>
    <p:sldId id="262" r:id="rId9"/>
    <p:sldId id="261" r:id="rId10"/>
    <p:sldId id="263" r:id="rId11"/>
    <p:sldId id="264" r:id="rId12"/>
    <p:sldId id="271" r:id="rId13"/>
    <p:sldId id="265" r:id="rId14"/>
    <p:sldId id="267" r:id="rId15"/>
    <p:sldId id="361" r:id="rId16"/>
    <p:sldId id="365" r:id="rId17"/>
    <p:sldId id="272" r:id="rId18"/>
    <p:sldId id="279" r:id="rId19"/>
    <p:sldId id="270" r:id="rId20"/>
    <p:sldId id="275" r:id="rId21"/>
    <p:sldId id="276" r:id="rId22"/>
    <p:sldId id="277" r:id="rId23"/>
    <p:sldId id="364" r:id="rId24"/>
    <p:sldId id="346" r:id="rId25"/>
    <p:sldId id="303" r:id="rId26"/>
    <p:sldId id="304" r:id="rId27"/>
    <p:sldId id="347" r:id="rId28"/>
    <p:sldId id="358" r:id="rId29"/>
    <p:sldId id="348" r:id="rId30"/>
    <p:sldId id="292" r:id="rId31"/>
    <p:sldId id="305" r:id="rId32"/>
    <p:sldId id="293" r:id="rId33"/>
    <p:sldId id="367" r:id="rId34"/>
    <p:sldId id="368" r:id="rId35"/>
    <p:sldId id="291" r:id="rId36"/>
    <p:sldId id="359" r:id="rId37"/>
    <p:sldId id="362" r:id="rId38"/>
    <p:sldId id="307" r:id="rId39"/>
    <p:sldId id="285" r:id="rId40"/>
    <p:sldId id="286" r:id="rId41"/>
    <p:sldId id="301" r:id="rId42"/>
    <p:sldId id="287" r:id="rId43"/>
    <p:sldId id="288" r:id="rId44"/>
    <p:sldId id="289" r:id="rId45"/>
    <p:sldId id="349" r:id="rId46"/>
    <p:sldId id="350" r:id="rId47"/>
    <p:sldId id="356" r:id="rId48"/>
    <p:sldId id="357" r:id="rId49"/>
    <p:sldId id="297" r:id="rId5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AB5CBF1C-C28A-4818-8CC0-9E71460E9DEA}" type="datetimeFigureOut">
              <a:rPr lang="en-US" smtClean="0"/>
              <a:t>10/18/2023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65ADA32-8034-49E6-BD7F-F2AA554FAE6D}" type="slidenum">
              <a:rPr lang="en-US" smtClean="0"/>
              <a:t>‹#›</a:t>
            </a:fld>
            <a:endParaRPr lang="en-US"/>
          </a:p>
        </p:txBody>
      </p:sp>
    </p:spTree>
    <p:extLst>
      <p:ext uri="{BB962C8B-B14F-4D97-AF65-F5344CB8AC3E}">
        <p14:creationId xmlns:p14="http://schemas.microsoft.com/office/powerpoint/2010/main" val="38726534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5AB06B4-108A-47B7-98ED-19E00BD82085}"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30D62-C39A-4907-8E2C-5E0481235F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6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5AB06B4-108A-47B7-98ED-19E00BD82085}" type="datetimeFigureOut">
              <a:rPr lang="en-US" smtClean="0"/>
              <a:t>10/18/2023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9C330D62-C39A-4907-8E2C-5E0481235F3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59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5AB06B4-108A-47B7-98ED-19E00BD82085}" type="datetimeFigureOut">
              <a:rPr lang="en-US" smtClean="0"/>
              <a:t>10/18/2023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9C330D62-C39A-4907-8E2C-5E0481235F3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564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61933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AB06B4-108A-47B7-98ED-19E00BD82085}"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30D62-C39A-4907-8E2C-5E0481235F31}" type="slidenum">
              <a:rPr lang="en-US" smtClean="0"/>
              <a:t>‹#›</a:t>
            </a:fld>
            <a:endParaRPr lang="en-US"/>
          </a:p>
        </p:txBody>
      </p:sp>
    </p:spTree>
    <p:extLst>
      <p:ext uri="{BB962C8B-B14F-4D97-AF65-F5344CB8AC3E}">
        <p14:creationId xmlns:p14="http://schemas.microsoft.com/office/powerpoint/2010/main" val="388257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5AB06B4-108A-47B7-98ED-19E00BD82085}" type="datetimeFigureOut">
              <a:rPr lang="en-US" smtClean="0"/>
              <a:t>10/18/2023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9C330D62-C39A-4907-8E2C-5E0481235F3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9148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95AB06B4-108A-47B7-98ED-19E00BD82085}"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30D62-C39A-4907-8E2C-5E0481235F3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893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AB06B4-108A-47B7-98ED-19E00BD82085}"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30D62-C39A-4907-8E2C-5E0481235F31}" type="slidenum">
              <a:rPr lang="en-US" smtClean="0"/>
              <a:t>‹#›</a:t>
            </a:fld>
            <a:endParaRPr lang="en-US"/>
          </a:p>
        </p:txBody>
      </p:sp>
    </p:spTree>
    <p:extLst>
      <p:ext uri="{BB962C8B-B14F-4D97-AF65-F5344CB8AC3E}">
        <p14:creationId xmlns:p14="http://schemas.microsoft.com/office/powerpoint/2010/main" val="262295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5AB06B4-108A-47B7-98ED-19E00BD82085}"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30D62-C39A-4907-8E2C-5E0481235F3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51241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AB06B4-108A-47B7-98ED-19E00BD82085}"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30D62-C39A-4907-8E2C-5E0481235F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5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B06B4-108A-47B7-98ED-19E00BD82085}"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30D62-C39A-4907-8E2C-5E0481235F31}" type="slidenum">
              <a:rPr lang="en-US" smtClean="0"/>
              <a:t>‹#›</a:t>
            </a:fld>
            <a:endParaRPr lang="en-US"/>
          </a:p>
        </p:txBody>
      </p:sp>
    </p:spTree>
    <p:extLst>
      <p:ext uri="{BB962C8B-B14F-4D97-AF65-F5344CB8AC3E}">
        <p14:creationId xmlns:p14="http://schemas.microsoft.com/office/powerpoint/2010/main" val="34786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AB06B4-108A-47B7-98ED-19E00BD82085}"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30D62-C39A-4907-8E2C-5E0481235F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8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5AB06B4-108A-47B7-98ED-19E00BD82085}" type="datetimeFigureOut">
              <a:rPr lang="en-US" smtClean="0"/>
              <a:t>10/18/2023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C330D62-C39A-4907-8E2C-5E0481235F3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32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image" Target="../media/image160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0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0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1.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02.png"/><Relationship Id="rId1" Type="http://schemas.openxmlformats.org/officeDocument/2006/relationships/slideLayout" Target="../slideLayouts/slideLayout2.xml"/><Relationship Id="rId5" Type="http://schemas.openxmlformats.org/officeDocument/2006/relationships/image" Target="../media/image900.png"/><Relationship Id="rId4" Type="http://schemas.openxmlformats.org/officeDocument/2006/relationships/image" Target="../media/image700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C5F1-1DF0-41E2-8CD9-9B0492B310AE}"/>
              </a:ext>
            </a:extLst>
          </p:cNvPr>
          <p:cNvSpPr>
            <a:spLocks noGrp="1"/>
          </p:cNvSpPr>
          <p:nvPr>
            <p:ph type="ctrTitle"/>
          </p:nvPr>
        </p:nvSpPr>
        <p:spPr/>
        <p:txBody>
          <a:bodyPr/>
          <a:lstStyle/>
          <a:p>
            <a:r>
              <a:rPr lang="en-US" dirty="0"/>
              <a:t>English Proofs and Sets</a:t>
            </a:r>
          </a:p>
        </p:txBody>
      </p:sp>
      <p:sp>
        <p:nvSpPr>
          <p:cNvPr id="3" name="Subtitle 2">
            <a:extLst>
              <a:ext uri="{FF2B5EF4-FFF2-40B4-BE49-F238E27FC236}">
                <a16:creationId xmlns:a16="http://schemas.microsoft.com/office/drawing/2014/main" id="{2B162E92-CAA2-4849-B554-D523EB74FBD1}"/>
              </a:ext>
            </a:extLst>
          </p:cNvPr>
          <p:cNvSpPr>
            <a:spLocks noGrp="1"/>
          </p:cNvSpPr>
          <p:nvPr>
            <p:ph type="subTitle" idx="1"/>
          </p:nvPr>
        </p:nvSpPr>
        <p:spPr/>
        <p:txBody>
          <a:bodyPr/>
          <a:lstStyle/>
          <a:p>
            <a:r>
              <a:rPr lang="en-US" dirty="0"/>
              <a:t>CSE 311 Autumn 23</a:t>
            </a:r>
          </a:p>
          <a:p>
            <a:r>
              <a:rPr lang="en-US" dirty="0"/>
              <a:t>Lecture 10</a:t>
            </a:r>
          </a:p>
        </p:txBody>
      </p:sp>
      <p:pic>
        <p:nvPicPr>
          <p:cNvPr id="4" name="Picture 2" descr="Time to Take Off the Training Wheels | Mindful Bodies">
            <a:extLst>
              <a:ext uri="{FF2B5EF4-FFF2-40B4-BE49-F238E27FC236}">
                <a16:creationId xmlns:a16="http://schemas.microsoft.com/office/drawing/2014/main" id="{21BDAD5C-7053-4D32-8FFC-331CEAF12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33" y="51174"/>
            <a:ext cx="4491789" cy="506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6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do another!</a:t>
            </a:r>
          </a:p>
        </p:txBody>
      </p:sp>
      <p:sp>
        <p:nvSpPr>
          <p:cNvPr id="3" name="Content Placeholder 2"/>
          <p:cNvSpPr>
            <a:spLocks noGrp="1"/>
          </p:cNvSpPr>
          <p:nvPr>
            <p:ph idx="1"/>
          </p:nvPr>
        </p:nvSpPr>
        <p:spPr/>
        <p:txBody>
          <a:bodyPr/>
          <a:lstStyle/>
          <a:p>
            <a:pPr marL="0" indent="0">
              <a:buNone/>
            </a:pPr>
            <a:r>
              <a:rPr lang="en-US" dirty="0"/>
              <a:t>First a definition</a:t>
            </a:r>
          </a:p>
        </p:txBody>
      </p:sp>
      <p:grpSp>
        <p:nvGrpSpPr>
          <p:cNvPr id="5" name="Group 4"/>
          <p:cNvGrpSpPr/>
          <p:nvPr/>
        </p:nvGrpSpPr>
        <p:grpSpPr>
          <a:xfrm>
            <a:off x="575239" y="2021186"/>
            <a:ext cx="8984096" cy="1613268"/>
            <a:chOff x="1185842" y="3429000"/>
            <a:chExt cx="6111311" cy="1927846"/>
          </a:xfrm>
        </p:grpSpPr>
        <mc:AlternateContent xmlns:mc="http://schemas.openxmlformats.org/markup-compatibility/2006" xmlns:a14="http://schemas.microsoft.com/office/drawing/2010/main">
          <mc:Choice Requires="a14">
            <p:sp>
              <p:nvSpPr>
                <p:cNvPr id="6" name="Rectangle 5"/>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real number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is </a:t>
                  </a:r>
                  <a:r>
                    <a:rPr lang="en-US" sz="2800" b="1" dirty="0">
                      <a:latin typeface="Segoe UI Semibold" panose="020B0702040204020203" pitchFamily="34" charset="0"/>
                      <a:cs typeface="Segoe UI Semibold" panose="020B0702040204020203" pitchFamily="34" charset="0"/>
                    </a:rPr>
                    <a:t>rational if (and only if) there exist integers </a:t>
                  </a:r>
                  <a14:m>
                    <m:oMath xmlns:m="http://schemas.openxmlformats.org/officeDocument/2006/math">
                      <m:r>
                        <a:rPr lang="en-US" sz="2800" b="1" i="1" dirty="0" smtClean="0">
                          <a:latin typeface="Cambria Math" panose="02040503050406030204" pitchFamily="18" charset="0"/>
                          <a:cs typeface="Segoe UI Semibold" panose="020B0702040204020203" pitchFamily="34" charset="0"/>
                        </a:rPr>
                        <m:t>𝒑</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1" i="1" dirty="0" smtClean="0">
                          <a:latin typeface="Cambria Math" panose="02040503050406030204" pitchFamily="18" charset="0"/>
                          <a:cs typeface="Segoe UI Semibold" panose="020B0702040204020203" pitchFamily="34" charset="0"/>
                        </a:rPr>
                        <m:t>𝒒</m:t>
                      </m:r>
                    </m:oMath>
                  </a14:m>
                  <a:r>
                    <a:rPr lang="en-US" sz="2800" b="1" dirty="0">
                      <a:latin typeface="Segoe UI Semibold" panose="020B0702040204020203" pitchFamily="34" charset="0"/>
                      <a:cs typeface="Segoe UI Semibold" panose="020B0702040204020203" pitchFamily="34" charset="0"/>
                    </a:rPr>
                    <a:t>, with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𝒒</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𝟎</m:t>
                      </m:r>
                    </m:oMath>
                  </a14:m>
                  <a:r>
                    <a:rPr lang="en-US" sz="2800" b="1" dirty="0">
                      <a:latin typeface="Segoe UI Semibold" panose="020B0702040204020203" pitchFamily="34" charset="0"/>
                      <a:cs typeface="Segoe UI Semibold" panose="020B0702040204020203" pitchFamily="34" charset="0"/>
                    </a:rPr>
                    <a:t> such that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𝒑</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𝒒</m:t>
                      </m:r>
                    </m:oMath>
                  </a14:m>
                  <a:r>
                    <a:rPr lang="en-US" sz="2800" b="1" dirty="0">
                      <a:latin typeface="Segoe UI Semibold" panose="020B0702040204020203" pitchFamily="34" charset="0"/>
                      <a:cs typeface="Segoe UI Semibold" panose="020B0702040204020203"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r="-407" b="-3030"/>
                  </a:stretch>
                </a:blipFill>
                <a:ln>
                  <a:noFill/>
                </a:ln>
              </p:spPr>
              <p:txBody>
                <a:bodyPr/>
                <a:lstStyle/>
                <a:p>
                  <a:r>
                    <a:rPr lang="en-US">
                      <a:noFill/>
                    </a:rPr>
                    <a:t> </a:t>
                  </a:r>
                </a:p>
              </p:txBody>
            </p:sp>
          </mc:Fallback>
        </mc:AlternateContent>
        <p:sp>
          <p:nvSpPr>
            <p:cNvPr id="7" name="Rectangle 6"/>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Rational</a:t>
              </a:r>
            </a:p>
          </p:txBody>
        </p:sp>
      </p:grpSp>
      <mc:AlternateContent xmlns:mc="http://schemas.openxmlformats.org/markup-compatibility/2006" xmlns:a14="http://schemas.microsoft.com/office/drawing/2010/main">
        <mc:Choice Requires="a14">
          <p:sp>
            <p:nvSpPr>
              <p:cNvPr id="8" name="Rounded Rectangle 7"/>
              <p:cNvSpPr/>
              <p:nvPr/>
            </p:nvSpPr>
            <p:spPr>
              <a:xfrm>
                <a:off x="575239" y="3938263"/>
                <a:ext cx="10091897" cy="507039"/>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urier New" panose="02070309020205020404" pitchFamily="49" charset="0"/>
                    <a:cs typeface="Courier New" panose="02070309020205020404" pitchFamily="49" charset="0"/>
                  </a:rPr>
                  <a:t>Rational(</a:t>
                </a:r>
                <a14:m>
                  <m:oMath xmlns:m="http://schemas.openxmlformats.org/officeDocument/2006/math">
                    <m:r>
                      <a:rPr lang="en-US" sz="2400" i="1" dirty="0" smtClean="0">
                        <a:solidFill>
                          <a:schemeClr val="tx1"/>
                        </a:solidFill>
                        <a:latin typeface="Cambria Math" panose="02040503050406030204" pitchFamily="18" charset="0"/>
                        <a:cs typeface="Courier New" panose="02070309020205020404" pitchFamily="49" charset="0"/>
                      </a:rPr>
                      <m:t>𝑥</m:t>
                    </m:r>
                  </m:oMath>
                </a14:m>
                <a:r>
                  <a:rPr lang="en-US" sz="2400" dirty="0">
                    <a:solidFill>
                      <a:schemeClr val="tx1"/>
                    </a:solidFill>
                    <a:latin typeface="Courier New" panose="02070309020205020404" pitchFamily="49" charset="0"/>
                    <a:cs typeface="Courier New" panose="02070309020205020404" pitchFamily="49" charset="0"/>
                  </a:rPr>
                  <a:t>)</a:t>
                </a:r>
                <a14:m>
                  <m:oMath xmlns:m="http://schemas.openxmlformats.org/officeDocument/2006/math">
                    <m:r>
                      <a:rPr lang="en-US" sz="2400" b="0" i="1" dirty="0" smtClean="0">
                        <a:solidFill>
                          <a:schemeClr val="tx1"/>
                        </a:solidFill>
                        <a:latin typeface="Cambria Math" panose="02040503050406030204" pitchFamily="18" charset="0"/>
                        <a:cs typeface="Courier New" panose="02070309020205020404" pitchFamily="49" charset="0"/>
                      </a:rPr>
                      <m:t>≔∃</m:t>
                    </m:r>
                    <m:r>
                      <a:rPr lang="en-US" sz="2400" b="0" i="1" dirty="0" smtClean="0">
                        <a:solidFill>
                          <a:schemeClr val="tx1"/>
                        </a:solidFill>
                        <a:latin typeface="Cambria Math" panose="02040503050406030204" pitchFamily="18" charset="0"/>
                        <a:cs typeface="Courier New" panose="02070309020205020404" pitchFamily="49" charset="0"/>
                      </a:rPr>
                      <m:t>𝑝</m:t>
                    </m:r>
                    <m:r>
                      <a:rPr lang="en-US" sz="2400" b="0" i="1" dirty="0" smtClean="0">
                        <a:solidFill>
                          <a:schemeClr val="tx1"/>
                        </a:solidFill>
                        <a:latin typeface="Cambria Math" panose="02040503050406030204" pitchFamily="18" charset="0"/>
                        <a:cs typeface="Courier New" panose="02070309020205020404" pitchFamily="49" charset="0"/>
                      </a:rPr>
                      <m:t>∃</m:t>
                    </m:r>
                    <m:r>
                      <a:rPr lang="en-US" sz="2400" b="0" i="1" dirty="0" smtClean="0">
                        <a:solidFill>
                          <a:schemeClr val="tx1"/>
                        </a:solidFill>
                        <a:latin typeface="Cambria Math" panose="02040503050406030204" pitchFamily="18" charset="0"/>
                        <a:cs typeface="Courier New" panose="02070309020205020404" pitchFamily="49" charset="0"/>
                      </a:rPr>
                      <m:t>𝑞</m:t>
                    </m:r>
                    <m:r>
                      <a:rPr lang="en-US" sz="2400" b="0" i="1" dirty="0" smtClean="0">
                        <a:solidFill>
                          <a:schemeClr val="tx1"/>
                        </a:solidFill>
                        <a:latin typeface="Cambria Math" panose="02040503050406030204" pitchFamily="18" charset="0"/>
                        <a:cs typeface="Courier New" panose="02070309020205020404" pitchFamily="49" charset="0"/>
                      </a:rPr>
                      <m:t>( </m:t>
                    </m:r>
                  </m:oMath>
                </a14:m>
                <a:r>
                  <a:rPr lang="en-US" sz="2400" b="0" i="0" dirty="0">
                    <a:solidFill>
                      <a:schemeClr val="tx1"/>
                    </a:solidFill>
                    <a:latin typeface="Courier New" panose="02070309020205020404" pitchFamily="49" charset="0"/>
                    <a:cs typeface="Courier New" panose="02070309020205020404" pitchFamily="49" charset="0"/>
                  </a:rPr>
                  <a:t>Integer</a:t>
                </a:r>
                <a14:m>
                  <m:oMath xmlns:m="http://schemas.openxmlformats.org/officeDocument/2006/math">
                    <m:d>
                      <m:dPr>
                        <m:ctrlPr>
                          <a:rPr lang="en-US" sz="2400" b="0" i="1" dirty="0" smtClean="0">
                            <a:solidFill>
                              <a:schemeClr val="tx1"/>
                            </a:solidFill>
                            <a:latin typeface="Cambria Math" panose="02040503050406030204" pitchFamily="18" charset="0"/>
                            <a:cs typeface="Courier New" panose="02070309020205020404" pitchFamily="49" charset="0"/>
                          </a:rPr>
                        </m:ctrlPr>
                      </m:dPr>
                      <m:e>
                        <m:r>
                          <a:rPr lang="en-US" sz="2400" b="0" i="1" dirty="0" smtClean="0">
                            <a:solidFill>
                              <a:schemeClr val="tx1"/>
                            </a:solidFill>
                            <a:latin typeface="Cambria Math" panose="02040503050406030204" pitchFamily="18" charset="0"/>
                            <a:cs typeface="Courier New" panose="02070309020205020404" pitchFamily="49" charset="0"/>
                          </a:rPr>
                          <m:t>𝑝</m:t>
                        </m:r>
                      </m:e>
                    </m:d>
                    <m:r>
                      <a:rPr lang="en-US" sz="2400" b="0" i="1" dirty="0" smtClean="0">
                        <a:solidFill>
                          <a:schemeClr val="tx1"/>
                        </a:solidFill>
                        <a:latin typeface="Cambria Math" panose="02040503050406030204" pitchFamily="18" charset="0"/>
                        <a:cs typeface="Courier New" panose="02070309020205020404" pitchFamily="49" charset="0"/>
                      </a:rPr>
                      <m:t>∧</m:t>
                    </m:r>
                  </m:oMath>
                </a14:m>
                <a:r>
                  <a:rPr lang="en-US" sz="2400" b="0" i="0" dirty="0">
                    <a:solidFill>
                      <a:schemeClr val="tx1"/>
                    </a:solidFill>
                    <a:latin typeface="Courier New" panose="02070309020205020404" pitchFamily="49" charset="0"/>
                    <a:cs typeface="Courier New" panose="02070309020205020404" pitchFamily="49" charset="0"/>
                  </a:rPr>
                  <a:t>Integer</a:t>
                </a:r>
                <a14:m>
                  <m:oMath xmlns:m="http://schemas.openxmlformats.org/officeDocument/2006/math">
                    <m:d>
                      <m:dPr>
                        <m:ctrlPr>
                          <a:rPr lang="en-US" sz="2400" b="0" i="1" dirty="0" smtClean="0">
                            <a:solidFill>
                              <a:schemeClr val="tx1"/>
                            </a:solidFill>
                            <a:latin typeface="Cambria Math" panose="02040503050406030204" pitchFamily="18" charset="0"/>
                            <a:cs typeface="Courier New" panose="02070309020205020404" pitchFamily="49" charset="0"/>
                          </a:rPr>
                        </m:ctrlPr>
                      </m:dPr>
                      <m:e>
                        <m:r>
                          <a:rPr lang="en-US" sz="2400" b="0" i="1" dirty="0" smtClean="0">
                            <a:solidFill>
                              <a:schemeClr val="tx1"/>
                            </a:solidFill>
                            <a:latin typeface="Cambria Math" panose="02040503050406030204" pitchFamily="18" charset="0"/>
                            <a:cs typeface="Courier New" panose="02070309020205020404" pitchFamily="49" charset="0"/>
                          </a:rPr>
                          <m:t>𝑞</m:t>
                        </m:r>
                      </m:e>
                    </m:d>
                    <m:r>
                      <a:rPr lang="en-US" sz="2400" b="0" i="1" dirty="0" smtClean="0">
                        <a:solidFill>
                          <a:schemeClr val="tx1"/>
                        </a:solidFill>
                        <a:latin typeface="Cambria Math" panose="02040503050406030204" pitchFamily="18" charset="0"/>
                        <a:cs typeface="Courier New" panose="02070309020205020404" pitchFamily="49" charset="0"/>
                      </a:rPr>
                      <m:t>∧(</m:t>
                    </m:r>
                    <m:r>
                      <a:rPr lang="en-US" sz="2400" b="0" i="1" dirty="0" smtClean="0">
                        <a:solidFill>
                          <a:schemeClr val="tx1"/>
                        </a:solidFill>
                        <a:latin typeface="Cambria Math" panose="02040503050406030204" pitchFamily="18" charset="0"/>
                        <a:cs typeface="Courier New" panose="02070309020205020404" pitchFamily="49" charset="0"/>
                      </a:rPr>
                      <m:t>𝑥</m:t>
                    </m:r>
                    <m:r>
                      <a:rPr lang="en-US" sz="2400" b="0" i="1" dirty="0" smtClean="0">
                        <a:solidFill>
                          <a:schemeClr val="tx1"/>
                        </a:solidFill>
                        <a:latin typeface="Cambria Math" panose="02040503050406030204" pitchFamily="18" charset="0"/>
                        <a:cs typeface="Courier New" panose="02070309020205020404" pitchFamily="49" charset="0"/>
                      </a:rPr>
                      <m:t>=</m:t>
                    </m:r>
                    <m:f>
                      <m:fPr>
                        <m:type m:val="lin"/>
                        <m:ctrlPr>
                          <a:rPr lang="en-US" sz="2400" b="0" i="1" dirty="0" smtClean="0">
                            <a:solidFill>
                              <a:schemeClr val="tx1"/>
                            </a:solidFill>
                            <a:latin typeface="Cambria Math" panose="02040503050406030204" pitchFamily="18" charset="0"/>
                            <a:cs typeface="Courier New" panose="02070309020205020404" pitchFamily="49" charset="0"/>
                          </a:rPr>
                        </m:ctrlPr>
                      </m:fPr>
                      <m:num>
                        <m:r>
                          <a:rPr lang="en-US" sz="2400" b="0" i="1" dirty="0" smtClean="0">
                            <a:solidFill>
                              <a:schemeClr val="tx1"/>
                            </a:solidFill>
                            <a:latin typeface="Cambria Math" panose="02040503050406030204" pitchFamily="18" charset="0"/>
                            <a:cs typeface="Courier New" panose="02070309020205020404" pitchFamily="49" charset="0"/>
                          </a:rPr>
                          <m:t>𝑝</m:t>
                        </m:r>
                      </m:num>
                      <m:den>
                        <m:r>
                          <a:rPr lang="en-US" sz="2400" b="0" i="1" dirty="0" smtClean="0">
                            <a:solidFill>
                              <a:schemeClr val="tx1"/>
                            </a:solidFill>
                            <a:latin typeface="Cambria Math" panose="02040503050406030204" pitchFamily="18" charset="0"/>
                            <a:cs typeface="Courier New" panose="02070309020205020404" pitchFamily="49" charset="0"/>
                          </a:rPr>
                          <m:t>𝑞</m:t>
                        </m:r>
                      </m:den>
                    </m:f>
                    <m:r>
                      <a:rPr lang="en-US" sz="2400" b="0" i="1" dirty="0" smtClean="0">
                        <a:solidFill>
                          <a:schemeClr val="tx1"/>
                        </a:solidFill>
                        <a:latin typeface="Cambria Math" panose="02040503050406030204" pitchFamily="18" charset="0"/>
                        <a:cs typeface="Courier New" panose="02070309020205020404" pitchFamily="49" charset="0"/>
                      </a:rPr>
                      <m:t>)∧</m:t>
                    </m:r>
                    <m:r>
                      <a:rPr lang="en-US" sz="2400" b="0" i="1" dirty="0" smtClean="0">
                        <a:solidFill>
                          <a:schemeClr val="tx1"/>
                        </a:solidFill>
                        <a:latin typeface="Cambria Math" panose="02040503050406030204" pitchFamily="18" charset="0"/>
                        <a:cs typeface="Courier New" panose="02070309020205020404" pitchFamily="49" charset="0"/>
                      </a:rPr>
                      <m:t>𝑞</m:t>
                    </m:r>
                    <m:r>
                      <a:rPr lang="en-US" sz="2400" b="0" i="1" dirty="0" smtClean="0">
                        <a:solidFill>
                          <a:schemeClr val="tx1"/>
                        </a:solidFill>
                        <a:latin typeface="Cambria Math" panose="02040503050406030204" pitchFamily="18" charset="0"/>
                        <a:cs typeface="Courier New" panose="02070309020205020404" pitchFamily="49" charset="0"/>
                      </a:rPr>
                      <m:t>≠0)</m:t>
                    </m:r>
                  </m:oMath>
                </a14:m>
                <a:r>
                  <a:rPr lang="en-US" sz="2400" dirty="0">
                    <a:solidFill>
                      <a:schemeClr val="tx1"/>
                    </a:solidFill>
                    <a:latin typeface="Courier New" panose="02070309020205020404" pitchFamily="49" charset="0"/>
                    <a:cs typeface="Courier New" panose="02070309020205020404" pitchFamily="49" charset="0"/>
                  </a:rPr>
                  <a:t> </a:t>
                </a:r>
              </a:p>
            </p:txBody>
          </p:sp>
        </mc:Choice>
        <mc:Fallback xmlns="">
          <p:sp>
            <p:nvSpPr>
              <p:cNvPr id="8" name="Rounded Rectangle 7"/>
              <p:cNvSpPr>
                <a:spLocks noRot="1" noChangeAspect="1" noMove="1" noResize="1" noEditPoints="1" noAdjustHandles="1" noChangeArrowheads="1" noChangeShapeType="1" noTextEdit="1"/>
              </p:cNvSpPr>
              <p:nvPr/>
            </p:nvSpPr>
            <p:spPr>
              <a:xfrm>
                <a:off x="575239" y="3938263"/>
                <a:ext cx="10091897" cy="507039"/>
              </a:xfrm>
              <a:prstGeom prst="roundRect">
                <a:avLst/>
              </a:prstGeom>
              <a:blipFill>
                <a:blip r:embed="rId3"/>
                <a:stretch>
                  <a:fillRect t="-96739" b="-146739"/>
                </a:stretch>
              </a:blipFill>
              <a:ln w="57150">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511009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do another!</a:t>
            </a:r>
          </a:p>
        </p:txBody>
      </p:sp>
      <p:sp>
        <p:nvSpPr>
          <p:cNvPr id="3" name="Content Placeholder 2"/>
          <p:cNvSpPr>
            <a:spLocks noGrp="1"/>
          </p:cNvSpPr>
          <p:nvPr>
            <p:ph idx="1"/>
          </p:nvPr>
        </p:nvSpPr>
        <p:spPr/>
        <p:txBody>
          <a:bodyPr/>
          <a:lstStyle/>
          <a:p>
            <a:r>
              <a:rPr lang="en-US" dirty="0"/>
              <a:t>“The product of two rational numbers is rational.”</a:t>
            </a:r>
          </a:p>
          <a:p>
            <a:endParaRPr lang="en-US" dirty="0"/>
          </a:p>
          <a:p>
            <a:r>
              <a:rPr lang="en-US" dirty="0"/>
              <a:t>What is this statement in predicate logic?</a:t>
            </a:r>
          </a:p>
          <a:p>
            <a:endParaRPr lang="en-US" dirty="0"/>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368269" y="3263462"/>
                <a:ext cx="8540358"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oMath>
                </a14:m>
                <a:r>
                  <a:rPr lang="en-US" sz="2400" b="0" i="0" dirty="0">
                    <a:latin typeface="Courier New" panose="02070309020205020404" pitchFamily="49" charset="0"/>
                    <a:cs typeface="Courier New" panose="02070309020205020404" pitchFamily="49" charset="0"/>
                  </a:rPr>
                  <a:t>rational</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oMath>
                </a14:m>
                <a:r>
                  <a:rPr lang="en-US" sz="2400" b="0" i="0" dirty="0">
                    <a:latin typeface="Courier New" panose="02070309020205020404" pitchFamily="49" charset="0"/>
                    <a:cs typeface="Courier New" panose="02070309020205020404" pitchFamily="49" charset="0"/>
                  </a:rPr>
                  <a:t>rational</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oMath>
                </a14:m>
                <a:r>
                  <a:rPr lang="en-US" sz="2400" b="0" i="0" dirty="0">
                    <a:latin typeface="Courier New" panose="02070309020205020404" pitchFamily="49" charset="0"/>
                    <a:cs typeface="Courier New" panose="02070309020205020404" pitchFamily="49" charset="0"/>
                  </a:rPr>
                  <a:t>rational</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𝑥𝑦</m:t>
                    </m:r>
                    <m:r>
                      <a:rPr lang="en-US" sz="2400" b="0" i="1" smtClean="0">
                        <a:latin typeface="Cambria Math" panose="02040503050406030204" pitchFamily="18" charset="0"/>
                      </a:rPr>
                      <m:t>))</m:t>
                    </m:r>
                  </m:oMath>
                </a14:m>
                <a:endParaRPr lang="en-US" sz="2400" dirty="0"/>
              </a:p>
              <a:p>
                <a:r>
                  <a:rPr lang="en-US" sz="2400" dirty="0">
                    <a:latin typeface="Segoe UI Semilight" panose="020B0402040204020203" pitchFamily="34" charset="0"/>
                    <a:cs typeface="Segoe UI Semilight" panose="020B0402040204020203" pitchFamily="34" charset="0"/>
                  </a:rPr>
                  <a:t>Remember unquantified variables in English are implicitly universally quantified.</a:t>
                </a:r>
              </a:p>
            </p:txBody>
          </p:sp>
        </mc:Choice>
        <mc:Fallback xmlns="">
          <p:sp>
            <p:nvSpPr>
              <p:cNvPr id="4" name="TextBox 3"/>
              <p:cNvSpPr txBox="1">
                <a:spLocks noRot="1" noChangeAspect="1" noMove="1" noResize="1" noEditPoints="1" noAdjustHandles="1" noChangeArrowheads="1" noChangeShapeType="1" noTextEdit="1"/>
              </p:cNvSpPr>
              <p:nvPr/>
            </p:nvSpPr>
            <p:spPr>
              <a:xfrm>
                <a:off x="1368269" y="3263462"/>
                <a:ext cx="8540358" cy="1200329"/>
              </a:xfrm>
              <a:prstGeom prst="rect">
                <a:avLst/>
              </a:prstGeom>
              <a:blipFill>
                <a:blip r:embed="rId2"/>
                <a:stretch>
                  <a:fillRect l="-1071"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302116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DF46-97B6-46B5-9E6C-1E12C85D6828}"/>
              </a:ext>
            </a:extLst>
          </p:cNvPr>
          <p:cNvSpPr>
            <a:spLocks noGrp="1"/>
          </p:cNvSpPr>
          <p:nvPr>
            <p:ph type="title"/>
          </p:nvPr>
        </p:nvSpPr>
        <p:spPr/>
        <p:txBody>
          <a:bodyPr/>
          <a:lstStyle/>
          <a:p>
            <a:r>
              <a:rPr lang="en-US" dirty="0"/>
              <a:t>Doing a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E35008-EB50-4D81-83DE-1D2BF4940572}"/>
                  </a:ext>
                </a:extLst>
              </p:cNvPr>
              <p:cNvSpPr>
                <a:spLocks noGrp="1"/>
              </p:cNvSpPr>
              <p:nvPr>
                <p:ph idx="1"/>
              </p:nvPr>
            </p:nvSpPr>
            <p:spPr/>
            <p:txBody>
              <a:bodyPr>
                <a:normAutofit lnSpcReduction="10000"/>
              </a:bodyPr>
              <a:lstStyle/>
              <a:p>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oMath>
                </a14:m>
                <a:r>
                  <a:rPr lang="en-US" sz="2800" b="0" i="0" dirty="0">
                    <a:latin typeface="Courier New" panose="02070309020205020404" pitchFamily="49" charset="0"/>
                    <a:cs typeface="Courier New" panose="02070309020205020404" pitchFamily="49" charset="0"/>
                  </a:rPr>
                  <a:t>rational</a:t>
                </a: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oMath>
                </a14:m>
                <a:r>
                  <a:rPr lang="en-US" sz="2800" b="0" i="0" dirty="0">
                    <a:latin typeface="Courier New" panose="02070309020205020404" pitchFamily="49" charset="0"/>
                    <a:cs typeface="Courier New" panose="02070309020205020404" pitchFamily="49" charset="0"/>
                  </a:rPr>
                  <a:t>rational</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𝑦</m:t>
                    </m:r>
                    <m:r>
                      <a:rPr lang="en-US" sz="2800" b="0" i="1" smtClean="0">
                        <a:latin typeface="Cambria Math" panose="02040503050406030204" pitchFamily="18" charset="0"/>
                      </a:rPr>
                      <m:t>)]→</m:t>
                    </m:r>
                  </m:oMath>
                </a14:m>
                <a:r>
                  <a:rPr lang="en-US" sz="2800" b="0" i="0" dirty="0">
                    <a:latin typeface="Courier New" panose="02070309020205020404" pitchFamily="49" charset="0"/>
                    <a:cs typeface="Courier New" panose="02070309020205020404" pitchFamily="49" charset="0"/>
                  </a:rPr>
                  <a:t>rational</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𝑥𝑦</m:t>
                    </m:r>
                    <m:r>
                      <a:rPr lang="en-US" sz="2800" b="0" i="1" smtClean="0">
                        <a:latin typeface="Cambria Math" panose="02040503050406030204" pitchFamily="18" charset="0"/>
                      </a:rPr>
                      <m:t>))</m:t>
                    </m:r>
                  </m:oMath>
                </a14:m>
                <a:endParaRPr lang="en-US" dirty="0"/>
              </a:p>
              <a:p>
                <a:r>
                  <a:rPr lang="en-US" dirty="0"/>
                  <a:t>“The product of two rational numbers is rational.”</a:t>
                </a:r>
              </a:p>
              <a:p>
                <a:endParaRPr lang="en-US" dirty="0"/>
              </a:p>
              <a:p>
                <a:r>
                  <a:rPr lang="en-US" dirty="0"/>
                  <a:t>DON’T just jump right in! </a:t>
                </a:r>
              </a:p>
              <a:p>
                <a:r>
                  <a:rPr lang="en-US" dirty="0"/>
                  <a:t>Look at the statement, make sure you know:</a:t>
                </a:r>
              </a:p>
              <a:p>
                <a:r>
                  <a:rPr lang="en-US" dirty="0"/>
                  <a:t>1. What every word in the statement means.</a:t>
                </a:r>
              </a:p>
              <a:p>
                <a:r>
                  <a:rPr lang="en-US" dirty="0"/>
                  <a:t>2. What the statement as a whole means.</a:t>
                </a:r>
              </a:p>
              <a:p>
                <a:r>
                  <a:rPr lang="en-US" dirty="0"/>
                  <a:t>3. Where to start.</a:t>
                </a:r>
              </a:p>
              <a:p>
                <a:r>
                  <a:rPr lang="en-US" dirty="0"/>
                  <a:t>4. What your target is.</a:t>
                </a:r>
              </a:p>
            </p:txBody>
          </p:sp>
        </mc:Choice>
        <mc:Fallback xmlns="">
          <p:sp>
            <p:nvSpPr>
              <p:cNvPr id="3" name="Content Placeholder 2">
                <a:extLst>
                  <a:ext uri="{FF2B5EF4-FFF2-40B4-BE49-F238E27FC236}">
                    <a16:creationId xmlns:a16="http://schemas.microsoft.com/office/drawing/2014/main" id="{C8E35008-EB50-4D81-83DE-1D2BF4940572}"/>
                  </a:ext>
                </a:extLst>
              </p:cNvPr>
              <p:cNvSpPr>
                <a:spLocks noGrp="1" noRot="1" noChangeAspect="1" noMove="1" noResize="1" noEditPoints="1" noAdjustHandles="1" noChangeArrowheads="1" noChangeShapeType="1" noTextEdit="1"/>
              </p:cNvSpPr>
              <p:nvPr>
                <p:ph idx="1"/>
              </p:nvPr>
            </p:nvSpPr>
            <p:spPr>
              <a:blipFill>
                <a:blip r:embed="rId2"/>
                <a:stretch>
                  <a:fillRect l="-654" t="-251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231DAC01-F0AF-43F0-B4D6-F92DE11014D5}"/>
              </a:ext>
            </a:extLst>
          </p:cNvPr>
          <p:cNvGrpSpPr/>
          <p:nvPr/>
        </p:nvGrpSpPr>
        <p:grpSpPr>
          <a:xfrm>
            <a:off x="5864291" y="4983656"/>
            <a:ext cx="6327710" cy="1874344"/>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B112531-AA96-4124-9F82-7144717BE821}"/>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real number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is </a:t>
                  </a:r>
                  <a:r>
                    <a:rPr lang="en-US" sz="2800" b="1" dirty="0">
                      <a:latin typeface="Segoe UI Semibold" panose="020B0702040204020203" pitchFamily="34" charset="0"/>
                      <a:cs typeface="Segoe UI Semibold" panose="020B0702040204020203" pitchFamily="34" charset="0"/>
                    </a:rPr>
                    <a:t>rational if </a:t>
                  </a:r>
                  <a:br>
                    <a:rPr lang="en-US" sz="2800" b="1" dirty="0">
                      <a:latin typeface="Segoe UI Semibold" panose="020B0702040204020203" pitchFamily="34" charset="0"/>
                      <a:cs typeface="Segoe UI Semibold" panose="020B0702040204020203" pitchFamily="34" charset="0"/>
                    </a:rPr>
                  </a:br>
                  <a:r>
                    <a:rPr lang="en-US" sz="2800" b="1" dirty="0">
                      <a:latin typeface="Segoe UI Semibold" panose="020B0702040204020203" pitchFamily="34" charset="0"/>
                      <a:cs typeface="Segoe UI Semibold" panose="020B0702040204020203" pitchFamily="34" charset="0"/>
                    </a:rPr>
                    <a:t>(and only if) there exist integers </a:t>
                  </a:r>
                  <a14:m>
                    <m:oMath xmlns:m="http://schemas.openxmlformats.org/officeDocument/2006/math">
                      <m:r>
                        <a:rPr lang="en-US" sz="2800" b="1" i="1" dirty="0" smtClean="0">
                          <a:latin typeface="Cambria Math" panose="02040503050406030204" pitchFamily="18" charset="0"/>
                          <a:cs typeface="Segoe UI Semibold" panose="020B0702040204020203" pitchFamily="34" charset="0"/>
                        </a:rPr>
                        <m:t>𝒑</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1" i="1" dirty="0" smtClean="0">
                          <a:latin typeface="Cambria Math" panose="02040503050406030204" pitchFamily="18" charset="0"/>
                          <a:cs typeface="Segoe UI Semibold" panose="020B0702040204020203" pitchFamily="34" charset="0"/>
                        </a:rPr>
                        <m:t>𝒒</m:t>
                      </m:r>
                    </m:oMath>
                  </a14:m>
                  <a:r>
                    <a:rPr lang="en-US" sz="2800" b="1" dirty="0">
                      <a:latin typeface="Segoe UI Semibold" panose="020B0702040204020203" pitchFamily="34" charset="0"/>
                      <a:cs typeface="Segoe UI Semibold" panose="020B0702040204020203" pitchFamily="34" charset="0"/>
                    </a:rPr>
                    <a:t>, with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𝒒</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𝟎</m:t>
                      </m:r>
                    </m:oMath>
                  </a14:m>
                  <a:r>
                    <a:rPr lang="en-US" sz="2800" b="1" dirty="0">
                      <a:latin typeface="Segoe UI Semibold" panose="020B0702040204020203" pitchFamily="34" charset="0"/>
                      <a:cs typeface="Segoe UI Semibold" panose="020B0702040204020203" pitchFamily="34" charset="0"/>
                    </a:rPr>
                    <a:t> such that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𝒑</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𝒒</m:t>
                      </m:r>
                    </m:oMath>
                  </a14:m>
                  <a:r>
                    <a:rPr lang="en-US" sz="2800" b="1"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9B112531-AA96-4124-9F82-7144717BE82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b="-7166"/>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B205F830-8F94-4415-A2DA-86A20E4796B3}"/>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Rational</a:t>
              </a:r>
            </a:p>
          </p:txBody>
        </p:sp>
      </p:grpSp>
    </p:spTree>
    <p:extLst>
      <p:ext uri="{BB962C8B-B14F-4D97-AF65-F5344CB8AC3E}">
        <p14:creationId xmlns:p14="http://schemas.microsoft.com/office/powerpoint/2010/main" val="344918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do another!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product of two rational numbers is rational.”</a:t>
                </a:r>
              </a:p>
              <a:p>
                <a:r>
                  <a:rPr lang="en-US" dirty="0"/>
                  <a:t>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be arbitrary rational numbers.</a:t>
                </a:r>
              </a:p>
              <a:p>
                <a:endParaRPr lang="en-US" dirty="0"/>
              </a:p>
              <a:p>
                <a:endParaRPr lang="en-US" dirty="0"/>
              </a:p>
              <a:p>
                <a:endParaRPr lang="en-US" dirty="0"/>
              </a:p>
              <a:p>
                <a:endParaRPr lang="en-US" dirty="0"/>
              </a:p>
              <a:p>
                <a:r>
                  <a:rPr lang="en-US" dirty="0"/>
                  <a:t>Therefore, </a:t>
                </a:r>
                <a14:m>
                  <m:oMath xmlns:m="http://schemas.openxmlformats.org/officeDocument/2006/math">
                    <m:r>
                      <a:rPr lang="en-US" b="0" i="1" smtClean="0">
                        <a:latin typeface="Cambria Math" panose="02040503050406030204" pitchFamily="18" charset="0"/>
                      </a:rPr>
                      <m:t>𝑥𝑦</m:t>
                    </m:r>
                  </m:oMath>
                </a14:m>
                <a:r>
                  <a:rPr lang="en-US" dirty="0"/>
                  <a:t> is rational.</a:t>
                </a:r>
              </a:p>
              <a:p>
                <a:r>
                  <a:rPr lang="en-US" dirty="0"/>
                  <a:t>Since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were arbitrary, we can conclude the product of two rational numbers is rational.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52039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do another!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product of two rational numbers is rational.”</a:t>
                </a:r>
              </a:p>
              <a:p>
                <a:r>
                  <a:rPr lang="en-US" dirty="0"/>
                  <a:t>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be arbitrary rational numbers.</a:t>
                </a:r>
              </a:p>
              <a:p>
                <a:r>
                  <a:rPr lang="en-US" dirty="0"/>
                  <a:t>By the definition of rational,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oMath>
                </a14:m>
                <a:r>
                  <a:rPr lang="en-US" dirty="0"/>
                  <a:t> for integers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oMath>
                </a14:m>
                <a:r>
                  <a:rPr lang="en-US" dirty="0"/>
                  <a:t> where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≠0</m:t>
                    </m:r>
                  </m:oMath>
                </a14:m>
                <a:r>
                  <a:rPr lang="en-US" dirty="0"/>
                  <a:t>.</a:t>
                </a:r>
              </a:p>
              <a:p>
                <a:r>
                  <a:rPr lang="en-US" dirty="0"/>
                  <a:t>Multiplying, </a:t>
                </a:r>
                <a14:m>
                  <m:oMath xmlns:m="http://schemas.openxmlformats.org/officeDocument/2006/math">
                    <m:r>
                      <a:rPr lang="en-US" b="0" i="1" smtClean="0">
                        <a:latin typeface="Cambria Math" panose="02040503050406030204" pitchFamily="18" charset="0"/>
                      </a:rPr>
                      <m:t>𝑥𝑦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r>
                          <a:rPr lang="en-US" b="0" i="1" smtClean="0">
                            <a:latin typeface="Cambria Math" panose="02040503050406030204" pitchFamily="18" charset="0"/>
                          </a:rPr>
                          <m:t>𝑏</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𝑑</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𝑎𝑐</m:t>
                        </m:r>
                      </m:num>
                      <m:den>
                        <m:r>
                          <a:rPr lang="en-US" b="0" i="1" smtClean="0">
                            <a:latin typeface="Cambria Math" panose="02040503050406030204" pitchFamily="18" charset="0"/>
                          </a:rPr>
                          <m:t>𝑏𝑑</m:t>
                        </m:r>
                      </m:den>
                    </m:f>
                  </m:oMath>
                </a14:m>
                <a:r>
                  <a:rPr lang="en-US" dirty="0"/>
                  <a:t>. </a:t>
                </a:r>
              </a:p>
              <a:p>
                <a:r>
                  <a:rPr lang="en-US" dirty="0"/>
                  <a:t>Since integers are closed under multiplication, </a:t>
                </a:r>
                <a14:m>
                  <m:oMath xmlns:m="http://schemas.openxmlformats.org/officeDocument/2006/math">
                    <m:r>
                      <a:rPr lang="en-US" b="0" i="1" smtClean="0">
                        <a:latin typeface="Cambria Math" panose="02040503050406030204" pitchFamily="18" charset="0"/>
                      </a:rPr>
                      <m:t>𝑎𝑐</m:t>
                    </m:r>
                  </m:oMath>
                </a14:m>
                <a:r>
                  <a:rPr lang="en-US" dirty="0"/>
                  <a:t> and </a:t>
                </a:r>
                <a14:m>
                  <m:oMath xmlns:m="http://schemas.openxmlformats.org/officeDocument/2006/math">
                    <m:r>
                      <a:rPr lang="en-US" b="0" i="1" smtClean="0">
                        <a:latin typeface="Cambria Math" panose="02040503050406030204" pitchFamily="18" charset="0"/>
                      </a:rPr>
                      <m:t>𝑏𝑑</m:t>
                    </m:r>
                  </m:oMath>
                </a14:m>
                <a:r>
                  <a:rPr lang="en-US" dirty="0"/>
                  <a:t> are integers.</a:t>
                </a:r>
              </a:p>
              <a:p>
                <a:r>
                  <a:rPr lang="en-US" dirty="0"/>
                  <a:t>Moreover, </a:t>
                </a:r>
                <a14:m>
                  <m:oMath xmlns:m="http://schemas.openxmlformats.org/officeDocument/2006/math">
                    <m:r>
                      <a:rPr lang="en-US" b="0" i="1" smtClean="0">
                        <a:latin typeface="Cambria Math" panose="02040503050406030204" pitchFamily="18" charset="0"/>
                      </a:rPr>
                      <m:t>𝑏𝑑</m:t>
                    </m:r>
                    <m:r>
                      <a:rPr lang="en-US" b="0" i="1" smtClean="0">
                        <a:latin typeface="Cambria Math" panose="02040503050406030204" pitchFamily="18" charset="0"/>
                      </a:rPr>
                      <m:t>≠0</m:t>
                    </m:r>
                  </m:oMath>
                </a14:m>
                <a:r>
                  <a:rPr lang="en-US" dirty="0"/>
                  <a:t> because neither </a:t>
                </a:r>
                <a14:m>
                  <m:oMath xmlns:m="http://schemas.openxmlformats.org/officeDocument/2006/math">
                    <m:r>
                      <a:rPr lang="en-US" b="0" i="1" smtClean="0">
                        <a:latin typeface="Cambria Math" panose="02040503050406030204" pitchFamily="18" charset="0"/>
                      </a:rPr>
                      <m:t>𝑏</m:t>
                    </m:r>
                  </m:oMath>
                </a14:m>
                <a:r>
                  <a:rPr lang="en-US" dirty="0"/>
                  <a:t> nor </a:t>
                </a:r>
                <a14:m>
                  <m:oMath xmlns:m="http://schemas.openxmlformats.org/officeDocument/2006/math">
                    <m:r>
                      <a:rPr lang="en-US" b="0" i="1" smtClean="0">
                        <a:latin typeface="Cambria Math" panose="02040503050406030204" pitchFamily="18" charset="0"/>
                      </a:rPr>
                      <m:t>𝑑</m:t>
                    </m:r>
                  </m:oMath>
                </a14:m>
                <a:r>
                  <a:rPr lang="en-US" dirty="0"/>
                  <a:t> is </a:t>
                </a:r>
                <a14:m>
                  <m:oMath xmlns:m="http://schemas.openxmlformats.org/officeDocument/2006/math">
                    <m:r>
                      <a:rPr lang="en-US" b="0" i="1" smtClean="0">
                        <a:latin typeface="Cambria Math" panose="02040503050406030204" pitchFamily="18" charset="0"/>
                      </a:rPr>
                      <m:t>0</m:t>
                    </m:r>
                  </m:oMath>
                </a14:m>
                <a:r>
                  <a:rPr lang="en-US" dirty="0"/>
                  <a:t>. Thus </a:t>
                </a:r>
                <a14:m>
                  <m:oMath xmlns:m="http://schemas.openxmlformats.org/officeDocument/2006/math">
                    <m:r>
                      <a:rPr lang="en-US" b="0" i="1" smtClean="0">
                        <a:latin typeface="Cambria Math" panose="02040503050406030204" pitchFamily="18" charset="0"/>
                      </a:rPr>
                      <m:t>𝑥𝑦</m:t>
                    </m:r>
                  </m:oMath>
                </a14:m>
                <a:r>
                  <a:rPr lang="en-US" dirty="0"/>
                  <a:t> is rational.</a:t>
                </a:r>
              </a:p>
              <a:p>
                <a:r>
                  <a:rPr lang="en-US" dirty="0"/>
                  <a:t>Since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were arbitrary, we can conclude the product of two rational numbers is rational.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b="-1384"/>
                </a:stretch>
              </a:blipFill>
            </p:spPr>
            <p:txBody>
              <a:bodyPr/>
              <a:lstStyle/>
              <a:p>
                <a:r>
                  <a:rPr lang="en-US">
                    <a:noFill/>
                  </a:rPr>
                  <a:t> </a:t>
                </a:r>
              </a:p>
            </p:txBody>
          </p:sp>
        </mc:Fallback>
      </mc:AlternateContent>
    </p:spTree>
    <p:extLst>
      <p:ext uri="{BB962C8B-B14F-4D97-AF65-F5344CB8AC3E}">
        <p14:creationId xmlns:p14="http://schemas.microsoft.com/office/powerpoint/2010/main" val="403382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3D7E903-E22A-4080-9DD9-67F71F81A1C1}"/>
                  </a:ext>
                </a:extLst>
              </p:cNvPr>
              <p:cNvSpPr>
                <a:spLocks noGrp="1"/>
              </p:cNvSpPr>
              <p:nvPr>
                <p:ph type="title"/>
              </p:nvPr>
            </p:nvSpPr>
            <p:spPr/>
            <p:txBody>
              <a:bodyPr>
                <a:normAutofit fontScale="90000"/>
              </a:bodyPr>
              <a:lstStyle/>
              <a:p>
                <a:r>
                  <a:rPr lang="en-US" dirty="0"/>
                  <a:t>What about an inference proof?</a:t>
                </a:r>
                <a:br>
                  <a:rPr lang="en-US" dirty="0"/>
                </a:br>
                <a:r>
                  <a:rPr lang="en-US" dirty="0"/>
                  <a:t>(Skipping a bunch of </a:t>
                </a:r>
                <a:r>
                  <a:rPr lang="en-US" dirty="0" err="1"/>
                  <a:t>elim</a:t>
                </a:r>
                <a:r>
                  <a:rPr lang="en-US" dirty="0"/>
                  <a:t> </a:t>
                </a:r>
                <a14:m>
                  <m:oMath xmlns:m="http://schemas.openxmlformats.org/officeDocument/2006/math">
                    <m:r>
                      <a:rPr lang="en-US" b="0" i="1" smtClean="0">
                        <a:latin typeface="Cambria Math" panose="02040503050406030204" pitchFamily="18" charset="0"/>
                      </a:rPr>
                      <m:t>∧</m:t>
                    </m:r>
                  </m:oMath>
                </a14:m>
                <a:r>
                  <a:rPr lang="en-US" dirty="0"/>
                  <a:t> type steps)</a:t>
                </a:r>
              </a:p>
            </p:txBody>
          </p:sp>
        </mc:Choice>
        <mc:Fallback xmlns="">
          <p:sp>
            <p:nvSpPr>
              <p:cNvPr id="2" name="Title 1">
                <a:extLst>
                  <a:ext uri="{FF2B5EF4-FFF2-40B4-BE49-F238E27FC236}">
                    <a16:creationId xmlns:a16="http://schemas.microsoft.com/office/drawing/2014/main" id="{13D7E903-E22A-4080-9DD9-67F71F81A1C1}"/>
                  </a:ext>
                </a:extLst>
              </p:cNvPr>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09C1CF-E2A7-410B-A954-44EDEE5D2DE4}"/>
                  </a:ext>
                </a:extLst>
              </p:cNvPr>
              <p:cNvSpPr>
                <a:spLocks noGrp="1"/>
              </p:cNvSpPr>
              <p:nvPr>
                <p:ph idx="1"/>
              </p:nvPr>
            </p:nvSpPr>
            <p:spPr/>
            <p:txBody>
              <a:bodyPr/>
              <a:lstStyle/>
              <a:p>
                <a:r>
                  <a:rPr lang="en-US" dirty="0"/>
                  <a:t>1. Let </a:t>
                </a:r>
                <a14:m>
                  <m:oMath xmlns:m="http://schemas.openxmlformats.org/officeDocument/2006/math">
                    <m:r>
                      <a:rPr lang="en-US" b="0" i="1" smtClean="0">
                        <a:latin typeface="Cambria Math" panose="02040503050406030204" pitchFamily="18" charset="0"/>
                      </a:rPr>
                      <m:t>𝑥</m:t>
                    </m:r>
                  </m:oMath>
                </a14:m>
                <a:r>
                  <a:rPr lang="en-US" dirty="0"/>
                  <a:t> be arbitrary ---</a:t>
                </a:r>
              </a:p>
              <a:p>
                <a:r>
                  <a:rPr lang="en-US" dirty="0"/>
                  <a:t>2. Let </a:t>
                </a:r>
                <a14:m>
                  <m:oMath xmlns:m="http://schemas.openxmlformats.org/officeDocument/2006/math">
                    <m:r>
                      <a:rPr lang="en-US" b="0" i="1" smtClean="0">
                        <a:latin typeface="Cambria Math" panose="02040503050406030204" pitchFamily="18" charset="0"/>
                      </a:rPr>
                      <m:t>𝑦</m:t>
                    </m:r>
                  </m:oMath>
                </a14:m>
                <a:r>
                  <a:rPr lang="en-US" dirty="0"/>
                  <a:t> be arbitrary ---</a:t>
                </a:r>
              </a:p>
              <a:p>
                <a:r>
                  <a:rPr lang="en-US" dirty="0"/>
                  <a:t>     3.1 </a:t>
                </a:r>
                <a:r>
                  <a:rPr lang="en-US" dirty="0">
                    <a:latin typeface="Courier New" panose="02070309020205020404" pitchFamily="49" charset="0"/>
                    <a:cs typeface="Courier New" panose="02070309020205020404" pitchFamily="49" charset="0"/>
                  </a:rPr>
                  <a:t>Rational</a:t>
                </a:r>
                <a:r>
                  <a:rPr lang="en-US" dirty="0"/>
                  <a:t>(</a:t>
                </a:r>
                <a14:m>
                  <m:oMath xmlns:m="http://schemas.openxmlformats.org/officeDocument/2006/math">
                    <m:r>
                      <a:rPr lang="en-US" i="1" dirty="0" smtClean="0">
                        <a:latin typeface="Cambria Math" panose="02040503050406030204" pitchFamily="18" charset="0"/>
                      </a:rPr>
                      <m:t>𝑥</m:t>
                    </m:r>
                  </m:oMath>
                </a14:m>
                <a:r>
                  <a:rPr lang="en-US" dirty="0"/>
                  <a:t>) </a:t>
                </a:r>
                <a14:m>
                  <m:oMath xmlns:m="http://schemas.openxmlformats.org/officeDocument/2006/math">
                    <m:r>
                      <a:rPr lang="en-US" b="0" i="1" smtClean="0">
                        <a:latin typeface="Cambria Math" panose="02040503050406030204" pitchFamily="18" charset="0"/>
                      </a:rPr>
                      <m:t>∧</m:t>
                    </m:r>
                  </m:oMath>
                </a14:m>
                <a:r>
                  <a:rPr lang="en-US" dirty="0"/>
                  <a:t> </a:t>
                </a:r>
                <a:r>
                  <a:rPr lang="en-US" dirty="0">
                    <a:latin typeface="Courier New" panose="02070309020205020404" pitchFamily="49" charset="0"/>
                    <a:cs typeface="Courier New" panose="02070309020205020404" pitchFamily="49" charset="0"/>
                  </a:rPr>
                  <a:t>Rational</a:t>
                </a:r>
                <a:r>
                  <a:rPr lang="en-US" dirty="0"/>
                  <a:t>(</a:t>
                </a:r>
                <a14:m>
                  <m:oMath xmlns:m="http://schemas.openxmlformats.org/officeDocument/2006/math">
                    <m:r>
                      <a:rPr lang="en-US" i="1" dirty="0" smtClean="0">
                        <a:latin typeface="Cambria Math" panose="02040503050406030204" pitchFamily="18" charset="0"/>
                      </a:rPr>
                      <m:t>𝑦</m:t>
                    </m:r>
                  </m:oMath>
                </a14:m>
                <a:r>
                  <a:rPr lang="en-US" dirty="0"/>
                  <a:t>)  Assumption</a:t>
                </a:r>
              </a:p>
              <a:p>
                <a:r>
                  <a:rPr lang="en-US" dirty="0"/>
                  <a:t>     3.?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oMath>
                </a14:m>
                <a:r>
                  <a:rPr lang="en-US" sz="2400" dirty="0">
                    <a:latin typeface="Courier New" panose="02070309020205020404" pitchFamily="49" charset="0"/>
                    <a:cs typeface="Courier New" panose="02070309020205020404" pitchFamily="49" charset="0"/>
                  </a:rPr>
                  <a:t>Integer</a:t>
                </a:r>
                <a:r>
                  <a:rPr lang="en-US" sz="2400" dirty="0"/>
                  <a:t>(</a:t>
                </a:r>
                <a14:m>
                  <m:oMath xmlns:m="http://schemas.openxmlformats.org/officeDocument/2006/math">
                    <m:r>
                      <a:rPr lang="en-US" sz="2400" i="1" dirty="0" smtClean="0">
                        <a:latin typeface="Cambria Math" panose="02040503050406030204" pitchFamily="18" charset="0"/>
                      </a:rPr>
                      <m:t>𝑝</m:t>
                    </m:r>
                  </m:oMath>
                </a14:m>
                <a:r>
                  <a:rPr lang="en-US" sz="2400" dirty="0"/>
                  <a:t>)</a:t>
                </a:r>
                <a14:m>
                  <m:oMath xmlns:m="http://schemas.openxmlformats.org/officeDocument/2006/math">
                    <m:r>
                      <a:rPr lang="en-US" sz="2400" b="0" i="1" smtClean="0">
                        <a:latin typeface="Cambria Math" panose="02040503050406030204" pitchFamily="18" charset="0"/>
                      </a:rPr>
                      <m:t>∧</m:t>
                    </m:r>
                  </m:oMath>
                </a14:m>
                <a:r>
                  <a:rPr lang="en-US" sz="2400" dirty="0">
                    <a:latin typeface="Courier New" panose="02070309020205020404" pitchFamily="49" charset="0"/>
                    <a:cs typeface="Courier New" panose="02070309020205020404" pitchFamily="49" charset="0"/>
                  </a:rPr>
                  <a:t>Integer</a:t>
                </a:r>
                <a:r>
                  <a:rPr lang="en-US" sz="2400" dirty="0"/>
                  <a:t>(</a:t>
                </a:r>
                <a14:m>
                  <m:oMath xmlns:m="http://schemas.openxmlformats.org/officeDocument/2006/math">
                    <m:r>
                      <a:rPr lang="en-US" sz="2400" i="1" dirty="0" smtClean="0">
                        <a:latin typeface="Cambria Math" panose="02040503050406030204" pitchFamily="18" charset="0"/>
                      </a:rPr>
                      <m:t>𝑞</m:t>
                    </m:r>
                  </m:oMath>
                </a14:m>
                <a:r>
                  <a:rPr lang="en-US" sz="2400" dirty="0"/>
                  <a:t>)</a:t>
                </a:r>
                <a14:m>
                  <m:oMath xmlns:m="http://schemas.openxmlformats.org/officeDocument/2006/math">
                    <m:r>
                      <a:rPr lang="en-US" sz="2400" b="0" i="1"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𝑞</m:t>
                    </m:r>
                    <m:r>
                      <a:rPr lang="en-US" sz="2400" b="0" i="1" dirty="0" smtClean="0">
                        <a:latin typeface="Cambria Math" panose="02040503050406030204" pitchFamily="18" charset="0"/>
                      </a:rPr>
                      <m:t>≠0</m:t>
                    </m:r>
                  </m:oMath>
                </a14:m>
                <a:r>
                  <a:rPr lang="en-US" sz="2400" dirty="0"/>
                  <a:t> </a:t>
                </a:r>
                <a14:m>
                  <m:oMath xmlns:m="http://schemas.openxmlformats.org/officeDocument/2006/math">
                    <m:r>
                      <a:rPr lang="en-US" sz="2400" b="0" i="1" dirty="0"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𝑥</m:t>
                    </m:r>
                    <m:r>
                      <a:rPr lang="en-US" sz="2400" b="0" i="1" dirty="0" smtClean="0">
                        <a:latin typeface="Cambria Math" panose="02040503050406030204" pitchFamily="18" charset="0"/>
                      </a:rPr>
                      <m:t>=</m:t>
                    </m:r>
                    <m:r>
                      <a:rPr lang="en-US" sz="2400" b="0" i="1" dirty="0" smtClean="0">
                        <a:latin typeface="Cambria Math" panose="02040503050406030204" pitchFamily="18" charset="0"/>
                      </a:rPr>
                      <m:t>𝑝</m:t>
                    </m:r>
                    <m:r>
                      <a:rPr lang="en-US" sz="2400" b="0" i="1" dirty="0" smtClean="0">
                        <a:latin typeface="Cambria Math" panose="02040503050406030204" pitchFamily="18" charset="0"/>
                      </a:rPr>
                      <m:t>/</m:t>
                    </m:r>
                    <m:r>
                      <a:rPr lang="en-US" sz="2400" b="0" i="1" dirty="0" smtClean="0">
                        <a:latin typeface="Cambria Math" panose="02040503050406030204" pitchFamily="18" charset="0"/>
                      </a:rPr>
                      <m:t>𝑞</m:t>
                    </m:r>
                    <m:r>
                      <a:rPr lang="en-US" sz="2400" b="0" i="1" dirty="0" smtClean="0">
                        <a:latin typeface="Cambria Math" panose="02040503050406030204" pitchFamily="18" charset="0"/>
                      </a:rPr>
                      <m:t>)</m:t>
                    </m:r>
                  </m:oMath>
                </a14:m>
                <a:r>
                  <a:rPr lang="en-US" sz="2400" dirty="0"/>
                  <a:t> </a:t>
                </a:r>
                <a:r>
                  <a:rPr lang="en-US" sz="2400" dirty="0" err="1"/>
                  <a:t>Defn</a:t>
                </a:r>
                <a:r>
                  <a:rPr lang="en-US" sz="2400" dirty="0"/>
                  <a:t> of Rational</a:t>
                </a:r>
              </a:p>
              <a:p>
                <a:r>
                  <a:rPr lang="en-US" sz="2400" dirty="0"/>
                  <a:t>      3.?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oMath>
                </a14:m>
                <a:r>
                  <a:rPr lang="en-US" sz="2400" dirty="0"/>
                  <a:t>   </a:t>
                </a:r>
                <a:r>
                  <a:rPr lang="en-US" sz="2400" dirty="0" err="1"/>
                  <a:t>Elim</a:t>
                </a:r>
                <a:r>
                  <a:rPr lang="en-US" sz="2400" dirty="0"/>
                  <a:t> exists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a:rPr lang="en-US" sz="2400" b="0" i="1" smtClean="0">
                        <a:latin typeface="Cambria Math" panose="02040503050406030204" pitchFamily="18" charset="0"/>
                      </a:rPr>
                      <m:t>𝑏</m:t>
                    </m:r>
                  </m:oMath>
                </a14:m>
                <a:r>
                  <a:rPr lang="en-US" sz="2400" dirty="0"/>
                  <a:t> fresh)</a:t>
                </a:r>
              </a:p>
              <a:p>
                <a:r>
                  <a:rPr lang="en-US" sz="2400" dirty="0"/>
                  <a:t>      3.? </a:t>
                </a:r>
                <a14:m>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r>
                      <a:rPr lang="en-US" sz="2400" b="0" i="1" smtClean="0">
                        <a:latin typeface="Cambria Math" panose="02040503050406030204" pitchFamily="18" charset="0"/>
                      </a:rPr>
                      <m:t>𝑑</m:t>
                    </m:r>
                  </m:oMath>
                </a14:m>
                <a:r>
                  <a:rPr lang="en-US" sz="2400" dirty="0"/>
                  <a:t>   </a:t>
                </a:r>
                <a:r>
                  <a:rPr lang="en-US" sz="2400" dirty="0" err="1"/>
                  <a:t>Elim</a:t>
                </a:r>
                <a:r>
                  <a:rPr lang="en-US" sz="2400" dirty="0"/>
                  <a:t> exists (</a:t>
                </a:r>
                <a14:m>
                  <m:oMath xmlns:m="http://schemas.openxmlformats.org/officeDocument/2006/math">
                    <m:r>
                      <a:rPr lang="en-US" sz="2400" b="0" i="1" smtClean="0">
                        <a:latin typeface="Cambria Math" panose="02040503050406030204" pitchFamily="18" charset="0"/>
                      </a:rPr>
                      <m:t>𝑐</m:t>
                    </m:r>
                    <m:r>
                      <a:rPr lang="en-US" sz="2400" b="0" i="1" smtClean="0">
                        <a:latin typeface="Cambria Math" panose="02040503050406030204" pitchFamily="18" charset="0"/>
                      </a:rPr>
                      <m:t>,</m:t>
                    </m:r>
                    <m:r>
                      <a:rPr lang="en-US" sz="2400" b="0" i="1" smtClean="0">
                        <a:latin typeface="Cambria Math" panose="02040503050406030204" pitchFamily="18" charset="0"/>
                      </a:rPr>
                      <m:t>𝑑</m:t>
                    </m:r>
                  </m:oMath>
                </a14:m>
                <a:r>
                  <a:rPr lang="en-US" sz="2400" dirty="0"/>
                  <a:t> fresh)</a:t>
                </a:r>
              </a:p>
              <a:p>
                <a:r>
                  <a:rPr lang="en-US" sz="2400" dirty="0"/>
                  <a:t>      3.? </a:t>
                </a:r>
                <a14:m>
                  <m:oMath xmlns:m="http://schemas.openxmlformats.org/officeDocument/2006/math">
                    <m:r>
                      <a:rPr lang="en-US" sz="2400" b="0" i="1" smtClean="0">
                        <a:latin typeface="Cambria Math" panose="02040503050406030204" pitchFamily="18" charset="0"/>
                      </a:rPr>
                      <m:t>𝑥𝑦</m:t>
                    </m:r>
                    <m:r>
                      <a:rPr lang="en-US" sz="2400" b="0" i="1" smtClean="0">
                        <a:latin typeface="Cambria Math" panose="02040503050406030204" pitchFamily="18" charset="0"/>
                      </a:rPr>
                      <m:t>=</m:t>
                    </m:r>
                    <m:r>
                      <a:rPr lang="en-US" sz="2400" b="0" i="1" smtClean="0">
                        <a:latin typeface="Cambria Math" panose="02040503050406030204" pitchFamily="18" charset="0"/>
                      </a:rPr>
                      <m:t>𝑎𝑐</m:t>
                    </m:r>
                    <m:r>
                      <a:rPr lang="en-US" sz="2400" b="0" i="1" smtClean="0">
                        <a:latin typeface="Cambria Math" panose="02040503050406030204" pitchFamily="18" charset="0"/>
                      </a:rPr>
                      <m:t>/</m:t>
                    </m:r>
                    <m:r>
                      <a:rPr lang="en-US" sz="2400" b="0" i="1" smtClean="0">
                        <a:latin typeface="Cambria Math" panose="02040503050406030204" pitchFamily="18" charset="0"/>
                      </a:rPr>
                      <m:t>𝑏𝑑</m:t>
                    </m:r>
                  </m:oMath>
                </a14:m>
                <a:r>
                  <a:rPr lang="en-US" sz="2400" dirty="0"/>
                  <a:t> Algebra</a:t>
                </a:r>
              </a:p>
              <a:p>
                <a:r>
                  <a:rPr lang="en-US" sz="2400" dirty="0"/>
                  <a:t>      3.? </a:t>
                </a:r>
                <a14:m>
                  <m:oMath xmlns:m="http://schemas.openxmlformats.org/officeDocument/2006/math">
                    <m:r>
                      <a:rPr lang="en-US" sz="2400" b="0" i="1" smtClean="0">
                        <a:latin typeface="Cambria Math" panose="02040503050406030204" pitchFamily="18" charset="0"/>
                      </a:rPr>
                      <m:t>𝑏𝑑</m:t>
                    </m:r>
                    <m:r>
                      <a:rPr lang="en-US" sz="2400" b="0" i="1" smtClean="0">
                        <a:latin typeface="Cambria Math" panose="02040503050406030204" pitchFamily="18" charset="0"/>
                      </a:rPr>
                      <m:t>≠0</m:t>
                    </m:r>
                  </m:oMath>
                </a14:m>
                <a:r>
                  <a:rPr lang="en-US" sz="2400" dirty="0"/>
                  <a:t> Algebra </a:t>
                </a:r>
                <a:r>
                  <a:rPr lang="en-US" sz="2400" dirty="0">
                    <a:solidFill>
                      <a:schemeClr val="accent4"/>
                    </a:solidFill>
                  </a:rPr>
                  <a:t>(we’d probably need a new rule here, combining not-equals)</a:t>
                </a:r>
              </a:p>
              <a:p>
                <a:r>
                  <a:rPr lang="en-US" sz="2400" dirty="0"/>
                  <a:t>      3.? </a:t>
                </a:r>
                <a:r>
                  <a:rPr lang="en-US" sz="2400" dirty="0">
                    <a:latin typeface="Courier New" panose="02070309020205020404" pitchFamily="49" charset="0"/>
                    <a:cs typeface="Courier New" panose="02070309020205020404" pitchFamily="49" charset="0"/>
                  </a:rPr>
                  <a:t>Integer</a:t>
                </a:r>
                <a:r>
                  <a:rPr lang="en-US" sz="2400" dirty="0"/>
                  <a:t>(</a:t>
                </a:r>
                <a14:m>
                  <m:oMath xmlns:m="http://schemas.openxmlformats.org/officeDocument/2006/math">
                    <m:r>
                      <a:rPr lang="en-US" sz="2400" i="1" dirty="0" smtClean="0">
                        <a:latin typeface="Cambria Math" panose="02040503050406030204" pitchFamily="18" charset="0"/>
                      </a:rPr>
                      <m:t>𝑎𝑐</m:t>
                    </m:r>
                  </m:oMath>
                </a14:m>
                <a:r>
                  <a:rPr lang="en-US" sz="2400" dirty="0"/>
                  <a:t>)   </a:t>
                </a:r>
                <a:r>
                  <a:rPr lang="en-US" sz="2400" dirty="0">
                    <a:solidFill>
                      <a:schemeClr val="accent4"/>
                    </a:solidFill>
                  </a:rPr>
                  <a:t>(we’d probably need a new rule here)</a:t>
                </a:r>
              </a:p>
            </p:txBody>
          </p:sp>
        </mc:Choice>
        <mc:Fallback xmlns="">
          <p:sp>
            <p:nvSpPr>
              <p:cNvPr id="3" name="Content Placeholder 2">
                <a:extLst>
                  <a:ext uri="{FF2B5EF4-FFF2-40B4-BE49-F238E27FC236}">
                    <a16:creationId xmlns:a16="http://schemas.microsoft.com/office/drawing/2014/main" id="{FF09C1CF-E2A7-410B-A954-44EDEE5D2DE4}"/>
                  </a:ext>
                </a:extLst>
              </p:cNvPr>
              <p:cNvSpPr>
                <a:spLocks noGrp="1" noRot="1" noChangeAspect="1" noMove="1" noResize="1" noEditPoints="1" noAdjustHandles="1" noChangeArrowheads="1" noChangeShapeType="1" noTextEdit="1"/>
              </p:cNvSpPr>
              <p:nvPr>
                <p:ph idx="1"/>
              </p:nvPr>
            </p:nvSpPr>
            <p:spPr>
              <a:blipFill>
                <a:blip r:embed="rId3"/>
                <a:stretch>
                  <a:fillRect l="-654" t="-2138" r="-763" b="-126"/>
                </a:stretch>
              </a:blipFill>
            </p:spPr>
            <p:txBody>
              <a:bodyPr/>
              <a:lstStyle/>
              <a:p>
                <a:r>
                  <a:rPr lang="en-US">
                    <a:noFill/>
                  </a:rPr>
                  <a:t> </a:t>
                </a:r>
              </a:p>
            </p:txBody>
          </p:sp>
        </mc:Fallback>
      </mc:AlternateContent>
      <p:sp>
        <p:nvSpPr>
          <p:cNvPr id="4" name="Speech Bubble: Rectangle 3">
            <a:extLst>
              <a:ext uri="{FF2B5EF4-FFF2-40B4-BE49-F238E27FC236}">
                <a16:creationId xmlns:a16="http://schemas.microsoft.com/office/drawing/2014/main" id="{80D58102-FC86-4B85-8751-60B7FD61F0AA}"/>
              </a:ext>
            </a:extLst>
          </p:cNvPr>
          <p:cNvSpPr/>
          <p:nvPr/>
        </p:nvSpPr>
        <p:spPr>
          <a:xfrm>
            <a:off x="6167535" y="3741576"/>
            <a:ext cx="5145832" cy="136226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don’t want to have to write down a formal rule every time we explain something new. Like “an integer times an integer is an integer” but a computer would need us to.</a:t>
            </a:r>
          </a:p>
        </p:txBody>
      </p:sp>
    </p:spTree>
    <p:extLst>
      <p:ext uri="{BB962C8B-B14F-4D97-AF65-F5344CB8AC3E}">
        <p14:creationId xmlns:p14="http://schemas.microsoft.com/office/powerpoint/2010/main" val="3137608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3D7E903-E22A-4080-9DD9-67F71F81A1C1}"/>
                  </a:ext>
                </a:extLst>
              </p:cNvPr>
              <p:cNvSpPr>
                <a:spLocks noGrp="1"/>
              </p:cNvSpPr>
              <p:nvPr>
                <p:ph type="title"/>
              </p:nvPr>
            </p:nvSpPr>
            <p:spPr/>
            <p:txBody>
              <a:bodyPr>
                <a:normAutofit fontScale="90000"/>
              </a:bodyPr>
              <a:lstStyle/>
              <a:p>
                <a:r>
                  <a:rPr lang="en-US" dirty="0"/>
                  <a:t>What about an inference proof?</a:t>
                </a:r>
                <a:br>
                  <a:rPr lang="en-US" dirty="0"/>
                </a:br>
                <a:r>
                  <a:rPr lang="en-US" dirty="0"/>
                  <a:t>(Skipping a bunch of </a:t>
                </a:r>
                <a:r>
                  <a:rPr lang="en-US" dirty="0" err="1"/>
                  <a:t>elim</a:t>
                </a:r>
                <a:r>
                  <a:rPr lang="en-US" dirty="0"/>
                  <a:t> </a:t>
                </a:r>
                <a14:m>
                  <m:oMath xmlns:m="http://schemas.openxmlformats.org/officeDocument/2006/math">
                    <m:r>
                      <a:rPr lang="en-US" b="0" i="1" smtClean="0">
                        <a:latin typeface="Cambria Math" panose="02040503050406030204" pitchFamily="18" charset="0"/>
                      </a:rPr>
                      <m:t>∧</m:t>
                    </m:r>
                  </m:oMath>
                </a14:m>
                <a:r>
                  <a:rPr lang="en-US" dirty="0"/>
                  <a:t> type steps)</a:t>
                </a:r>
              </a:p>
            </p:txBody>
          </p:sp>
        </mc:Choice>
        <mc:Fallback xmlns="">
          <p:sp>
            <p:nvSpPr>
              <p:cNvPr id="2" name="Title 1">
                <a:extLst>
                  <a:ext uri="{FF2B5EF4-FFF2-40B4-BE49-F238E27FC236}">
                    <a16:creationId xmlns:a16="http://schemas.microsoft.com/office/drawing/2014/main" id="{13D7E903-E22A-4080-9DD9-67F71F81A1C1}"/>
                  </a:ext>
                </a:extLst>
              </p:cNvPr>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09C1CF-E2A7-410B-A954-44EDEE5D2DE4}"/>
                  </a:ext>
                </a:extLst>
              </p:cNvPr>
              <p:cNvSpPr>
                <a:spLocks noGrp="1"/>
              </p:cNvSpPr>
              <p:nvPr>
                <p:ph idx="1"/>
              </p:nvPr>
            </p:nvSpPr>
            <p:spPr/>
            <p:txBody>
              <a:bodyPr/>
              <a:lstStyle/>
              <a:p>
                <a:r>
                  <a:rPr lang="en-US" sz="2400" dirty="0"/>
                  <a:t>      3.? </a:t>
                </a:r>
                <a:r>
                  <a:rPr lang="en-US" sz="2400" dirty="0">
                    <a:latin typeface="Courier New" panose="02070309020205020404" pitchFamily="49" charset="0"/>
                    <a:cs typeface="Courier New" panose="02070309020205020404" pitchFamily="49" charset="0"/>
                  </a:rPr>
                  <a:t>Integer</a:t>
                </a:r>
                <a:r>
                  <a:rPr lang="en-US" sz="2400" dirty="0"/>
                  <a:t>(</a:t>
                </a:r>
                <a14:m>
                  <m:oMath xmlns:m="http://schemas.openxmlformats.org/officeDocument/2006/math">
                    <m:r>
                      <a:rPr lang="en-US" sz="2400" i="1" dirty="0" smtClean="0">
                        <a:latin typeface="Cambria Math" panose="02040503050406030204" pitchFamily="18" charset="0"/>
                      </a:rPr>
                      <m:t>𝑎𝑐</m:t>
                    </m:r>
                  </m:oMath>
                </a14:m>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a:t>
                </a:r>
                <a:r>
                  <a:rPr lang="en-US" sz="2400" dirty="0">
                    <a:latin typeface="Courier New" panose="02070309020205020404" pitchFamily="49" charset="0"/>
                    <a:cs typeface="Courier New" panose="02070309020205020404" pitchFamily="49" charset="0"/>
                  </a:rPr>
                  <a:t>Integer</a:t>
                </a:r>
                <a:r>
                  <a:rPr lang="en-US" sz="2400" dirty="0"/>
                  <a:t>(</a:t>
                </a:r>
                <a14:m>
                  <m:oMath xmlns:m="http://schemas.openxmlformats.org/officeDocument/2006/math">
                    <m:r>
                      <a:rPr lang="en-US" sz="2400" b="0" i="1" smtClean="0">
                        <a:latin typeface="Cambria Math" panose="02040503050406030204" pitchFamily="18" charset="0"/>
                      </a:rPr>
                      <m:t>𝑏𝑑</m:t>
                    </m:r>
                  </m:oMath>
                </a14:m>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𝑏𝑑</m:t>
                    </m:r>
                    <m:r>
                      <a:rPr lang="en-US" sz="2400" b="0" i="1" dirty="0" smtClean="0">
                        <a:latin typeface="Cambria Math" panose="02040503050406030204" pitchFamily="18" charset="0"/>
                      </a:rPr>
                      <m:t>≠0</m:t>
                    </m:r>
                  </m:oMath>
                </a14:m>
                <a:r>
                  <a:rPr lang="en-US" sz="2400" dirty="0"/>
                  <a:t> </a:t>
                </a:r>
                <a14:m>
                  <m:oMath xmlns:m="http://schemas.openxmlformats.org/officeDocument/2006/math">
                    <m:r>
                      <a:rPr lang="en-US" sz="2400" b="0" i="1" dirty="0"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𝑥𝑦</m:t>
                    </m:r>
                    <m:r>
                      <a:rPr lang="en-US" sz="2400" b="0" i="1" dirty="0" smtClean="0">
                        <a:latin typeface="Cambria Math" panose="02040503050406030204" pitchFamily="18" charset="0"/>
                      </a:rPr>
                      <m:t>=</m:t>
                    </m:r>
                    <m:r>
                      <a:rPr lang="en-US" sz="2400" b="0" i="1" dirty="0" smtClean="0">
                        <a:latin typeface="Cambria Math" panose="02040503050406030204" pitchFamily="18" charset="0"/>
                      </a:rPr>
                      <m:t>𝑎𝑐</m:t>
                    </m:r>
                    <m:r>
                      <a:rPr lang="en-US" sz="2400" b="0" i="1" dirty="0" smtClean="0">
                        <a:latin typeface="Cambria Math" panose="02040503050406030204" pitchFamily="18" charset="0"/>
                      </a:rPr>
                      <m:t>/</m:t>
                    </m:r>
                    <m:r>
                      <a:rPr lang="en-US" sz="2400" b="0" i="1" dirty="0" smtClean="0">
                        <a:latin typeface="Cambria Math" panose="02040503050406030204" pitchFamily="18" charset="0"/>
                      </a:rPr>
                      <m:t>𝑏𝑑</m:t>
                    </m:r>
                  </m:oMath>
                </a14:m>
                <a:endParaRPr lang="en-US" sz="2400" dirty="0"/>
              </a:p>
              <a:p>
                <a:r>
                  <a:rPr lang="en-US" sz="2400" dirty="0"/>
                  <a:t>      3.?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𝑠</m:t>
                    </m:r>
                    <m:r>
                      <a:rPr lang="en-US" sz="2400" b="0" i="1" smtClean="0">
                        <a:latin typeface="Cambria Math" panose="02040503050406030204" pitchFamily="18" charset="0"/>
                      </a:rPr>
                      <m:t>(</m:t>
                    </m:r>
                  </m:oMath>
                </a14:m>
                <a:r>
                  <a:rPr lang="en-US" sz="2400" dirty="0">
                    <a:latin typeface="Courier New" panose="02070309020205020404" pitchFamily="49" charset="0"/>
                    <a:cs typeface="Courier New" panose="02070309020205020404" pitchFamily="49" charset="0"/>
                  </a:rPr>
                  <a:t>Integer</a:t>
                </a:r>
                <a:r>
                  <a:rPr lang="en-US" sz="2400" dirty="0"/>
                  <a:t>(</a:t>
                </a:r>
                <a14:m>
                  <m:oMath xmlns:m="http://schemas.openxmlformats.org/officeDocument/2006/math">
                    <m:r>
                      <a:rPr lang="en-US" sz="2400" b="0" i="1" smtClean="0">
                        <a:latin typeface="Cambria Math" panose="02040503050406030204" pitchFamily="18" charset="0"/>
                      </a:rPr>
                      <m:t>𝑟</m:t>
                    </m:r>
                  </m:oMath>
                </a14:m>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a:t>
                </a:r>
                <a:r>
                  <a:rPr lang="en-US" sz="2400" dirty="0">
                    <a:latin typeface="Courier New" panose="02070309020205020404" pitchFamily="49" charset="0"/>
                    <a:cs typeface="Courier New" panose="02070309020205020404" pitchFamily="49" charset="0"/>
                  </a:rPr>
                  <a:t>Integer</a:t>
                </a:r>
                <a:r>
                  <a:rPr lang="en-US" sz="2400" dirty="0"/>
                  <a:t>(</a:t>
                </a:r>
                <a14:m>
                  <m:oMath xmlns:m="http://schemas.openxmlformats.org/officeDocument/2006/math">
                    <m:r>
                      <a:rPr lang="en-US" sz="2400" b="0" i="1" smtClean="0">
                        <a:latin typeface="Cambria Math" panose="02040503050406030204" pitchFamily="18" charset="0"/>
                      </a:rPr>
                      <m:t>𝑠</m:t>
                    </m:r>
                  </m:oMath>
                </a14:m>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𝑥𝑦</m:t>
                    </m:r>
                    <m:r>
                      <a:rPr lang="en-US" sz="2400" b="0" i="1" dirty="0" smtClean="0">
                        <a:latin typeface="Cambria Math" panose="02040503050406030204" pitchFamily="18" charset="0"/>
                      </a:rPr>
                      <m:t>=</m:t>
                    </m:r>
                    <m:r>
                      <a:rPr lang="en-US" sz="2400" b="0" i="1" dirty="0" smtClean="0">
                        <a:latin typeface="Cambria Math" panose="02040503050406030204" pitchFamily="18" charset="0"/>
                      </a:rPr>
                      <m:t>𝑟</m:t>
                    </m:r>
                    <m:r>
                      <a:rPr lang="en-US" sz="2400" b="0" i="1" dirty="0" smtClean="0">
                        <a:latin typeface="Cambria Math" panose="02040503050406030204" pitchFamily="18" charset="0"/>
                      </a:rPr>
                      <m:t>/</m:t>
                    </m:r>
                    <m:r>
                      <a:rPr lang="en-US" sz="2400" b="0" i="1" dirty="0" smtClean="0">
                        <a:latin typeface="Cambria Math" panose="02040503050406030204" pitchFamily="18" charset="0"/>
                      </a:rPr>
                      <m:t>𝑠</m:t>
                    </m:r>
                    <m:r>
                      <a:rPr lang="en-US" sz="2400" b="0" i="1" dirty="0" smtClean="0">
                        <a:latin typeface="Cambria Math" panose="02040503050406030204" pitchFamily="18" charset="0"/>
                      </a:rPr>
                      <m:t>)</m:t>
                    </m:r>
                  </m:oMath>
                </a14:m>
                <a:r>
                  <a:rPr lang="en-US" sz="2400" dirty="0"/>
                  <a:t> Intro exists</a:t>
                </a:r>
              </a:p>
              <a:p>
                <a:r>
                  <a:rPr lang="en-US" sz="2400" dirty="0"/>
                  <a:t>      3.? </a:t>
                </a:r>
                <a:r>
                  <a:rPr lang="en-US" sz="2400" dirty="0">
                    <a:latin typeface="Courier New" panose="02070309020205020404" pitchFamily="49" charset="0"/>
                    <a:cs typeface="Courier New" panose="02070309020205020404" pitchFamily="49" charset="0"/>
                  </a:rPr>
                  <a:t>Rational</a:t>
                </a:r>
                <a:r>
                  <a:rPr lang="en-US" sz="2400" dirty="0"/>
                  <a:t>(</a:t>
                </a:r>
                <a14:m>
                  <m:oMath xmlns:m="http://schemas.openxmlformats.org/officeDocument/2006/math">
                    <m:r>
                      <a:rPr lang="en-US" sz="2400" b="0" i="1" dirty="0" smtClean="0">
                        <a:latin typeface="Cambria Math" panose="02040503050406030204" pitchFamily="18" charset="0"/>
                      </a:rPr>
                      <m:t>𝑥𝑦</m:t>
                    </m:r>
                  </m:oMath>
                </a14:m>
                <a:r>
                  <a:rPr lang="en-US" sz="2400" dirty="0"/>
                  <a:t>)  Definition of Rational</a:t>
                </a:r>
              </a:p>
              <a:p>
                <a:r>
                  <a:rPr lang="en-US" sz="2400" dirty="0"/>
                  <a:t>4. </a:t>
                </a:r>
                <a14:m>
                  <m:oMath xmlns:m="http://schemas.openxmlformats.org/officeDocument/2006/math">
                    <m:r>
                      <a:rPr lang="en-US" sz="2400" b="0" i="1" smtClean="0">
                        <a:latin typeface="Cambria Math" panose="02040503050406030204" pitchFamily="18" charset="0"/>
                      </a:rPr>
                      <m:t>[</m:t>
                    </m:r>
                  </m:oMath>
                </a14:m>
                <a:r>
                  <a:rPr lang="en-US" sz="2400" dirty="0">
                    <a:latin typeface="Courier New" panose="02070309020205020404" pitchFamily="49" charset="0"/>
                    <a:cs typeface="Courier New" panose="02070309020205020404" pitchFamily="49" charset="0"/>
                  </a:rPr>
                  <a:t>Rational</a:t>
                </a:r>
                <a:r>
                  <a:rPr lang="en-US" sz="2400" dirty="0"/>
                  <a:t>(</a:t>
                </a:r>
                <a14:m>
                  <m:oMath xmlns:m="http://schemas.openxmlformats.org/officeDocument/2006/math">
                    <m:r>
                      <a:rPr lang="en-US" sz="2400" b="0" i="1" smtClean="0">
                        <a:latin typeface="Cambria Math" panose="02040503050406030204" pitchFamily="18" charset="0"/>
                      </a:rPr>
                      <m:t>𝑥</m:t>
                    </m:r>
                  </m:oMath>
                </a14:m>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a:t>
                </a:r>
                <a:r>
                  <a:rPr lang="en-US" sz="2400" dirty="0">
                    <a:latin typeface="Courier New" panose="02070309020205020404" pitchFamily="49" charset="0"/>
                    <a:cs typeface="Courier New" panose="02070309020205020404" pitchFamily="49" charset="0"/>
                  </a:rPr>
                  <a:t>Rational</a:t>
                </a:r>
                <a:r>
                  <a:rPr lang="en-US" sz="2400" dirty="0"/>
                  <a:t>(</a:t>
                </a:r>
                <a14:m>
                  <m:oMath xmlns:m="http://schemas.openxmlformats.org/officeDocument/2006/math">
                    <m:r>
                      <a:rPr lang="en-US" sz="2400" b="0" i="1" smtClean="0">
                        <a:latin typeface="Cambria Math" panose="02040503050406030204" pitchFamily="18" charset="0"/>
                      </a:rPr>
                      <m:t>𝑦</m:t>
                    </m:r>
                  </m:oMath>
                </a14:m>
                <a:r>
                  <a:rPr lang="en-US" sz="2400" dirty="0"/>
                  <a:t>)</a:t>
                </a:r>
                <a14:m>
                  <m:oMath xmlns:m="http://schemas.openxmlformats.org/officeDocument/2006/math">
                    <m:r>
                      <a:rPr lang="en-US" sz="2400" b="0" i="1" dirty="0" smtClean="0">
                        <a:latin typeface="Cambria Math" panose="02040503050406030204" pitchFamily="18" charset="0"/>
                      </a:rPr>
                      <m:t>]</m:t>
                    </m:r>
                  </m:oMath>
                </a14:m>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a:t>
                </a:r>
                <a:r>
                  <a:rPr lang="en-US" sz="2400" dirty="0">
                    <a:latin typeface="Courier New" panose="02070309020205020404" pitchFamily="49" charset="0"/>
                    <a:cs typeface="Courier New" panose="02070309020205020404" pitchFamily="49" charset="0"/>
                  </a:rPr>
                  <a:t>Rational</a:t>
                </a:r>
                <a:r>
                  <a:rPr lang="en-US" sz="2400" dirty="0"/>
                  <a:t>(</a:t>
                </a:r>
                <a14:m>
                  <m:oMath xmlns:m="http://schemas.openxmlformats.org/officeDocument/2006/math">
                    <m:r>
                      <a:rPr lang="en-US" sz="2400" i="1" dirty="0" smtClean="0">
                        <a:latin typeface="Cambria Math" panose="02040503050406030204" pitchFamily="18" charset="0"/>
                      </a:rPr>
                      <m:t>𝑥𝑦</m:t>
                    </m:r>
                  </m:oMath>
                </a14:m>
                <a:r>
                  <a:rPr lang="en-US" sz="2400" dirty="0"/>
                  <a:t>)</a:t>
                </a:r>
              </a:p>
              <a:p>
                <a:r>
                  <a:rPr lang="en-US" sz="2400" dirty="0"/>
                  <a:t>5.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r>
                      <m:rPr>
                        <m:nor/>
                      </m:rPr>
                      <a:rPr lang="en-US" sz="2400" dirty="0">
                        <a:latin typeface="Courier New" panose="02070309020205020404" pitchFamily="49" charset="0"/>
                        <a:cs typeface="Courier New" panose="02070309020205020404" pitchFamily="49" charset="0"/>
                      </a:rPr>
                      <m:t>Rational</m:t>
                    </m:r>
                    <m:r>
                      <m:rPr>
                        <m:nor/>
                      </m:rPr>
                      <a:rPr lang="en-US" sz="2400" dirty="0"/>
                      <m:t>(</m:t>
                    </m:r>
                    <m:r>
                      <a:rPr lang="en-US" sz="2400" i="1">
                        <a:latin typeface="Cambria Math" panose="02040503050406030204" pitchFamily="18" charset="0"/>
                      </a:rPr>
                      <m:t>𝑥</m:t>
                    </m:r>
                    <m:r>
                      <m:rPr>
                        <m:nor/>
                      </m:rPr>
                      <a:rPr lang="en-US" sz="2400" dirty="0"/>
                      <m:t>) </m:t>
                    </m:r>
                    <m:r>
                      <a:rPr lang="en-US" sz="2400" i="1">
                        <a:latin typeface="Cambria Math" panose="02040503050406030204" pitchFamily="18" charset="0"/>
                      </a:rPr>
                      <m:t>∧</m:t>
                    </m:r>
                    <m:r>
                      <m:rPr>
                        <m:nor/>
                      </m:rPr>
                      <a:rPr lang="en-US" sz="2400" dirty="0"/>
                      <m:t> </m:t>
                    </m:r>
                    <m:r>
                      <m:rPr>
                        <m:nor/>
                      </m:rPr>
                      <a:rPr lang="en-US" sz="2400" dirty="0">
                        <a:latin typeface="Courier New" panose="02070309020205020404" pitchFamily="49" charset="0"/>
                        <a:cs typeface="Courier New" panose="02070309020205020404" pitchFamily="49" charset="0"/>
                      </a:rPr>
                      <m:t>Rational</m:t>
                    </m:r>
                    <m:r>
                      <m:rPr>
                        <m:nor/>
                      </m:rPr>
                      <a:rPr lang="en-US" sz="2400" b="0" i="0" dirty="0" smtClean="0">
                        <a:latin typeface="Courier New" panose="02070309020205020404" pitchFamily="49" charset="0"/>
                        <a:cs typeface="Courier New" panose="02070309020205020404" pitchFamily="49" charset="0"/>
                      </a:rPr>
                      <m:t>(</m:t>
                    </m:r>
                    <m:r>
                      <a:rPr lang="en-US" sz="2400" b="0" i="1" dirty="0" smtClean="0">
                        <a:latin typeface="Cambria Math" panose="02040503050406030204" pitchFamily="18" charset="0"/>
                      </a:rPr>
                      <m:t>𝑣</m:t>
                    </m:r>
                    <m:r>
                      <a:rPr lang="en-US" sz="2400" b="0" i="1" dirty="0" smtClean="0">
                        <a:latin typeface="Cambria Math" panose="02040503050406030204" pitchFamily="18" charset="0"/>
                      </a:rPr>
                      <m:t>)]</m:t>
                    </m:r>
                    <m:r>
                      <m:rPr>
                        <m:nor/>
                      </m:rPr>
                      <a:rPr lang="en-US" sz="2400" dirty="0"/>
                      <m:t> </m:t>
                    </m:r>
                    <m:r>
                      <a:rPr lang="en-US" sz="2400" i="1">
                        <a:latin typeface="Cambria Math" panose="02040503050406030204" pitchFamily="18" charset="0"/>
                      </a:rPr>
                      <m:t>→</m:t>
                    </m:r>
                    <m:r>
                      <m:rPr>
                        <m:nor/>
                      </m:rPr>
                      <a:rPr lang="en-US" sz="2400" dirty="0"/>
                      <m:t> </m:t>
                    </m:r>
                    <m:r>
                      <m:rPr>
                        <m:nor/>
                      </m:rPr>
                      <a:rPr lang="en-US" sz="2400" dirty="0">
                        <a:latin typeface="Courier New" panose="02070309020205020404" pitchFamily="49" charset="0"/>
                        <a:cs typeface="Courier New" panose="02070309020205020404" pitchFamily="49" charset="0"/>
                      </a:rPr>
                      <m:t>Rational</m:t>
                    </m:r>
                    <m:r>
                      <m:rPr>
                        <m:nor/>
                      </m:rPr>
                      <a:rPr lang="en-US" sz="2400" dirty="0"/>
                      <m:t>(</m:t>
                    </m:r>
                    <m:r>
                      <a:rPr lang="en-US" sz="2400" i="1" dirty="0">
                        <a:latin typeface="Cambria Math" panose="02040503050406030204" pitchFamily="18" charset="0"/>
                      </a:rPr>
                      <m:t>𝑥</m:t>
                    </m:r>
                    <m:r>
                      <m:rPr>
                        <m:nor/>
                      </m:rPr>
                      <a:rPr lang="en-US" sz="2400" b="0" i="0" dirty="0" smtClean="0">
                        <a:latin typeface="Cambria Math" panose="02040503050406030204" pitchFamily="18" charset="0"/>
                      </a:rPr>
                      <m:t>v</m:t>
                    </m:r>
                    <m:r>
                      <m:rPr>
                        <m:nor/>
                      </m:rPr>
                      <a:rPr lang="en-US" sz="2400" dirty="0"/>
                      <m:t>)</m:t>
                    </m:r>
                    <m:r>
                      <a:rPr lang="en-US" sz="2400" b="0" i="1" smtClean="0">
                        <a:latin typeface="Cambria Math" panose="02040503050406030204" pitchFamily="18" charset="0"/>
                      </a:rPr>
                      <m:t>)</m:t>
                    </m:r>
                  </m:oMath>
                </a14:m>
                <a:r>
                  <a:rPr lang="en-US" sz="2400" dirty="0"/>
                  <a:t> Intro </a:t>
                </a:r>
                <a14:m>
                  <m:oMath xmlns:m="http://schemas.openxmlformats.org/officeDocument/2006/math">
                    <m:r>
                      <a:rPr lang="en-US" sz="2400" b="0" i="1" smtClean="0">
                        <a:latin typeface="Cambria Math" panose="02040503050406030204" pitchFamily="18" charset="0"/>
                      </a:rPr>
                      <m:t>∀</m:t>
                    </m:r>
                  </m:oMath>
                </a14:m>
                <a:endParaRPr lang="en-US" sz="2400" b="0" dirty="0"/>
              </a:p>
              <a:p>
                <a:r>
                  <a:rPr lang="en-US" sz="2400" dirty="0"/>
                  <a:t>6.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i="1">
                        <a:latin typeface="Cambria Math" panose="02040503050406030204" pitchFamily="18" charset="0"/>
                      </a:rPr>
                      <m:t>([</m:t>
                    </m:r>
                    <m:r>
                      <m:rPr>
                        <m:nor/>
                      </m:rPr>
                      <a:rPr lang="en-US" sz="2400" dirty="0">
                        <a:latin typeface="Courier New" panose="02070309020205020404" pitchFamily="49" charset="0"/>
                        <a:cs typeface="Courier New" panose="02070309020205020404" pitchFamily="49" charset="0"/>
                      </a:rPr>
                      <m:t>Rational</m:t>
                    </m:r>
                    <m:r>
                      <m:rPr>
                        <m:nor/>
                      </m:rPr>
                      <a:rPr lang="en-US" sz="2400" dirty="0"/>
                      <m:t>(</m:t>
                    </m:r>
                    <m:r>
                      <a:rPr lang="en-US" sz="2400" b="0" i="1" smtClean="0">
                        <a:latin typeface="Cambria Math" panose="02040503050406030204" pitchFamily="18" charset="0"/>
                      </a:rPr>
                      <m:t>𝑢</m:t>
                    </m:r>
                    <m:r>
                      <m:rPr>
                        <m:nor/>
                      </m:rPr>
                      <a:rPr lang="en-US" sz="2400" dirty="0"/>
                      <m:t>) </m:t>
                    </m:r>
                    <m:r>
                      <a:rPr lang="en-US" sz="2400" i="1">
                        <a:latin typeface="Cambria Math" panose="02040503050406030204" pitchFamily="18" charset="0"/>
                      </a:rPr>
                      <m:t>∧</m:t>
                    </m:r>
                    <m:r>
                      <m:rPr>
                        <m:nor/>
                      </m:rPr>
                      <a:rPr lang="en-US" sz="2400" dirty="0"/>
                      <m:t> </m:t>
                    </m:r>
                    <m:r>
                      <m:rPr>
                        <m:nor/>
                      </m:rPr>
                      <a:rPr lang="en-US" sz="2400" dirty="0">
                        <a:latin typeface="Courier New" panose="02070309020205020404" pitchFamily="49" charset="0"/>
                        <a:cs typeface="Courier New" panose="02070309020205020404" pitchFamily="49" charset="0"/>
                      </a:rPr>
                      <m:t>Rational</m:t>
                    </m:r>
                    <m:r>
                      <m:rPr>
                        <m:nor/>
                      </m:rPr>
                      <a:rPr lang="en-US" sz="2400" dirty="0"/>
                      <m:t>(</m:t>
                    </m:r>
                    <m:r>
                      <m:rPr>
                        <m:nor/>
                      </m:rPr>
                      <a:rPr lang="en-US" sz="2400" b="0" i="0" dirty="0" smtClean="0">
                        <a:latin typeface="Cambria Math" panose="02040503050406030204" pitchFamily="18" charset="0"/>
                      </a:rPr>
                      <m:t>v</m:t>
                    </m:r>
                    <m:r>
                      <m:rPr>
                        <m:nor/>
                      </m:rPr>
                      <a:rPr lang="en-US" sz="2400" dirty="0"/>
                      <m:t>)</m:t>
                    </m:r>
                    <m:r>
                      <a:rPr lang="en-US" sz="2400" i="1" dirty="0">
                        <a:latin typeface="Cambria Math" panose="02040503050406030204" pitchFamily="18" charset="0"/>
                      </a:rPr>
                      <m:t>]</m:t>
                    </m:r>
                    <m:r>
                      <m:rPr>
                        <m:nor/>
                      </m:rPr>
                      <a:rPr lang="en-US" sz="2400" dirty="0"/>
                      <m:t> </m:t>
                    </m:r>
                    <m:r>
                      <a:rPr lang="en-US" sz="2400" i="1">
                        <a:latin typeface="Cambria Math" panose="02040503050406030204" pitchFamily="18" charset="0"/>
                      </a:rPr>
                      <m:t>→</m:t>
                    </m:r>
                    <m:r>
                      <m:rPr>
                        <m:nor/>
                      </m:rPr>
                      <a:rPr lang="en-US" sz="2400" dirty="0"/>
                      <m:t> </m:t>
                    </m:r>
                    <m:r>
                      <m:rPr>
                        <m:nor/>
                      </m:rPr>
                      <a:rPr lang="en-US" sz="2400" dirty="0">
                        <a:latin typeface="Courier New" panose="02070309020205020404" pitchFamily="49" charset="0"/>
                        <a:cs typeface="Courier New" panose="02070309020205020404" pitchFamily="49" charset="0"/>
                      </a:rPr>
                      <m:t>Rational</m:t>
                    </m:r>
                    <m:r>
                      <m:rPr>
                        <m:nor/>
                      </m:rPr>
                      <a:rPr lang="en-US" sz="2400" dirty="0"/>
                      <m:t>(</m:t>
                    </m:r>
                    <m:r>
                      <a:rPr lang="en-US" sz="2400" i="1" dirty="0" smtClean="0">
                        <a:latin typeface="Cambria Math" panose="02040503050406030204" pitchFamily="18" charset="0"/>
                      </a:rPr>
                      <m:t>𝑢</m:t>
                    </m:r>
                    <m:r>
                      <a:rPr lang="en-US" sz="2400" i="1" dirty="0">
                        <a:latin typeface="Cambria Math" panose="02040503050406030204" pitchFamily="18" charset="0"/>
                      </a:rPr>
                      <m:t>𝑣</m:t>
                    </m:r>
                    <m:r>
                      <m:rPr>
                        <m:nor/>
                      </m:rPr>
                      <a:rPr lang="en-US" sz="2400" dirty="0"/>
                      <m:t>)</m:t>
                    </m:r>
                    <m:r>
                      <a:rPr lang="en-US" sz="2400" i="1">
                        <a:latin typeface="Cambria Math" panose="02040503050406030204" pitchFamily="18" charset="0"/>
                      </a:rPr>
                      <m:t>)</m:t>
                    </m:r>
                  </m:oMath>
                </a14:m>
                <a:r>
                  <a:rPr lang="en-US" sz="2400" dirty="0"/>
                  <a:t> Intro </a:t>
                </a:r>
                <a14:m>
                  <m:oMath xmlns:m="http://schemas.openxmlformats.org/officeDocument/2006/math">
                    <m:r>
                      <a:rPr lang="en-US" sz="2400" i="1">
                        <a:latin typeface="Cambria Math" panose="02040503050406030204" pitchFamily="18" charset="0"/>
                      </a:rPr>
                      <m:t>∀</m:t>
                    </m:r>
                  </m:oMath>
                </a14:m>
                <a:endParaRPr lang="en-US" sz="2400" dirty="0"/>
              </a:p>
              <a:p>
                <a:endParaRPr lang="en-US" sz="2400" dirty="0"/>
              </a:p>
            </p:txBody>
          </p:sp>
        </mc:Choice>
        <mc:Fallback xmlns="">
          <p:sp>
            <p:nvSpPr>
              <p:cNvPr id="3" name="Content Placeholder 2">
                <a:extLst>
                  <a:ext uri="{FF2B5EF4-FFF2-40B4-BE49-F238E27FC236}">
                    <a16:creationId xmlns:a16="http://schemas.microsoft.com/office/drawing/2014/main" id="{FF09C1CF-E2A7-410B-A954-44EDEE5D2DE4}"/>
                  </a:ext>
                </a:extLst>
              </p:cNvPr>
              <p:cNvSpPr>
                <a:spLocks noGrp="1" noRot="1" noChangeAspect="1" noMove="1" noResize="1" noEditPoints="1" noAdjustHandles="1" noChangeArrowheads="1" noChangeShapeType="1" noTextEdit="1"/>
              </p:cNvSpPr>
              <p:nvPr>
                <p:ph idx="1"/>
              </p:nvPr>
            </p:nvSpPr>
            <p:spPr>
              <a:blipFill>
                <a:blip r:embed="rId3"/>
                <a:stretch>
                  <a:fillRect l="-436" t="-1887"/>
                </a:stretch>
              </a:blipFill>
            </p:spPr>
            <p:txBody>
              <a:bodyPr/>
              <a:lstStyle/>
              <a:p>
                <a:r>
                  <a:rPr lang="en-US">
                    <a:noFill/>
                  </a:rPr>
                  <a:t> </a:t>
                </a:r>
              </a:p>
            </p:txBody>
          </p:sp>
        </mc:Fallback>
      </mc:AlternateContent>
    </p:spTree>
    <p:extLst>
      <p:ext uri="{BB962C8B-B14F-4D97-AF65-F5344CB8AC3E}">
        <p14:creationId xmlns:p14="http://schemas.microsoft.com/office/powerpoint/2010/main" val="3612821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3CD58-4668-4129-90C1-AAB42E03861A}"/>
              </a:ext>
            </a:extLst>
          </p:cNvPr>
          <p:cNvSpPr>
            <a:spLocks noGrp="1"/>
          </p:cNvSpPr>
          <p:nvPr>
            <p:ph type="title"/>
          </p:nvPr>
        </p:nvSpPr>
        <p:spPr/>
        <p:txBody>
          <a:bodyPr/>
          <a:lstStyle/>
          <a:p>
            <a:r>
              <a:rPr lang="en-US" dirty="0"/>
              <a:t>Why English Proofs?</a:t>
            </a:r>
          </a:p>
        </p:txBody>
      </p:sp>
      <p:sp>
        <p:nvSpPr>
          <p:cNvPr id="3" name="Content Placeholder 2">
            <a:extLst>
              <a:ext uri="{FF2B5EF4-FFF2-40B4-BE49-F238E27FC236}">
                <a16:creationId xmlns:a16="http://schemas.microsoft.com/office/drawing/2014/main" id="{4ACF6554-E76B-4B38-A592-A61A8DA905A4}"/>
              </a:ext>
            </a:extLst>
          </p:cNvPr>
          <p:cNvSpPr>
            <a:spLocks noGrp="1"/>
          </p:cNvSpPr>
          <p:nvPr>
            <p:ph idx="1"/>
          </p:nvPr>
        </p:nvSpPr>
        <p:spPr/>
        <p:txBody>
          <a:bodyPr/>
          <a:lstStyle/>
          <a:p>
            <a:r>
              <a:rPr lang="en-US" dirty="0"/>
              <a:t>Those symbolic proofs seemed pretty nice. Computers understand them, and can check them.</a:t>
            </a:r>
          </a:p>
          <a:p>
            <a:r>
              <a:rPr lang="en-US" dirty="0"/>
              <a:t>So what’s up with these English proofs?</a:t>
            </a:r>
          </a:p>
          <a:p>
            <a:endParaRPr lang="en-US" dirty="0"/>
          </a:p>
          <a:p>
            <a:r>
              <a:rPr lang="en-US" dirty="0"/>
              <a:t>They’re far easier for </a:t>
            </a:r>
            <a:r>
              <a:rPr lang="en-US" b="1" dirty="0"/>
              <a:t>people</a:t>
            </a:r>
            <a:r>
              <a:rPr lang="en-US" dirty="0"/>
              <a:t> to understand. </a:t>
            </a:r>
          </a:p>
          <a:p>
            <a:r>
              <a:rPr lang="en-US" dirty="0"/>
              <a:t>But instead of a computer checking them, now a human is checking them.</a:t>
            </a:r>
          </a:p>
        </p:txBody>
      </p:sp>
    </p:spTree>
    <p:extLst>
      <p:ext uri="{BB962C8B-B14F-4D97-AF65-F5344CB8AC3E}">
        <p14:creationId xmlns:p14="http://schemas.microsoft.com/office/powerpoint/2010/main" val="35320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6BAA22-FA4B-4E96-B37E-7EC2D0D1C5A7}"/>
              </a:ext>
            </a:extLst>
          </p:cNvPr>
          <p:cNvSpPr>
            <a:spLocks noGrp="1"/>
          </p:cNvSpPr>
          <p:nvPr>
            <p:ph type="title"/>
          </p:nvPr>
        </p:nvSpPr>
        <p:spPr/>
        <p:txBody>
          <a:bodyPr/>
          <a:lstStyle/>
          <a:p>
            <a:r>
              <a:rPr lang="en-US" dirty="0"/>
              <a:t>Sets</a:t>
            </a:r>
          </a:p>
        </p:txBody>
      </p:sp>
      <p:sp>
        <p:nvSpPr>
          <p:cNvPr id="5" name="Text Placeholder 4">
            <a:extLst>
              <a:ext uri="{FF2B5EF4-FFF2-40B4-BE49-F238E27FC236}">
                <a16:creationId xmlns:a16="http://schemas.microsoft.com/office/drawing/2014/main" id="{17F3F05B-08C9-4D23-94D5-5445858DF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588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10040-69D1-488E-8E41-AB7E9EA2B0D2}"/>
              </a:ext>
            </a:extLst>
          </p:cNvPr>
          <p:cNvSpPr>
            <a:spLocks noGrp="1"/>
          </p:cNvSpPr>
          <p:nvPr>
            <p:ph type="title"/>
          </p:nvPr>
        </p:nvSpPr>
        <p:spPr/>
        <p:txBody>
          <a:bodyPr/>
          <a:lstStyle/>
          <a:p>
            <a:r>
              <a:rPr lang="en-US" dirty="0"/>
              <a:t>Sets </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8028A7-4102-48F9-B3EA-D1001DDD5111}"/>
                  </a:ext>
                </a:extLst>
              </p:cNvPr>
              <p:cNvSpPr>
                <a:spLocks noGrp="1"/>
              </p:cNvSpPr>
              <p:nvPr>
                <p:ph idx="1"/>
              </p:nvPr>
            </p:nvSpPr>
            <p:spPr/>
            <p:txBody>
              <a:bodyPr/>
              <a:lstStyle/>
              <a:p>
                <a:r>
                  <a:rPr lang="en-US" dirty="0"/>
                  <a:t>A set is an </a:t>
                </a:r>
                <a:r>
                  <a:rPr lang="en-US" b="1" dirty="0"/>
                  <a:t>unordered </a:t>
                </a:r>
                <a:r>
                  <a:rPr lang="en-US" dirty="0"/>
                  <a:t>group of </a:t>
                </a:r>
                <a:r>
                  <a:rPr lang="en-US" b="1" dirty="0"/>
                  <a:t>distinct </a:t>
                </a:r>
                <a:r>
                  <a:rPr lang="en-US" dirty="0"/>
                  <a:t>elements.</a:t>
                </a:r>
              </a:p>
              <a:p>
                <a:r>
                  <a:rPr lang="en-US" dirty="0"/>
                  <a:t>We’ll always write a set as a list of its elements inside {curly, brackets}.</a:t>
                </a:r>
              </a:p>
              <a:p>
                <a:r>
                  <a:rPr lang="en-US" dirty="0"/>
                  <a:t>Variable names are capital letters, with lower-case letters for elements.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b="0" i="0" dirty="0"/>
                  <a:t>curly, brackets</a:t>
                </a:r>
                <a14:m>
                  <m:oMath xmlns:m="http://schemas.openxmlformats.org/officeDocument/2006/math">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0,5,8,10</m:t>
                        </m:r>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0" smtClean="0">
                            <a:latin typeface="Cambria Math" panose="02040503050406030204" pitchFamily="18" charset="0"/>
                          </a:rPr>
                          <m:t>5,0,8,10</m:t>
                        </m:r>
                      </m:e>
                    </m:d>
                    <m:r>
                      <a:rPr lang="en-US" b="0" i="0" smtClean="0">
                        <a:latin typeface="Cambria Math" panose="02040503050406030204" pitchFamily="18" charset="0"/>
                      </a:rPr>
                      <m:t>={0,0,5,8,10}</m:t>
                    </m:r>
                  </m:oMath>
                </a14:m>
                <a:endParaRPr lang="en-US" dirty="0"/>
              </a:p>
              <a:p>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0,1,2,3,4,…</m:t>
                        </m:r>
                      </m:e>
                    </m:d>
                  </m:oMath>
                </a14:m>
                <a:endParaRPr lang="en-US" b="0" dirty="0"/>
              </a:p>
              <a:p>
                <a:endParaRPr lang="en-US" b="0" dirty="0"/>
              </a:p>
            </p:txBody>
          </p:sp>
        </mc:Choice>
        <mc:Fallback xmlns="">
          <p:sp>
            <p:nvSpPr>
              <p:cNvPr id="5" name="Content Placeholder 4">
                <a:extLst>
                  <a:ext uri="{FF2B5EF4-FFF2-40B4-BE49-F238E27FC236}">
                    <a16:creationId xmlns:a16="http://schemas.microsoft.com/office/drawing/2014/main" id="{A98028A7-4102-48F9-B3EA-D1001DDD5111}"/>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ounded Rectangle 1"/>
              <p:cNvSpPr/>
              <p:nvPr/>
            </p:nvSpPr>
            <p:spPr>
              <a:xfrm>
                <a:off x="4405746" y="3380509"/>
                <a:ext cx="5855854" cy="72043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=2</m:t>
                    </m:r>
                    <m:r>
                      <a:rPr lang="en-US" b="0" i="0" smtClean="0">
                        <a:latin typeface="Cambria Math" panose="02040503050406030204" pitchFamily="18" charset="0"/>
                      </a:rPr>
                      <m:t>. </m:t>
                    </m:r>
                  </m:oMath>
                </a14:m>
                <a:r>
                  <a:rPr lang="en-US" dirty="0"/>
                  <a:t> “The size of </a:t>
                </a:r>
                <a14:m>
                  <m:oMath xmlns:m="http://schemas.openxmlformats.org/officeDocument/2006/math">
                    <m:r>
                      <a:rPr lang="en-US" b="0" i="1" smtClean="0">
                        <a:latin typeface="Cambria Math" panose="02040503050406030204" pitchFamily="18" charset="0"/>
                      </a:rPr>
                      <m:t>𝐴</m:t>
                    </m:r>
                  </m:oMath>
                </a14:m>
                <a:r>
                  <a:rPr lang="en-US" dirty="0"/>
                  <a:t> is 2.” or “</a:t>
                </a:r>
                <a14:m>
                  <m:oMath xmlns:m="http://schemas.openxmlformats.org/officeDocument/2006/math">
                    <m:r>
                      <a:rPr lang="en-US" b="0" i="1" smtClean="0">
                        <a:latin typeface="Cambria Math" panose="02040503050406030204" pitchFamily="18" charset="0"/>
                      </a:rPr>
                      <m:t>𝐴</m:t>
                    </m:r>
                    <m:r>
                      <a:rPr lang="en-US" b="0" i="0" smtClean="0">
                        <a:latin typeface="Cambria Math" panose="02040503050406030204" pitchFamily="18" charset="0"/>
                      </a:rPr>
                      <m:t> </m:t>
                    </m:r>
                  </m:oMath>
                </a14:m>
                <a:r>
                  <a:rPr lang="en-US" dirty="0"/>
                  <a:t>has cardinality 2.”</a:t>
                </a:r>
              </a:p>
            </p:txBody>
          </p:sp>
        </mc:Choice>
        <mc:Fallback xmlns="">
          <p:sp>
            <p:nvSpPr>
              <p:cNvPr id="2" name="Rounded Rectangle 1"/>
              <p:cNvSpPr>
                <a:spLocks noRot="1" noChangeAspect="1" noMove="1" noResize="1" noEditPoints="1" noAdjustHandles="1" noChangeArrowheads="1" noChangeShapeType="1" noTextEdit="1"/>
              </p:cNvSpPr>
              <p:nvPr/>
            </p:nvSpPr>
            <p:spPr>
              <a:xfrm>
                <a:off x="4405746" y="3380509"/>
                <a:ext cx="5855854" cy="720436"/>
              </a:xfrm>
              <a:prstGeom prst="roundRect">
                <a:avLst/>
              </a:prstGeom>
              <a:blipFill>
                <a:blip r:embed="rId3"/>
                <a:stretch>
                  <a:fillRect/>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83342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5A2FD-4DF7-45E7-A72E-62D52A5A313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0C53B71E-B64B-4E3A-86D3-BD2C4A4D665F}"/>
              </a:ext>
            </a:extLst>
          </p:cNvPr>
          <p:cNvSpPr>
            <a:spLocks noGrp="1"/>
          </p:cNvSpPr>
          <p:nvPr>
            <p:ph idx="1"/>
          </p:nvPr>
        </p:nvSpPr>
        <p:spPr/>
        <p:txBody>
          <a:bodyPr/>
          <a:lstStyle/>
          <a:p>
            <a:r>
              <a:rPr lang="en-US" dirty="0"/>
              <a:t>Dates/Times/Locations of the midterm and final are confirmed!</a:t>
            </a:r>
          </a:p>
          <a:p>
            <a:r>
              <a:rPr lang="en-US" dirty="0"/>
              <a:t>Thank you for your patience!</a:t>
            </a:r>
          </a:p>
          <a:p>
            <a:r>
              <a:rPr lang="en-US" dirty="0"/>
              <a:t>Midterm: Wed. Nov 15, 6-7:30 PM BAG 131,154</a:t>
            </a:r>
            <a:br>
              <a:rPr lang="en-US" dirty="0"/>
            </a:br>
            <a:r>
              <a:rPr lang="en-US" dirty="0"/>
              <a:t>Final: Mon. Dec. 11, 4:30-6:20 PM, KNE 130</a:t>
            </a:r>
          </a:p>
          <a:p>
            <a:r>
              <a:rPr lang="en-US" dirty="0"/>
              <a:t>Some of you will have conflicts!</a:t>
            </a:r>
          </a:p>
          <a:p>
            <a:pPr lvl="1"/>
            <a:r>
              <a:rPr lang="en-US" dirty="0"/>
              <a:t>E.g., due to work schedules, exams for other courses, etc.</a:t>
            </a:r>
          </a:p>
          <a:p>
            <a:pPr lvl="1"/>
            <a:r>
              <a:rPr lang="en-US" dirty="0"/>
              <a:t>More information on alternate exam times as we get closer (we’ll schedule as we find out more specifically who needs one).</a:t>
            </a:r>
          </a:p>
          <a:p>
            <a:pPr lvl="1"/>
            <a:r>
              <a:rPr lang="en-US" dirty="0"/>
              <a:t>No need to email me; we’ll send out a form before each exam to let us know what you need.</a:t>
            </a:r>
          </a:p>
        </p:txBody>
      </p:sp>
    </p:spTree>
    <p:extLst>
      <p:ext uri="{BB962C8B-B14F-4D97-AF65-F5344CB8AC3E}">
        <p14:creationId xmlns:p14="http://schemas.microsoft.com/office/powerpoint/2010/main" val="1155700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B90A-17BD-476A-A3A9-9EA0BF71A86F}"/>
              </a:ext>
            </a:extLst>
          </p:cNvPr>
          <p:cNvSpPr>
            <a:spLocks noGrp="1"/>
          </p:cNvSpPr>
          <p:nvPr>
            <p:ph type="title"/>
          </p:nvPr>
        </p:nvSpPr>
        <p:spPr/>
        <p:txBody>
          <a:bodyPr/>
          <a:lstStyle/>
          <a:p>
            <a:r>
              <a:rPr lang="en-US" dirty="0"/>
              <a:t>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6576A1-2891-44EC-9928-F7EFCF0AE596}"/>
                  </a:ext>
                </a:extLst>
              </p:cNvPr>
              <p:cNvSpPr>
                <a:spLocks noGrp="1"/>
              </p:cNvSpPr>
              <p:nvPr>
                <p:ph idx="1"/>
              </p:nvPr>
            </p:nvSpPr>
            <p:spPr/>
            <p:txBody>
              <a:bodyPr/>
              <a:lstStyle/>
              <a:p>
                <a:r>
                  <a:rPr lang="en-US" dirty="0"/>
                  <a:t>Some more symbols:</a:t>
                </a:r>
              </a:p>
              <a:p>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a:t>
                </a:r>
                <a14:m>
                  <m:oMath xmlns:m="http://schemas.openxmlformats.org/officeDocument/2006/math">
                    <m:r>
                      <a:rPr lang="en-US" b="0" i="1" dirty="0" smtClean="0">
                        <a:latin typeface="Cambria Math" panose="02040503050406030204" pitchFamily="18" charset="0"/>
                      </a:rPr>
                      <m:t>𝑎</m:t>
                    </m:r>
                  </m:oMath>
                </a14:m>
                <a:r>
                  <a:rPr lang="en-US" dirty="0"/>
                  <a:t> is in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𝑎</m:t>
                    </m:r>
                  </m:oMath>
                </a14:m>
                <a:r>
                  <a:rPr lang="en-US" dirty="0"/>
                  <a:t> is an element of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means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oMath>
                </a14:m>
                <a:r>
                  <a:rPr lang="en-US" dirty="0"/>
                  <a:t>is one of the members of the set.</a:t>
                </a:r>
              </a:p>
              <a:p>
                <a:r>
                  <a:rPr lang="en-US" b="0" dirty="0"/>
                  <a:t>For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0,5,8,10</m:t>
                        </m:r>
                      </m:e>
                    </m:d>
                    <m:r>
                      <a:rPr lang="en-US" b="0" i="0" smtClean="0">
                        <a:latin typeface="Cambria Math" panose="02040503050406030204" pitchFamily="18" charset="0"/>
                      </a:rPr>
                      <m:t>,   </m:t>
                    </m:r>
                    <m:r>
                      <a:rPr lang="en-US" b="0" i="1" smtClean="0">
                        <a:latin typeface="Cambria Math" panose="02040503050406030204" pitchFamily="18" charset="0"/>
                      </a:rPr>
                      <m:t>0∈</m:t>
                    </m:r>
                    <m:r>
                      <a:rPr lang="en-US" b="0" i="1" smtClean="0">
                        <a:latin typeface="Cambria Math" panose="02040503050406030204" pitchFamily="18" charset="0"/>
                      </a:rPr>
                      <m:t>𝐵</m:t>
                    </m:r>
                  </m:oMath>
                </a14:m>
                <a:r>
                  <a:rPr lang="en-US" dirty="0"/>
                  <a:t>.</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t>
                </a:r>
                <a14:m>
                  <m:oMath xmlns:m="http://schemas.openxmlformats.org/officeDocument/2006/math">
                    <m:r>
                      <a:rPr lang="en-US" b="0" i="1" dirty="0" smtClean="0">
                        <a:latin typeface="Cambria Math" panose="02040503050406030204" pitchFamily="18" charset="0"/>
                      </a:rPr>
                      <m:t>𝐴</m:t>
                    </m:r>
                  </m:oMath>
                </a14:m>
                <a:r>
                  <a:rPr lang="en-US" dirty="0"/>
                  <a:t> is a subset of </a:t>
                </a:r>
                <a14:m>
                  <m:oMath xmlns:m="http://schemas.openxmlformats.org/officeDocument/2006/math">
                    <m:r>
                      <a:rPr lang="en-US" b="0" i="1" smtClean="0">
                        <a:latin typeface="Cambria Math" panose="02040503050406030204" pitchFamily="18" charset="0"/>
                      </a:rPr>
                      <m:t>𝐵</m:t>
                    </m:r>
                  </m:oMath>
                </a14:m>
                <a:r>
                  <a:rPr lang="en-US" dirty="0"/>
                  <a:t>) means every element of </a:t>
                </a:r>
                <a14:m>
                  <m:oMath xmlns:m="http://schemas.openxmlformats.org/officeDocument/2006/math">
                    <m:r>
                      <a:rPr lang="en-US" b="0" i="1" smtClean="0">
                        <a:latin typeface="Cambria Math" panose="02040503050406030204" pitchFamily="18" charset="0"/>
                      </a:rPr>
                      <m:t>𝐴</m:t>
                    </m:r>
                  </m:oMath>
                </a14:m>
                <a:r>
                  <a:rPr lang="en-US" dirty="0"/>
                  <a:t> is also in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For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𝐵</m:t>
                    </m:r>
                    <m:r>
                      <a:rPr lang="en-US" b="0" i="1" dirty="0" smtClean="0">
                        <a:latin typeface="Cambria Math" panose="02040503050406030204" pitchFamily="18" charset="0"/>
                      </a:rPr>
                      <m:t>={1,2,3}</m:t>
                    </m:r>
                  </m:oMath>
                </a14:m>
                <a:r>
                  <a:rPr lang="en-US" dirty="0"/>
                  <a:t> </a:t>
                </a:r>
                <a14:m>
                  <m:oMath xmlns:m="http://schemas.openxmlformats.org/officeDocument/2006/math">
                    <m:r>
                      <a:rPr lang="en-US" b="0" i="1" dirty="0" smtClean="0">
                        <a:latin typeface="Cambria Math" panose="02040503050406030204" pitchFamily="18" charset="0"/>
                      </a:rPr>
                      <m:t>𝐴</m:t>
                    </m:r>
                    <m:r>
                      <a:rPr lang="en-US" b="0" i="1" dirty="0" smtClean="0">
                        <a:latin typeface="Cambria Math" panose="02040503050406030204" pitchFamily="18" charset="0"/>
                      </a:rPr>
                      <m:t>⊆</m:t>
                    </m:r>
                    <m:r>
                      <a:rPr lang="en-US" b="0" i="1" dirty="0" smtClean="0">
                        <a:latin typeface="Cambria Math" panose="02040503050406030204" pitchFamily="18" charset="0"/>
                      </a:rPr>
                      <m:t>𝐵</m:t>
                    </m:r>
                  </m:oMath>
                </a14:m>
                <a:endParaRPr lang="en-US" dirty="0"/>
              </a:p>
            </p:txBody>
          </p:sp>
        </mc:Choice>
        <mc:Fallback xmlns="">
          <p:sp>
            <p:nvSpPr>
              <p:cNvPr id="3" name="Content Placeholder 2">
                <a:extLst>
                  <a:ext uri="{FF2B5EF4-FFF2-40B4-BE49-F238E27FC236}">
                    <a16:creationId xmlns:a16="http://schemas.microsoft.com/office/drawing/2014/main" id="{256576A1-2891-44EC-9928-F7EFCF0AE59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123900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958AC-CE16-4AB5-9FEF-F866E95E3D99}"/>
              </a:ext>
            </a:extLst>
          </p:cNvPr>
          <p:cNvSpPr>
            <a:spLocks noGrp="1"/>
          </p:cNvSpPr>
          <p:nvPr>
            <p:ph type="title"/>
          </p:nvPr>
        </p:nvSpPr>
        <p:spPr/>
        <p:txBody>
          <a:bodyPr/>
          <a:lstStyle/>
          <a:p>
            <a:r>
              <a:rPr lang="en-US" dirty="0"/>
              <a:t>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1BD77B-6669-4D75-8803-06035098BF0A}"/>
                  </a:ext>
                </a:extLst>
              </p:cNvPr>
              <p:cNvSpPr>
                <a:spLocks noGrp="1"/>
              </p:cNvSpPr>
              <p:nvPr>
                <p:ph idx="1"/>
              </p:nvPr>
            </p:nvSpPr>
            <p:spPr/>
            <p:txBody>
              <a:bodyPr/>
              <a:lstStyle/>
              <a:p>
                <a:r>
                  <a:rPr lang="en-US" dirty="0"/>
                  <a:t>Be careful about these two operations:</a:t>
                </a:r>
              </a:p>
              <a:p>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={1,2,3,4,5}</m:t>
                    </m:r>
                  </m:oMath>
                </a14:m>
                <a:endParaRPr lang="en-US" dirty="0"/>
              </a:p>
              <a:p>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but </a:t>
                </a:r>
                <a14:m>
                  <m:oMath xmlns:m="http://schemas.openxmlformats.org/officeDocument/2006/math">
                    <m:d>
                      <m:dPr>
                        <m:begChr m:val="{"/>
                        <m:endChr m:val="}"/>
                        <m:ctrlPr>
                          <a:rPr lang="en-US" b="0" i="1" smtClean="0">
                            <a:latin typeface="Cambria Math" panose="02040503050406030204" pitchFamily="18" charset="0"/>
                          </a:rPr>
                        </m:ctrlPr>
                      </m:dPr>
                      <m:e>
                        <m:r>
                          <a:rPr lang="en-US" b="0" i="0"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oMath>
                </a14:m>
                <a:endParaRPr lang="en-US" b="0" dirty="0"/>
              </a:p>
              <a:p>
                <a:endParaRPr lang="en-US" dirty="0"/>
              </a:p>
              <a:p>
                <a14:m>
                  <m:oMath xmlns:m="http://schemas.openxmlformats.org/officeDocument/2006/math">
                    <m:r>
                      <a:rPr lang="en-US" b="0" i="1" smtClean="0">
                        <a:latin typeface="Cambria Math" panose="02040503050406030204" pitchFamily="18" charset="0"/>
                      </a:rPr>
                      <m:t>∈</m:t>
                    </m:r>
                  </m:oMath>
                </a14:m>
                <a:r>
                  <a:rPr lang="en-US" dirty="0"/>
                  <a:t> asks: is this item in that box?</a:t>
                </a:r>
              </a:p>
              <a:p>
                <a14:m>
                  <m:oMath xmlns:m="http://schemas.openxmlformats.org/officeDocument/2006/math">
                    <m:r>
                      <a:rPr lang="en-US" b="0" i="1" smtClean="0">
                        <a:latin typeface="Cambria Math" panose="02040503050406030204" pitchFamily="18" charset="0"/>
                      </a:rPr>
                      <m:t>⊆</m:t>
                    </m:r>
                  </m:oMath>
                </a14:m>
                <a:r>
                  <a:rPr lang="en-US" dirty="0"/>
                  <a:t> asks: is everything in this box also in that box?</a:t>
                </a:r>
              </a:p>
            </p:txBody>
          </p:sp>
        </mc:Choice>
        <mc:Fallback xmlns="">
          <p:sp>
            <p:nvSpPr>
              <p:cNvPr id="3" name="Content Placeholder 2">
                <a:extLst>
                  <a:ext uri="{FF2B5EF4-FFF2-40B4-BE49-F238E27FC236}">
                    <a16:creationId xmlns:a16="http://schemas.microsoft.com/office/drawing/2014/main" id="{AD1BD77B-6669-4D75-8803-06035098BF0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66177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BE4C-3C37-4F06-9A37-68A161AFBED7}"/>
              </a:ext>
            </a:extLst>
          </p:cNvPr>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61820A-F36D-49F9-B4ED-852D19031B2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1,2,3,4,5</m:t>
                        </m:r>
                      </m:e>
                    </m:d>
                  </m:oMath>
                </a14:m>
                <a:endParaRPr lang="en-US" b="0"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={1,2,5}</m:t>
                    </m:r>
                  </m:oMath>
                </a14:m>
                <a:endParaRPr lang="en-US" dirty="0"/>
              </a:p>
              <a:p>
                <a:endParaRPr lang="en-US" dirty="0"/>
              </a:p>
              <a:p>
                <a:r>
                  <a:rPr lang="en-US" dirty="0"/>
                  <a:t>Is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b="0" dirty="0"/>
              </a:p>
              <a:p>
                <a:r>
                  <a:rPr lang="en-US" dirty="0"/>
                  <a:t>Is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r>
                  <a:rPr lang="en-US" dirty="0"/>
                  <a:t>Is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a:t>
                </a:r>
              </a:p>
              <a:p>
                <a:r>
                  <a:rPr lang="en-US" dirty="0"/>
                  <a:t>Is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a:t>
                </a:r>
              </a:p>
              <a:p>
                <a:r>
                  <a:rPr lang="en-US" dirty="0"/>
                  <a:t>Is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𝐴</m:t>
                    </m:r>
                  </m:oMath>
                </a14:m>
                <a:r>
                  <a:rPr lang="en-US" dirty="0"/>
                  <a:t>?</a:t>
                </a:r>
              </a:p>
            </p:txBody>
          </p:sp>
        </mc:Choice>
        <mc:Fallback xmlns="">
          <p:sp>
            <p:nvSpPr>
              <p:cNvPr id="3" name="Content Placeholder 2">
                <a:extLst>
                  <a:ext uri="{FF2B5EF4-FFF2-40B4-BE49-F238E27FC236}">
                    <a16:creationId xmlns:a16="http://schemas.microsoft.com/office/drawing/2014/main" id="{5261820A-F36D-49F9-B4ED-852D19031B2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077006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BE4C-3C37-4F06-9A37-68A161AFBED7}"/>
              </a:ext>
            </a:extLst>
          </p:cNvPr>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61820A-F36D-49F9-B4ED-852D19031B2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1,2,3,4,5</m:t>
                        </m:r>
                      </m:e>
                    </m:d>
                  </m:oMath>
                </a14:m>
                <a:endParaRPr lang="en-US" b="0"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={1,2,5}</m:t>
                    </m:r>
                  </m:oMath>
                </a14:m>
                <a:endParaRPr lang="en-US" dirty="0"/>
              </a:p>
              <a:p>
                <a:endParaRPr lang="en-US" dirty="0"/>
              </a:p>
              <a:p>
                <a:r>
                  <a:rPr lang="en-US" dirty="0"/>
                  <a:t>Is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b="0" dirty="0"/>
              </a:p>
              <a:p>
                <a:r>
                  <a:rPr lang="en-US" dirty="0"/>
                  <a:t>Is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r>
                  <a:rPr lang="en-US" dirty="0"/>
                  <a:t>Is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a:t>
                </a:r>
              </a:p>
              <a:p>
                <a:r>
                  <a:rPr lang="en-US" dirty="0"/>
                  <a:t>Is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a:t>
                </a:r>
              </a:p>
              <a:p>
                <a:r>
                  <a:rPr lang="en-US" dirty="0"/>
                  <a:t>Is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𝐴</m:t>
                    </m:r>
                  </m:oMath>
                </a14:m>
                <a:r>
                  <a:rPr lang="en-US" dirty="0"/>
                  <a:t>?</a:t>
                </a:r>
              </a:p>
            </p:txBody>
          </p:sp>
        </mc:Choice>
        <mc:Fallback xmlns="">
          <p:sp>
            <p:nvSpPr>
              <p:cNvPr id="3" name="Content Placeholder 2">
                <a:extLst>
                  <a:ext uri="{FF2B5EF4-FFF2-40B4-BE49-F238E27FC236}">
                    <a16:creationId xmlns:a16="http://schemas.microsoft.com/office/drawing/2014/main" id="{5261820A-F36D-49F9-B4ED-852D19031B2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TextBox 3"/>
          <p:cNvSpPr txBox="1"/>
          <p:nvPr/>
        </p:nvSpPr>
        <p:spPr>
          <a:xfrm>
            <a:off x="2521527" y="3140364"/>
            <a:ext cx="1967345" cy="2759730"/>
          </a:xfrm>
          <a:prstGeom prst="rect">
            <a:avLst/>
          </a:prstGeom>
          <a:noFill/>
        </p:spPr>
        <p:txBody>
          <a:bodyPr wrap="square" rtlCol="0">
            <a:spAutoFit/>
          </a:bodyPr>
          <a:lstStyle/>
          <a:p>
            <a:pPr>
              <a:spcAft>
                <a:spcPts val="1000"/>
              </a:spcAft>
            </a:pPr>
            <a:r>
              <a:rPr lang="en-US" sz="2800" dirty="0">
                <a:solidFill>
                  <a:schemeClr val="accent3"/>
                </a:solidFill>
                <a:latin typeface="Segoe UI Semilight" panose="020B0402040204020203" pitchFamily="34" charset="0"/>
                <a:cs typeface="Segoe UI Semilight" panose="020B0402040204020203" pitchFamily="34" charset="0"/>
              </a:rPr>
              <a:t>Yes!</a:t>
            </a:r>
          </a:p>
          <a:p>
            <a:pPr>
              <a:spcAft>
                <a:spcPts val="1000"/>
              </a:spcAft>
            </a:pPr>
            <a:r>
              <a:rPr lang="en-US" sz="2800" dirty="0">
                <a:solidFill>
                  <a:schemeClr val="accent3"/>
                </a:solidFill>
                <a:latin typeface="Segoe UI Semilight" panose="020B0402040204020203" pitchFamily="34" charset="0"/>
                <a:cs typeface="Segoe UI Semilight" panose="020B0402040204020203" pitchFamily="34" charset="0"/>
              </a:rPr>
              <a:t>Yes</a:t>
            </a:r>
          </a:p>
          <a:p>
            <a:pPr>
              <a:spcAft>
                <a:spcPts val="1000"/>
              </a:spcAft>
            </a:pPr>
            <a:r>
              <a:rPr lang="en-US" sz="2800" dirty="0">
                <a:solidFill>
                  <a:schemeClr val="accent3"/>
                </a:solidFill>
                <a:latin typeface="Segoe UI Semilight" panose="020B0402040204020203" pitchFamily="34" charset="0"/>
                <a:cs typeface="Segoe UI Semilight" panose="020B0402040204020203" pitchFamily="34" charset="0"/>
              </a:rPr>
              <a:t>No </a:t>
            </a:r>
          </a:p>
          <a:p>
            <a:pPr>
              <a:spcAft>
                <a:spcPts val="1000"/>
              </a:spcAft>
            </a:pPr>
            <a:r>
              <a:rPr lang="en-US" sz="2800" dirty="0">
                <a:solidFill>
                  <a:schemeClr val="accent3"/>
                </a:solidFill>
                <a:latin typeface="Segoe UI Semilight" panose="020B0402040204020203" pitchFamily="34" charset="0"/>
                <a:cs typeface="Segoe UI Semilight" panose="020B0402040204020203" pitchFamily="34" charset="0"/>
              </a:rPr>
              <a:t>No</a:t>
            </a:r>
          </a:p>
          <a:p>
            <a:pPr>
              <a:spcAft>
                <a:spcPts val="1000"/>
              </a:spcAft>
            </a:pPr>
            <a:r>
              <a:rPr lang="en-US" sz="2800" dirty="0">
                <a:solidFill>
                  <a:schemeClr val="accent3"/>
                </a:solidFill>
                <a:latin typeface="Segoe UI Semilight" panose="020B0402040204020203" pitchFamily="34" charset="0"/>
                <a:cs typeface="Segoe UI Semilight" panose="020B0402040204020203" pitchFamily="34" charset="0"/>
              </a:rPr>
              <a:t>Yes</a:t>
            </a:r>
          </a:p>
        </p:txBody>
      </p:sp>
    </p:spTree>
    <p:extLst>
      <p:ext uri="{BB962C8B-B14F-4D97-AF65-F5344CB8AC3E}">
        <p14:creationId xmlns:p14="http://schemas.microsoft.com/office/powerpoint/2010/main" val="377154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3DE7-01EC-49C4-BC2E-AC6B7F3A4C3F}"/>
              </a:ext>
            </a:extLst>
          </p:cNvPr>
          <p:cNvSpPr>
            <a:spLocks noGrp="1"/>
          </p:cNvSpPr>
          <p:nvPr>
            <p:ph type="title"/>
          </p:nvPr>
        </p:nvSpPr>
        <p:spPr/>
        <p:txBody>
          <a:bodyPr/>
          <a:lstStyle/>
          <a:p>
            <a:r>
              <a:rPr lang="en-US" dirty="0"/>
              <a:t>Definitions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ED664B-DA0A-4EB3-91C4-59E7C4F44C6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a:t>
                </a:r>
                <a14:m>
                  <m:oMath xmlns:m="http://schemas.openxmlformats.org/officeDocument/2006/math">
                    <m:r>
                      <a:rPr lang="en-US" b="0" i="0" dirty="0" smtClean="0">
                        <a:latin typeface="Cambria Math" panose="02040503050406030204" pitchFamily="18" charset="0"/>
                      </a:rPr>
                      <m:t>"</m:t>
                    </m:r>
                    <m:r>
                      <a:rPr lang="en-US" b="0" i="1" dirty="0" smtClean="0">
                        <a:latin typeface="Cambria Math" panose="02040503050406030204" pitchFamily="18" charset="0"/>
                      </a:rPr>
                      <m:t>𝐴</m:t>
                    </m:r>
                  </m:oMath>
                </a14:m>
                <a:r>
                  <a:rPr lang="en-US" dirty="0"/>
                  <a:t> is a subset of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iff every element of </a:t>
                </a:r>
                <a14:m>
                  <m:oMath xmlns:m="http://schemas.openxmlformats.org/officeDocument/2006/math">
                    <m:r>
                      <a:rPr lang="en-US" b="0" i="1" smtClean="0">
                        <a:latin typeface="Cambria Math" panose="02040503050406030204" pitchFamily="18" charset="0"/>
                      </a:rPr>
                      <m:t>𝐴</m:t>
                    </m:r>
                  </m:oMath>
                </a14:m>
                <a:r>
                  <a:rPr lang="en-US" dirty="0"/>
                  <a:t> is also in </a:t>
                </a:r>
                <a14:m>
                  <m:oMath xmlns:m="http://schemas.openxmlformats.org/officeDocument/2006/math">
                    <m:r>
                      <a:rPr lang="en-US" b="0" i="1" smtClean="0">
                        <a:latin typeface="Cambria Math" panose="02040503050406030204" pitchFamily="18" charset="0"/>
                      </a:rPr>
                      <m:t>𝐵</m:t>
                    </m:r>
                  </m:oMath>
                </a14:m>
                <a:r>
                  <a:rPr lang="en-US" dirty="0"/>
                  <a:t>.</a:t>
                </a:r>
              </a:p>
              <a:p>
                <a:endParaRPr lang="en-US" dirty="0"/>
              </a:p>
              <a:p>
                <a:endParaRPr lang="en-US" dirty="0"/>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t>
                </a:r>
                <a14:m>
                  <m:oMath xmlns:m="http://schemas.openxmlformats.org/officeDocument/2006/math">
                    <m:r>
                      <a:rPr lang="en-US" b="0" i="0" dirty="0" smtClean="0">
                        <a:latin typeface="Cambria Math" panose="02040503050406030204" pitchFamily="18" charset="0"/>
                      </a:rPr>
                      <m:t>"</m:t>
                    </m:r>
                    <m:r>
                      <a:rPr lang="en-US" b="0" i="1" dirty="0" smtClean="0">
                        <a:latin typeface="Cambria Math" panose="02040503050406030204" pitchFamily="18" charset="0"/>
                      </a:rPr>
                      <m:t>𝐴</m:t>
                    </m:r>
                  </m:oMath>
                </a14:m>
                <a:r>
                  <a:rPr lang="en-US" dirty="0"/>
                  <a:t> equals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a:t>
                </a:r>
                <a:r>
                  <a:rPr lang="en-US" dirty="0" err="1"/>
                  <a:t>iff</a:t>
                </a:r>
                <a:r>
                  <a:rPr lang="en-US" dirty="0"/>
                  <a:t>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have identical elements.</a:t>
                </a:r>
              </a:p>
            </p:txBody>
          </p:sp>
        </mc:Choice>
        <mc:Fallback xmlns="">
          <p:sp>
            <p:nvSpPr>
              <p:cNvPr id="3" name="Content Placeholder 2">
                <a:extLst>
                  <a:ext uri="{FF2B5EF4-FFF2-40B4-BE49-F238E27FC236}">
                    <a16:creationId xmlns:a16="http://schemas.microsoft.com/office/drawing/2014/main" id="{26ED664B-DA0A-4EB3-91C4-59E7C4F44C6D}"/>
                  </a:ext>
                </a:extLst>
              </p:cNvPr>
              <p:cNvSpPr>
                <a:spLocks noGrp="1" noRot="1" noChangeAspect="1" noMove="1" noResize="1" noEditPoints="1" noAdjustHandles="1" noChangeArrowheads="1" noChangeShapeType="1" noTextEdit="1"/>
              </p:cNvSpPr>
              <p:nvPr>
                <p:ph idx="1"/>
              </p:nvPr>
            </p:nvSpPr>
            <p:spPr>
              <a:blipFill>
                <a:blip r:embed="rId2"/>
                <a:stretch>
                  <a:fillRect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p:cNvSpPr/>
              <p:nvPr/>
            </p:nvSpPr>
            <p:spPr>
              <a:xfrm>
                <a:off x="3592945" y="2032000"/>
                <a:ext cx="5292437" cy="61883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i="1" smtClean="0">
                        <a:latin typeface="Cambria Math" panose="02040503050406030204" pitchFamily="18" charset="0"/>
                      </a:rPr>
                      <m:t>𝐴</m:t>
                    </m:r>
                    <m:r>
                      <a:rPr lang="en-US" sz="2800" i="1" smtClean="0">
                        <a:latin typeface="Cambria Math" panose="02040503050406030204" pitchFamily="18" charset="0"/>
                      </a:rPr>
                      <m:t>⊆</m:t>
                    </m:r>
                    <m:r>
                      <a:rPr lang="en-US" sz="2800" i="1" smtClean="0">
                        <a:latin typeface="Cambria Math" panose="02040503050406030204" pitchFamily="18" charset="0"/>
                      </a:rPr>
                      <m:t>𝐵</m:t>
                    </m:r>
                    <m:r>
                      <a:rPr lang="en-US" sz="2800" i="1" smtClean="0">
                        <a:latin typeface="Cambria Math" panose="02040503050406030204" pitchFamily="18" charset="0"/>
                      </a:rPr>
                      <m:t>≡∀</m:t>
                    </m:r>
                    <m:r>
                      <a:rPr lang="en-US" sz="2800" i="1" smtClean="0">
                        <a:latin typeface="Cambria Math" panose="02040503050406030204" pitchFamily="18" charset="0"/>
                      </a:rPr>
                      <m:t>𝑥</m:t>
                    </m:r>
                    <m:r>
                      <a:rPr lang="en-US" sz="2800" i="1" smtClean="0">
                        <a:latin typeface="Cambria Math" panose="02040503050406030204" pitchFamily="18" charset="0"/>
                      </a:rPr>
                      <m:t>(</m:t>
                    </m:r>
                    <m:r>
                      <a:rPr lang="en-US" sz="2800" i="1" smtClean="0">
                        <a:latin typeface="Cambria Math" panose="02040503050406030204" pitchFamily="18" charset="0"/>
                      </a:rPr>
                      <m:t>𝑥</m:t>
                    </m:r>
                    <m:r>
                      <a:rPr lang="en-US" sz="2800" i="1" smtClean="0">
                        <a:latin typeface="Cambria Math" panose="02040503050406030204" pitchFamily="18" charset="0"/>
                      </a:rPr>
                      <m:t>∈</m:t>
                    </m:r>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𝐵</m:t>
                    </m:r>
                    <m:r>
                      <a:rPr lang="en-US" sz="2800" i="1">
                        <a:latin typeface="Cambria Math" panose="02040503050406030204" pitchFamily="18" charset="0"/>
                      </a:rPr>
                      <m:t>)</m:t>
                    </m:r>
                  </m:oMath>
                </a14:m>
                <a:r>
                  <a:rPr lang="en-US" sz="2800" dirty="0"/>
                  <a:t> </a:t>
                </a:r>
              </a:p>
            </p:txBody>
          </p:sp>
        </mc:Choice>
        <mc:Fallback xmlns="">
          <p:sp>
            <p:nvSpPr>
              <p:cNvPr id="4" name="Rounded Rectangle 3"/>
              <p:cNvSpPr>
                <a:spLocks noRot="1" noChangeAspect="1" noMove="1" noResize="1" noEditPoints="1" noAdjustHandles="1" noChangeArrowheads="1" noChangeShapeType="1" noTextEdit="1"/>
              </p:cNvSpPr>
              <p:nvPr/>
            </p:nvSpPr>
            <p:spPr>
              <a:xfrm>
                <a:off x="3592945" y="2032000"/>
                <a:ext cx="5292437" cy="618836"/>
              </a:xfrm>
              <a:prstGeom prst="roundRect">
                <a:avLst/>
              </a:prstGeom>
              <a:blipFill>
                <a:blip r:embed="rId3"/>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2530763" y="4503189"/>
                <a:ext cx="7721600" cy="61883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smtClean="0">
                        <a:latin typeface="Cambria Math" panose="02040503050406030204" pitchFamily="18" charset="0"/>
                      </a:rPr>
                      <m:t>𝐵</m:t>
                    </m:r>
                    <m:r>
                      <a:rPr lang="en-US" sz="2800" i="1" smtClean="0">
                        <a:latin typeface="Cambria Math" panose="02040503050406030204" pitchFamily="18" charset="0"/>
                      </a:rPr>
                      <m:t>≡∀</m:t>
                    </m:r>
                    <m:r>
                      <a:rPr lang="en-US" sz="2800" i="1" smtClean="0">
                        <a:latin typeface="Cambria Math" panose="02040503050406030204" pitchFamily="18" charset="0"/>
                      </a:rPr>
                      <m:t>𝑥</m:t>
                    </m:r>
                    <m:d>
                      <m:dPr>
                        <m:ctrlPr>
                          <a:rPr lang="en-US" sz="2800" i="1" smtClean="0">
                            <a:latin typeface="Cambria Math" panose="02040503050406030204" pitchFamily="18" charset="0"/>
                          </a:rPr>
                        </m:ctrlPr>
                      </m:dPr>
                      <m:e>
                        <m:r>
                          <a:rPr lang="en-US" sz="2800" i="1" smtClean="0">
                            <a:latin typeface="Cambria Math" panose="02040503050406030204" pitchFamily="18" charset="0"/>
                          </a:rPr>
                          <m:t>𝑥</m:t>
                        </m:r>
                        <m:r>
                          <a:rPr lang="en-US" sz="2800" i="1" smtClean="0">
                            <a:latin typeface="Cambria Math" panose="02040503050406030204" pitchFamily="18" charset="0"/>
                          </a:rPr>
                          <m:t>∈</m:t>
                        </m:r>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𝐵</m:t>
                        </m:r>
                      </m:e>
                    </m:d>
                    <m:r>
                      <a:rPr lang="en-US" sz="2800" b="0" i="1" smtClean="0">
                        <a:latin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𝐴</m:t>
                    </m:r>
                    <m:r>
                      <a:rPr lang="en-US" sz="2800" b="0" i="1" dirty="0" smtClean="0">
                        <a:latin typeface="Cambria Math" panose="02040503050406030204" pitchFamily="18" charset="0"/>
                      </a:rPr>
                      <m:t>⊆</m:t>
                    </m:r>
                    <m:r>
                      <a:rPr lang="en-US" sz="2800" b="0" i="1" dirty="0" smtClean="0">
                        <a:latin typeface="Cambria Math" panose="02040503050406030204" pitchFamily="18" charset="0"/>
                      </a:rPr>
                      <m:t>𝐵</m:t>
                    </m:r>
                    <m:r>
                      <a:rPr lang="en-US" sz="2800" b="0" i="1" dirty="0" smtClean="0">
                        <a:latin typeface="Cambria Math" panose="02040503050406030204" pitchFamily="18" charset="0"/>
                      </a:rPr>
                      <m:t>∧</m:t>
                    </m:r>
                    <m:r>
                      <a:rPr lang="en-US" sz="2800" b="0" i="1" dirty="0" smtClean="0">
                        <a:latin typeface="Cambria Math" panose="02040503050406030204" pitchFamily="18" charset="0"/>
                      </a:rPr>
                      <m:t>𝐵</m:t>
                    </m:r>
                    <m:r>
                      <a:rPr lang="en-US" sz="2800" b="0" i="1" dirty="0" smtClean="0">
                        <a:latin typeface="Cambria Math" panose="02040503050406030204" pitchFamily="18" charset="0"/>
                      </a:rPr>
                      <m:t>⊆</m:t>
                    </m:r>
                    <m:r>
                      <a:rPr lang="en-US" sz="2800" b="0" i="1" dirty="0" smtClean="0">
                        <a:latin typeface="Cambria Math" panose="02040503050406030204" pitchFamily="18" charset="0"/>
                      </a:rPr>
                      <m:t>𝐴</m:t>
                    </m:r>
                  </m:oMath>
                </a14:m>
                <a:endParaRPr lang="en-US" sz="2800" dirty="0"/>
              </a:p>
            </p:txBody>
          </p:sp>
        </mc:Choice>
        <mc:Fallback xmlns="">
          <p:sp>
            <p:nvSpPr>
              <p:cNvPr id="5" name="Rounded Rectangle 4"/>
              <p:cNvSpPr>
                <a:spLocks noRot="1" noChangeAspect="1" noMove="1" noResize="1" noEditPoints="1" noAdjustHandles="1" noChangeArrowheads="1" noChangeShapeType="1" noTextEdit="1"/>
              </p:cNvSpPr>
              <p:nvPr/>
            </p:nvSpPr>
            <p:spPr>
              <a:xfrm>
                <a:off x="2530763" y="4503189"/>
                <a:ext cx="7721600" cy="618836"/>
              </a:xfrm>
              <a:prstGeom prst="roundRect">
                <a:avLst/>
              </a:prstGeom>
              <a:blipFill>
                <a:blip r:embed="rId4"/>
                <a:stretch>
                  <a:fillRect/>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5267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371C-B2B5-48C6-8154-FE0FFC621EE6}"/>
              </a:ext>
            </a:extLst>
          </p:cNvPr>
          <p:cNvSpPr>
            <a:spLocks noGrp="1"/>
          </p:cNvSpPr>
          <p:nvPr>
            <p:ph type="title"/>
          </p:nvPr>
        </p:nvSpPr>
        <p:spPr/>
        <p:txBody>
          <a:bodyPr/>
          <a:lstStyle/>
          <a:p>
            <a:r>
              <a:rPr lang="en-US" dirty="0"/>
              <a:t>Proof Skeleton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E9679A-5451-42DA-8A36-DAE756CC6E62}"/>
                  </a:ext>
                </a:extLst>
              </p:cNvPr>
              <p:cNvSpPr>
                <a:spLocks noGrp="1"/>
              </p:cNvSpPr>
              <p:nvPr>
                <p:ph idx="1"/>
              </p:nvPr>
            </p:nvSpPr>
            <p:spPr/>
            <p:txBody>
              <a:bodyPr/>
              <a:lstStyle/>
              <a:p>
                <a:r>
                  <a:rPr lang="en-US" dirty="0"/>
                  <a:t>How would we show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dirty="0"/>
              </a:p>
              <a:p>
                <a:endParaRPr lang="en-US" dirty="0"/>
              </a:p>
              <a:p>
                <a:endParaRPr lang="en-US" dirty="0"/>
              </a:p>
              <a:p>
                <a:r>
                  <a:rPr lang="en-US" dirty="0"/>
                  <a:t>Let </a:t>
                </a:r>
                <a14:m>
                  <m:oMath xmlns:m="http://schemas.openxmlformats.org/officeDocument/2006/math">
                    <m:r>
                      <a:rPr lang="en-US" b="0" i="1" smtClean="0">
                        <a:latin typeface="Cambria Math" panose="02040503050406030204" pitchFamily="18" charset="0"/>
                      </a:rPr>
                      <m:t>𝑥</m:t>
                    </m:r>
                  </m:oMath>
                </a14:m>
                <a:r>
                  <a:rPr lang="en-US" dirty="0"/>
                  <a:t> be an arbitrary element of </a:t>
                </a:r>
                <a14:m>
                  <m:oMath xmlns:m="http://schemas.openxmlformats.org/officeDocument/2006/math">
                    <m:r>
                      <a:rPr lang="en-US" b="0" i="1" smtClean="0">
                        <a:latin typeface="Cambria Math" panose="02040503050406030204" pitchFamily="18" charset="0"/>
                      </a:rPr>
                      <m:t>𝐴</m:t>
                    </m:r>
                  </m:oMath>
                </a14:m>
                <a:endParaRPr lang="en-US" dirty="0"/>
              </a:p>
              <a:p>
                <a:endParaRPr lang="en-US" dirty="0"/>
              </a:p>
              <a:p>
                <a:r>
                  <a:rPr lang="en-US" dirty="0"/>
                  <a:t>…</a:t>
                </a:r>
              </a:p>
              <a:p>
                <a:r>
                  <a:rPr lang="en-US" dirty="0"/>
                  <a:t>So </a:t>
                </a:r>
                <a14:m>
                  <m:oMath xmlns:m="http://schemas.openxmlformats.org/officeDocument/2006/math">
                    <m:r>
                      <a:rPr lang="en-US" b="0" i="1" smtClean="0">
                        <a:latin typeface="Cambria Math" panose="02040503050406030204" pitchFamily="18" charset="0"/>
                      </a:rPr>
                      <m:t>𝑥</m:t>
                    </m:r>
                  </m:oMath>
                </a14:m>
                <a:r>
                  <a:rPr lang="en-US" dirty="0"/>
                  <a:t> is also in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Since </a:t>
                </a:r>
                <a14:m>
                  <m:oMath xmlns:m="http://schemas.openxmlformats.org/officeDocument/2006/math">
                    <m:r>
                      <a:rPr lang="en-US" b="0" i="1" smtClean="0">
                        <a:latin typeface="Cambria Math" panose="02040503050406030204" pitchFamily="18" charset="0"/>
                      </a:rPr>
                      <m:t>𝑥</m:t>
                    </m:r>
                  </m:oMath>
                </a14:m>
                <a:r>
                  <a:rPr lang="en-US" dirty="0"/>
                  <a:t> was an arbitrary element of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we have that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a:t>
                </a:r>
              </a:p>
            </p:txBody>
          </p:sp>
        </mc:Choice>
        <mc:Fallback xmlns="">
          <p:sp>
            <p:nvSpPr>
              <p:cNvPr id="3" name="Content Placeholder 2">
                <a:extLst>
                  <a:ext uri="{FF2B5EF4-FFF2-40B4-BE49-F238E27FC236}">
                    <a16:creationId xmlns:a16="http://schemas.microsoft.com/office/drawing/2014/main" id="{0FE9679A-5451-42DA-8A36-DAE756CC6E62}"/>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4037F623-3371-4CB5-96B9-71211E217547}"/>
                  </a:ext>
                </a:extLst>
              </p:cNvPr>
              <p:cNvSpPr/>
              <p:nvPr/>
            </p:nvSpPr>
            <p:spPr>
              <a:xfrm>
                <a:off x="5804301" y="1570135"/>
                <a:ext cx="5292437" cy="61883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i="1" smtClean="0">
                        <a:latin typeface="Cambria Math" panose="02040503050406030204" pitchFamily="18" charset="0"/>
                      </a:rPr>
                      <m:t>𝐴</m:t>
                    </m:r>
                    <m:r>
                      <a:rPr lang="en-US" sz="2800" i="1" smtClean="0">
                        <a:latin typeface="Cambria Math" panose="02040503050406030204" pitchFamily="18" charset="0"/>
                      </a:rPr>
                      <m:t>⊆</m:t>
                    </m:r>
                    <m:r>
                      <a:rPr lang="en-US" sz="2800" i="1" smtClean="0">
                        <a:latin typeface="Cambria Math" panose="02040503050406030204" pitchFamily="18" charset="0"/>
                      </a:rPr>
                      <m:t>𝐵</m:t>
                    </m:r>
                    <m:r>
                      <a:rPr lang="en-US" sz="2800" i="1" smtClean="0">
                        <a:latin typeface="Cambria Math" panose="02040503050406030204" pitchFamily="18" charset="0"/>
                      </a:rPr>
                      <m:t>≡∀</m:t>
                    </m:r>
                    <m:r>
                      <a:rPr lang="en-US" sz="2800" i="1" smtClean="0">
                        <a:latin typeface="Cambria Math" panose="02040503050406030204" pitchFamily="18" charset="0"/>
                      </a:rPr>
                      <m:t>𝑥</m:t>
                    </m:r>
                    <m:r>
                      <a:rPr lang="en-US" sz="2800" i="1" smtClean="0">
                        <a:latin typeface="Cambria Math" panose="02040503050406030204" pitchFamily="18" charset="0"/>
                      </a:rPr>
                      <m:t>(</m:t>
                    </m:r>
                    <m:r>
                      <a:rPr lang="en-US" sz="2800" i="1" smtClean="0">
                        <a:latin typeface="Cambria Math" panose="02040503050406030204" pitchFamily="18" charset="0"/>
                      </a:rPr>
                      <m:t>𝑥</m:t>
                    </m:r>
                    <m:r>
                      <a:rPr lang="en-US" sz="2800" i="1" smtClean="0">
                        <a:latin typeface="Cambria Math" panose="02040503050406030204" pitchFamily="18" charset="0"/>
                      </a:rPr>
                      <m:t>∈</m:t>
                    </m:r>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𝐵</m:t>
                    </m:r>
                    <m:r>
                      <a:rPr lang="en-US" sz="2800" i="1">
                        <a:latin typeface="Cambria Math" panose="02040503050406030204" pitchFamily="18" charset="0"/>
                      </a:rPr>
                      <m:t>)</m:t>
                    </m:r>
                  </m:oMath>
                </a14:m>
                <a:r>
                  <a:rPr lang="en-US" sz="2800" dirty="0"/>
                  <a:t> </a:t>
                </a:r>
              </a:p>
            </p:txBody>
          </p:sp>
        </mc:Choice>
        <mc:Fallback xmlns="">
          <p:sp>
            <p:nvSpPr>
              <p:cNvPr id="4" name="Rounded Rectangle 3">
                <a:extLst>
                  <a:ext uri="{FF2B5EF4-FFF2-40B4-BE49-F238E27FC236}">
                    <a16:creationId xmlns:a16="http://schemas.microsoft.com/office/drawing/2014/main" id="{4037F623-3371-4CB5-96B9-71211E217547}"/>
                  </a:ext>
                </a:extLst>
              </p:cNvPr>
              <p:cNvSpPr>
                <a:spLocks noRot="1" noChangeAspect="1" noMove="1" noResize="1" noEditPoints="1" noAdjustHandles="1" noChangeArrowheads="1" noChangeShapeType="1" noTextEdit="1"/>
              </p:cNvSpPr>
              <p:nvPr/>
            </p:nvSpPr>
            <p:spPr>
              <a:xfrm>
                <a:off x="5804301" y="1570135"/>
                <a:ext cx="5292437" cy="618836"/>
              </a:xfrm>
              <a:prstGeom prst="roundRect">
                <a:avLst/>
              </a:prstGeom>
              <a:blipFill>
                <a:blip r:embed="rId3"/>
                <a:stretch>
                  <a:fillRect/>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50770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F3B9-65B4-4C16-B680-6C47B5F869C7}"/>
              </a:ext>
            </a:extLst>
          </p:cNvPr>
          <p:cNvSpPr>
            <a:spLocks noGrp="1"/>
          </p:cNvSpPr>
          <p:nvPr>
            <p:ph type="title"/>
          </p:nvPr>
        </p:nvSpPr>
        <p:spPr/>
        <p:txBody>
          <a:bodyPr/>
          <a:lstStyle/>
          <a:p>
            <a:r>
              <a:rPr lang="en-US" dirty="0"/>
              <a:t>Proof Skeleton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4F1985-3BF7-4B6B-8147-B11650144887}"/>
                  </a:ext>
                </a:extLst>
              </p:cNvPr>
              <p:cNvSpPr>
                <a:spLocks noGrp="1"/>
              </p:cNvSpPr>
              <p:nvPr>
                <p:ph idx="1"/>
              </p:nvPr>
            </p:nvSpPr>
            <p:spPr/>
            <p:txBody>
              <a:bodyPr/>
              <a:lstStyle/>
              <a:p>
                <a:r>
                  <a:rPr lang="en-US" dirty="0"/>
                  <a:t>That wasn’t a “new” skeleton! It’s exactly what we did last week when we wanted to prove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a:t>
                </a:r>
              </a:p>
              <a:p>
                <a:endParaRPr lang="en-US" dirty="0"/>
              </a:p>
              <a:p>
                <a:r>
                  <a:rPr lang="en-US" dirty="0"/>
                  <a:t>What about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a:t>
                </a:r>
              </a:p>
              <a:p>
                <a:endParaRPr lang="en-US" dirty="0"/>
              </a:p>
              <a:p>
                <a:endParaRPr lang="en-US" dirty="0"/>
              </a:p>
              <a:p>
                <a:r>
                  <a:rPr lang="en-US" dirty="0"/>
                  <a:t>Just do two subset proofs! </a:t>
                </a:r>
              </a:p>
              <a:p>
                <a:r>
                  <a:rPr lang="en-US" dirty="0"/>
                  <a:t>i.e.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094F1985-3BF7-4B6B-8147-B11650144887}"/>
                  </a:ext>
                </a:extLst>
              </p:cNvPr>
              <p:cNvSpPr>
                <a:spLocks noGrp="1" noRot="1" noChangeAspect="1" noMove="1" noResize="1" noEditPoints="1" noAdjustHandles="1" noChangeArrowheads="1" noChangeShapeType="1" noTextEdit="1"/>
              </p:cNvSpPr>
              <p:nvPr>
                <p:ph idx="1"/>
              </p:nvPr>
            </p:nvSpPr>
            <p:spPr>
              <a:blipFill>
                <a:blip r:embed="rId2"/>
                <a:stretch>
                  <a:fillRect l="-708" t="-2138" r="-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4">
                <a:extLst>
                  <a:ext uri="{FF2B5EF4-FFF2-40B4-BE49-F238E27FC236}">
                    <a16:creationId xmlns:a16="http://schemas.microsoft.com/office/drawing/2014/main" id="{E8E6940A-5099-42A5-8421-5ECA5318DD1A}"/>
                  </a:ext>
                </a:extLst>
              </p:cNvPr>
              <p:cNvSpPr/>
              <p:nvPr/>
            </p:nvSpPr>
            <p:spPr>
              <a:xfrm>
                <a:off x="2866665" y="3537470"/>
                <a:ext cx="7721600" cy="61883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smtClean="0">
                        <a:latin typeface="Cambria Math" panose="02040503050406030204" pitchFamily="18" charset="0"/>
                      </a:rPr>
                      <m:t>𝐵</m:t>
                    </m:r>
                    <m:r>
                      <a:rPr lang="en-US" sz="2800" i="1" smtClean="0">
                        <a:latin typeface="Cambria Math" panose="02040503050406030204" pitchFamily="18" charset="0"/>
                      </a:rPr>
                      <m:t>≡∀</m:t>
                    </m:r>
                    <m:r>
                      <a:rPr lang="en-US" sz="2800" i="1" smtClean="0">
                        <a:latin typeface="Cambria Math" panose="02040503050406030204" pitchFamily="18" charset="0"/>
                      </a:rPr>
                      <m:t>𝑥</m:t>
                    </m:r>
                    <m:d>
                      <m:dPr>
                        <m:ctrlPr>
                          <a:rPr lang="en-US" sz="2800" i="1" smtClean="0">
                            <a:latin typeface="Cambria Math" panose="02040503050406030204" pitchFamily="18" charset="0"/>
                          </a:rPr>
                        </m:ctrlPr>
                      </m:dPr>
                      <m:e>
                        <m:r>
                          <a:rPr lang="en-US" sz="2800" i="1" smtClean="0">
                            <a:latin typeface="Cambria Math" panose="02040503050406030204" pitchFamily="18" charset="0"/>
                          </a:rPr>
                          <m:t>𝑥</m:t>
                        </m:r>
                        <m:r>
                          <a:rPr lang="en-US" sz="2800" i="1" smtClean="0">
                            <a:latin typeface="Cambria Math" panose="02040503050406030204" pitchFamily="18" charset="0"/>
                          </a:rPr>
                          <m:t>∈</m:t>
                        </m:r>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𝐵</m:t>
                        </m:r>
                      </m:e>
                    </m:d>
                    <m:r>
                      <a:rPr lang="en-US" sz="2800" b="0" i="1" smtClean="0">
                        <a:latin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𝐴</m:t>
                    </m:r>
                    <m:r>
                      <a:rPr lang="en-US" sz="2800" b="0" i="1" dirty="0" smtClean="0">
                        <a:latin typeface="Cambria Math" panose="02040503050406030204" pitchFamily="18" charset="0"/>
                      </a:rPr>
                      <m:t>⊆</m:t>
                    </m:r>
                    <m:r>
                      <a:rPr lang="en-US" sz="2800" b="0" i="1" dirty="0" smtClean="0">
                        <a:latin typeface="Cambria Math" panose="02040503050406030204" pitchFamily="18" charset="0"/>
                      </a:rPr>
                      <m:t>𝐵</m:t>
                    </m:r>
                    <m:r>
                      <a:rPr lang="en-US" sz="2800" b="0" i="1" dirty="0" smtClean="0">
                        <a:latin typeface="Cambria Math" panose="02040503050406030204" pitchFamily="18" charset="0"/>
                      </a:rPr>
                      <m:t>∧</m:t>
                    </m:r>
                    <m:r>
                      <a:rPr lang="en-US" sz="2800" b="0" i="1" dirty="0" smtClean="0">
                        <a:latin typeface="Cambria Math" panose="02040503050406030204" pitchFamily="18" charset="0"/>
                      </a:rPr>
                      <m:t>𝐵</m:t>
                    </m:r>
                    <m:r>
                      <a:rPr lang="en-US" sz="2800" b="0" i="1" dirty="0" smtClean="0">
                        <a:latin typeface="Cambria Math" panose="02040503050406030204" pitchFamily="18" charset="0"/>
                      </a:rPr>
                      <m:t>⊆</m:t>
                    </m:r>
                    <m:r>
                      <a:rPr lang="en-US" sz="2800" b="0" i="1" dirty="0" smtClean="0">
                        <a:latin typeface="Cambria Math" panose="02040503050406030204" pitchFamily="18" charset="0"/>
                      </a:rPr>
                      <m:t>𝐴</m:t>
                    </m:r>
                  </m:oMath>
                </a14:m>
                <a:endParaRPr lang="en-US" sz="2800" dirty="0"/>
              </a:p>
            </p:txBody>
          </p:sp>
        </mc:Choice>
        <mc:Fallback xmlns="">
          <p:sp>
            <p:nvSpPr>
              <p:cNvPr id="4" name="Rounded Rectangle 4">
                <a:extLst>
                  <a:ext uri="{FF2B5EF4-FFF2-40B4-BE49-F238E27FC236}">
                    <a16:creationId xmlns:a16="http://schemas.microsoft.com/office/drawing/2014/main" id="{E8E6940A-5099-42A5-8421-5ECA5318DD1A}"/>
                  </a:ext>
                </a:extLst>
              </p:cNvPr>
              <p:cNvSpPr>
                <a:spLocks noRot="1" noChangeAspect="1" noMove="1" noResize="1" noEditPoints="1" noAdjustHandles="1" noChangeArrowheads="1" noChangeShapeType="1" noTextEdit="1"/>
              </p:cNvSpPr>
              <p:nvPr/>
            </p:nvSpPr>
            <p:spPr>
              <a:xfrm>
                <a:off x="2866665" y="3537470"/>
                <a:ext cx="7721600" cy="618836"/>
              </a:xfrm>
              <a:prstGeom prst="roundRect">
                <a:avLst/>
              </a:prstGeom>
              <a:blipFill>
                <a:blip r:embed="rId3"/>
                <a:stretch>
                  <a:fillRect/>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273605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A4DF-7EDE-4E98-AE99-E80FF5C98DFE}"/>
              </a:ext>
            </a:extLst>
          </p:cNvPr>
          <p:cNvSpPr>
            <a:spLocks noGrp="1"/>
          </p:cNvSpPr>
          <p:nvPr>
            <p:ph type="title"/>
          </p:nvPr>
        </p:nvSpPr>
        <p:spPr/>
        <p:txBody>
          <a:bodyPr/>
          <a:lstStyle/>
          <a:p>
            <a:r>
              <a:rPr lang="en-US" dirty="0"/>
              <a:t>What do we do with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521BD8-8794-4F6C-AFB5-A51E4BF60CC4}"/>
                  </a:ext>
                </a:extLst>
              </p:cNvPr>
              <p:cNvSpPr>
                <a:spLocks noGrp="1"/>
              </p:cNvSpPr>
              <p:nvPr>
                <p:ph idx="1"/>
              </p:nvPr>
            </p:nvSpPr>
            <p:spPr/>
            <p:txBody>
              <a:bodyPr>
                <a:normAutofit/>
              </a:bodyPr>
              <a:lstStyle/>
              <a:p>
                <a:r>
                  <a:rPr lang="en-US" dirty="0"/>
                  <a:t>We combined propositions with </a:t>
                </a:r>
                <a14:m>
                  <m:oMath xmlns:m="http://schemas.openxmlformats.org/officeDocument/2006/math">
                    <m:r>
                      <a:rPr lang="en-US" b="0" i="1" smtClean="0">
                        <a:latin typeface="Cambria Math" panose="02040503050406030204" pitchFamily="18" charset="0"/>
                      </a:rPr>
                      <m:t>∨,∧,¬</m:t>
                    </m:r>
                  </m:oMath>
                </a14:m>
                <a:r>
                  <a:rPr lang="en-US" dirty="0"/>
                  <a:t>.</a:t>
                </a:r>
              </a:p>
              <a:p>
                <a:r>
                  <a:rPr lang="en-US" dirty="0"/>
                  <a:t>We combine sets with </a:t>
                </a:r>
                <a14:m>
                  <m:oMath xmlns:m="http://schemas.openxmlformats.org/officeDocument/2006/math">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intersection</m:t>
                        </m:r>
                      </m:e>
                    </m:d>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union</m:t>
                    </m:r>
                    <m:r>
                      <a:rPr lang="en-US" b="0" i="0" smtClean="0">
                        <a:latin typeface="Cambria Math" panose="02040503050406030204" pitchFamily="18" charset="0"/>
                      </a:rPr>
                      <m:t>]</m:t>
                    </m:r>
                    <m:r>
                      <a:rPr lang="en-US" b="0" i="1" smtClean="0">
                        <a:latin typeface="Cambria Math" panose="02040503050406030204" pitchFamily="18" charset="0"/>
                      </a:rPr>
                      <m:t>  ¯</m:t>
                    </m:r>
                    <m:r>
                      <a:rPr lang="en-US" b="0" i="0" smtClean="0">
                        <a:latin typeface="Cambria Math" panose="02040503050406030204" pitchFamily="18" charset="0"/>
                      </a:rPr>
                      <m:t>[</m:t>
                    </m:r>
                    <m:r>
                      <m:rPr>
                        <m:sty m:val="p"/>
                      </m:rPr>
                      <a:rPr lang="en-US" b="0" i="0" smtClean="0">
                        <a:latin typeface="Cambria Math" panose="02040503050406030204" pitchFamily="18" charset="0"/>
                      </a:rPr>
                      <m:t>complement</m:t>
                    </m:r>
                    <m:r>
                      <a:rPr lang="en-US" b="0" i="0"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dirty="0"/>
              </a:p>
              <a:p>
                <a:endParaRPr lang="en-US" dirty="0"/>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7C521BD8-8794-4F6C-AFB5-A51E4BF60CC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p:cNvSpPr/>
              <p:nvPr/>
            </p:nvSpPr>
            <p:spPr>
              <a:xfrm>
                <a:off x="3103418" y="5506985"/>
                <a:ext cx="6825673" cy="98829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Semilight" panose="020B0402040204020203" pitchFamily="34" charset="0"/>
                    <a:cs typeface="Segoe UI Semilight" panose="020B0402040204020203" pitchFamily="34" charset="0"/>
                  </a:rPr>
                  <a:t>That’s a lot of elements…if we take the complement, we’ll have some “universe” </a:t>
                </a:r>
                <a14:m>
                  <m:oMath xmlns:m="http://schemas.openxmlformats.org/officeDocument/2006/math">
                    <m:r>
                      <a:rPr lang="en-US" b="0" i="1" smtClean="0">
                        <a:latin typeface="Cambria Math" panose="02040503050406030204" pitchFamily="18" charset="0"/>
                      </a:rPr>
                      <m:t>𝒰</m:t>
                    </m:r>
                  </m:oMath>
                </a14:m>
                <a:r>
                  <a:rPr lang="en-US" dirty="0">
                    <a:latin typeface="Segoe UI Semilight" panose="020B0402040204020203" pitchFamily="34" charset="0"/>
                    <a:cs typeface="Segoe UI Semilight" panose="020B0402040204020203" pitchFamily="34" charset="0"/>
                  </a:rPr>
                  <a:t>, and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latin typeface="Segoe UI Semilight" panose="020B0402040204020203" pitchFamily="34" charset="0"/>
                  <a:cs typeface="Segoe UI Semilight" panose="020B0402040204020203" pitchFamily="34" charset="0"/>
                </a:endParaRPr>
              </a:p>
              <a:p>
                <a:pPr algn="ctr"/>
                <a:r>
                  <a:rPr lang="en-US" dirty="0">
                    <a:latin typeface="Segoe UI Semilight" panose="020B0402040204020203" pitchFamily="34" charset="0"/>
                    <a:cs typeface="Segoe UI Semilight" panose="020B0402040204020203" pitchFamily="34" charset="0"/>
                  </a:rPr>
                  <a:t>It’s a lot like the domain of discourse.</a:t>
                </a:r>
              </a:p>
            </p:txBody>
          </p:sp>
        </mc:Choice>
        <mc:Fallback xmlns="">
          <p:sp>
            <p:nvSpPr>
              <p:cNvPr id="4" name="Rounded Rectangle 3"/>
              <p:cNvSpPr>
                <a:spLocks noRot="1" noChangeAspect="1" noMove="1" noResize="1" noEditPoints="1" noAdjustHandles="1" noChangeArrowheads="1" noChangeShapeType="1" noTextEdit="1"/>
              </p:cNvSpPr>
              <p:nvPr/>
            </p:nvSpPr>
            <p:spPr>
              <a:xfrm>
                <a:off x="3103418" y="5506985"/>
                <a:ext cx="6825673" cy="988290"/>
              </a:xfrm>
              <a:prstGeom prst="roundRect">
                <a:avLst/>
              </a:prstGeom>
              <a:blipFill>
                <a:blip r:embed="rId3"/>
                <a:stretch>
                  <a:fillRect b="-5455"/>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819183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9AC03A-79EE-4E74-A757-166FFB3978A8}"/>
              </a:ext>
            </a:extLst>
          </p:cNvPr>
          <p:cNvSpPr>
            <a:spLocks noGrp="1"/>
          </p:cNvSpPr>
          <p:nvPr>
            <p:ph type="title"/>
          </p:nvPr>
        </p:nvSpPr>
        <p:spPr/>
        <p:txBody>
          <a:bodyPr/>
          <a:lstStyle/>
          <a:p>
            <a:r>
              <a:rPr lang="en-US" dirty="0"/>
              <a:t>Proofs with sets</a:t>
            </a:r>
          </a:p>
        </p:txBody>
      </p:sp>
      <p:sp>
        <p:nvSpPr>
          <p:cNvPr id="5" name="Text Placeholder 4">
            <a:extLst>
              <a:ext uri="{FF2B5EF4-FFF2-40B4-BE49-F238E27FC236}">
                <a16:creationId xmlns:a16="http://schemas.microsoft.com/office/drawing/2014/main" id="{62169686-989E-475C-A00A-3C399FF687A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8773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2F0E-0CDB-4AE9-804F-7AC05F27F000}"/>
              </a:ext>
            </a:extLst>
          </p:cNvPr>
          <p:cNvSpPr>
            <a:spLocks noGrp="1"/>
          </p:cNvSpPr>
          <p:nvPr>
            <p:ph type="title"/>
          </p:nvPr>
        </p:nvSpPr>
        <p:spPr/>
        <p:txBody>
          <a:bodyPr/>
          <a:lstStyle/>
          <a:p>
            <a:r>
              <a:rPr lang="en-US" dirty="0"/>
              <a:t>A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886FA0-50EB-495A-BC5B-79C16880CC1E}"/>
                  </a:ext>
                </a:extLst>
              </p:cNvPr>
              <p:cNvSpPr>
                <a:spLocks noGrp="1"/>
              </p:cNvSpPr>
              <p:nvPr>
                <p:ph idx="1"/>
              </p:nvPr>
            </p:nvSpPr>
            <p:spPr>
              <a:xfrm>
                <a:off x="575240" y="1463857"/>
                <a:ext cx="11187258" cy="1251634"/>
              </a:xfrm>
            </p:spPr>
            <p:txBody>
              <a:bodyPr/>
              <a:lstStyle/>
              <a:p>
                <a:r>
                  <a:rPr lang="en-US" dirty="0"/>
                  <a:t>What’s the analogue of </a:t>
                </a:r>
                <a:r>
                  <a:rPr lang="en-US" dirty="0" err="1"/>
                  <a:t>DeMorgan’s</a:t>
                </a:r>
                <a:r>
                  <a:rPr lang="en-US" dirty="0"/>
                  <a:t> Laws…</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A886FA0-50EB-495A-BC5B-79C16880CC1E}"/>
                  </a:ext>
                </a:extLst>
              </p:cNvPr>
              <p:cNvSpPr>
                <a:spLocks noGrp="1" noRot="1" noChangeAspect="1" noMove="1" noResize="1" noEditPoints="1" noAdjustHandles="1" noChangeArrowheads="1" noChangeShapeType="1" noTextEdit="1"/>
              </p:cNvSpPr>
              <p:nvPr>
                <p:ph idx="1"/>
              </p:nvPr>
            </p:nvSpPr>
            <p:spPr>
              <a:xfrm>
                <a:off x="575240" y="1463857"/>
                <a:ext cx="11187258" cy="1251634"/>
              </a:xfrm>
              <a:blipFill>
                <a:blip r:embed="rId2"/>
                <a:stretch>
                  <a:fillRect l="-654" t="-8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p:cNvSpPr/>
              <p:nvPr/>
            </p:nvSpPr>
            <p:spPr>
              <a:xfrm>
                <a:off x="3371272" y="1953953"/>
                <a:ext cx="7721600" cy="61883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smtClean="0">
                        <a:latin typeface="Cambria Math" panose="02040503050406030204" pitchFamily="18" charset="0"/>
                      </a:rPr>
                      <m:t>𝐵</m:t>
                    </m:r>
                    <m:r>
                      <a:rPr lang="en-US" sz="2800" i="1" smtClean="0">
                        <a:latin typeface="Cambria Math" panose="02040503050406030204" pitchFamily="18" charset="0"/>
                      </a:rPr>
                      <m:t>≡∀</m:t>
                    </m:r>
                    <m:r>
                      <a:rPr lang="en-US" sz="2800" i="1" smtClean="0">
                        <a:latin typeface="Cambria Math" panose="02040503050406030204" pitchFamily="18" charset="0"/>
                      </a:rPr>
                      <m:t>𝑥</m:t>
                    </m:r>
                    <m:d>
                      <m:dPr>
                        <m:ctrlPr>
                          <a:rPr lang="en-US" sz="2800" i="1" smtClean="0">
                            <a:latin typeface="Cambria Math" panose="02040503050406030204" pitchFamily="18" charset="0"/>
                          </a:rPr>
                        </m:ctrlPr>
                      </m:dPr>
                      <m:e>
                        <m:r>
                          <a:rPr lang="en-US" sz="2800" i="1" smtClean="0">
                            <a:latin typeface="Cambria Math" panose="02040503050406030204" pitchFamily="18" charset="0"/>
                          </a:rPr>
                          <m:t>𝑥</m:t>
                        </m:r>
                        <m:r>
                          <a:rPr lang="en-US" sz="2800" i="1" smtClean="0">
                            <a:latin typeface="Cambria Math" panose="02040503050406030204" pitchFamily="18" charset="0"/>
                          </a:rPr>
                          <m:t>∈</m:t>
                        </m:r>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𝐵</m:t>
                        </m:r>
                      </m:e>
                    </m:d>
                    <m:r>
                      <a:rPr lang="en-US" sz="2800" b="0" i="1" smtClean="0">
                        <a:latin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𝐴</m:t>
                    </m:r>
                    <m:r>
                      <a:rPr lang="en-US" sz="2800" b="0" i="1" dirty="0" smtClean="0">
                        <a:latin typeface="Cambria Math" panose="02040503050406030204" pitchFamily="18" charset="0"/>
                      </a:rPr>
                      <m:t>⊆</m:t>
                    </m:r>
                    <m:r>
                      <a:rPr lang="en-US" sz="2800" b="0" i="1" dirty="0" smtClean="0">
                        <a:latin typeface="Cambria Math" panose="02040503050406030204" pitchFamily="18" charset="0"/>
                      </a:rPr>
                      <m:t>𝐵</m:t>
                    </m:r>
                    <m:r>
                      <a:rPr lang="en-US" sz="2800" b="0" i="1" dirty="0" smtClean="0">
                        <a:latin typeface="Cambria Math" panose="02040503050406030204" pitchFamily="18" charset="0"/>
                      </a:rPr>
                      <m:t>∧</m:t>
                    </m:r>
                    <m:r>
                      <a:rPr lang="en-US" sz="2800" b="0" i="1" dirty="0" smtClean="0">
                        <a:latin typeface="Cambria Math" panose="02040503050406030204" pitchFamily="18" charset="0"/>
                      </a:rPr>
                      <m:t>𝐵</m:t>
                    </m:r>
                    <m:r>
                      <a:rPr lang="en-US" sz="2800" b="0" i="1" dirty="0" smtClean="0">
                        <a:latin typeface="Cambria Math" panose="02040503050406030204" pitchFamily="18" charset="0"/>
                      </a:rPr>
                      <m:t>⊆</m:t>
                    </m:r>
                    <m:r>
                      <a:rPr lang="en-US" sz="2800" b="0" i="1" dirty="0" smtClean="0">
                        <a:latin typeface="Cambria Math" panose="02040503050406030204" pitchFamily="18" charset="0"/>
                      </a:rPr>
                      <m:t>𝐴</m:t>
                    </m:r>
                  </m:oMath>
                </a14:m>
                <a:endParaRPr lang="en-US" sz="2800" dirty="0"/>
              </a:p>
            </p:txBody>
          </p:sp>
        </mc:Choice>
        <mc:Fallback xmlns="">
          <p:sp>
            <p:nvSpPr>
              <p:cNvPr id="4" name="Rounded Rectangle 3"/>
              <p:cNvSpPr>
                <a:spLocks noRot="1" noChangeAspect="1" noMove="1" noResize="1" noEditPoints="1" noAdjustHandles="1" noChangeArrowheads="1" noChangeShapeType="1" noTextEdit="1"/>
              </p:cNvSpPr>
              <p:nvPr/>
            </p:nvSpPr>
            <p:spPr>
              <a:xfrm>
                <a:off x="3371272" y="1953953"/>
                <a:ext cx="7721600" cy="618836"/>
              </a:xfrm>
              <a:prstGeom prst="roundRect">
                <a:avLst/>
              </a:prstGeom>
              <a:blipFill>
                <a:blip r:embed="rId3"/>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46545" y="2983345"/>
                <a:ext cx="10520219" cy="2863476"/>
              </a:xfrm>
              <a:prstGeom prst="rect">
                <a:avLst/>
              </a:prstGeom>
              <a:noFill/>
            </p:spPr>
            <p:txBody>
              <a:bodyPr wrap="square" rtlCol="0">
                <a:spAutoFit/>
              </a:bodyPr>
              <a:lstStyle/>
              <a:p>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r>
                      <a:rPr lang="en-US" b="0" i="1" smtClean="0">
                        <a:latin typeface="Cambria Math" panose="02040503050406030204" pitchFamily="18" charset="0"/>
                      </a:rPr>
                      <m:t> </m:t>
                    </m:r>
                  </m:oMath>
                </a14:m>
                <a:r>
                  <a:rPr lang="en-US" b="0" dirty="0"/>
                  <a:t> </a:t>
                </a:r>
              </a:p>
              <a:p>
                <a:endParaRPr lang="en-US" dirty="0"/>
              </a:p>
              <a:p>
                <a:endParaRPr lang="en-US" dirty="0"/>
              </a:p>
              <a:p>
                <a:endParaRPr lang="en-US" dirty="0"/>
              </a:p>
              <a:p>
                <a:endParaRPr lang="en-US" dirty="0"/>
              </a:p>
              <a:p>
                <a:endParaRPr lang="en-US" dirty="0"/>
              </a:p>
              <a:p>
                <a:endParaRPr lang="en-US" dirty="0"/>
              </a:p>
              <a:p>
                <a:r>
                  <a:rPr lang="en-US" dirty="0"/>
                  <a:t> </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oMath>
                </a14:m>
                <a:r>
                  <a:rPr lang="en-US" dirty="0"/>
                  <a:t> </a:t>
                </a: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46545" y="2983345"/>
                <a:ext cx="10520219" cy="286347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7486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0AB1-4EE4-4B60-87A0-338AB34FFFBF}"/>
              </a:ext>
            </a:extLst>
          </p:cNvPr>
          <p:cNvSpPr>
            <a:spLocks noGrp="1"/>
          </p:cNvSpPr>
          <p:nvPr>
            <p:ph type="title"/>
          </p:nvPr>
        </p:nvSpPr>
        <p:spPr/>
        <p:txBody>
          <a:bodyPr/>
          <a:lstStyle/>
          <a:p>
            <a:r>
              <a:rPr lang="en-US" dirty="0"/>
              <a:t>We’ve got A LOT of definitions today</a:t>
            </a:r>
          </a:p>
        </p:txBody>
      </p:sp>
      <p:sp>
        <p:nvSpPr>
          <p:cNvPr id="3" name="Content Placeholder 2">
            <a:extLst>
              <a:ext uri="{FF2B5EF4-FFF2-40B4-BE49-F238E27FC236}">
                <a16:creationId xmlns:a16="http://schemas.microsoft.com/office/drawing/2014/main" id="{94E5BBD2-427A-4823-A416-507CDDB38448}"/>
              </a:ext>
            </a:extLst>
          </p:cNvPr>
          <p:cNvSpPr>
            <a:spLocks noGrp="1"/>
          </p:cNvSpPr>
          <p:nvPr>
            <p:ph idx="1"/>
          </p:nvPr>
        </p:nvSpPr>
        <p:spPr/>
        <p:txBody>
          <a:bodyPr/>
          <a:lstStyle/>
          <a:p>
            <a:r>
              <a:rPr lang="en-US" dirty="0"/>
              <a:t>You don’t need me to read things aloud to you.</a:t>
            </a:r>
          </a:p>
          <a:p>
            <a:r>
              <a:rPr lang="en-US" dirty="0"/>
              <a:t>We’ll cover the subtle/tricky things in lecture.</a:t>
            </a:r>
          </a:p>
          <a:p>
            <a:pPr lvl="1"/>
            <a:r>
              <a:rPr lang="en-US" dirty="0"/>
              <a:t>Other things are left for you to read on your own. The section is marked in the slide deck.</a:t>
            </a:r>
          </a:p>
          <a:p>
            <a:r>
              <a:rPr lang="en-US" dirty="0"/>
              <a:t>Today’s concept check should be very useful to get the definitions down! You might find tomorrow’s section more helpful if you’ve done today’s concept check already (but deadline is Friday morning like usual)</a:t>
            </a:r>
          </a:p>
          <a:p>
            <a:endParaRPr lang="en-US" dirty="0"/>
          </a:p>
        </p:txBody>
      </p:sp>
    </p:spTree>
    <p:extLst>
      <p:ext uri="{BB962C8B-B14F-4D97-AF65-F5344CB8AC3E}">
        <p14:creationId xmlns:p14="http://schemas.microsoft.com/office/powerpoint/2010/main" val="3861218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2F0E-0CDB-4AE9-804F-7AC05F27F000}"/>
              </a:ext>
            </a:extLst>
          </p:cNvPr>
          <p:cNvSpPr>
            <a:spLocks noGrp="1"/>
          </p:cNvSpPr>
          <p:nvPr>
            <p:ph type="title"/>
          </p:nvPr>
        </p:nvSpPr>
        <p:spPr/>
        <p:txBody>
          <a:bodyPr/>
          <a:lstStyle/>
          <a:p>
            <a:r>
              <a:rPr lang="en-US" dirty="0"/>
              <a:t>A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886FA0-50EB-495A-BC5B-79C16880CC1E}"/>
                  </a:ext>
                </a:extLst>
              </p:cNvPr>
              <p:cNvSpPr>
                <a:spLocks noGrp="1"/>
              </p:cNvSpPr>
              <p:nvPr>
                <p:ph idx="1"/>
              </p:nvPr>
            </p:nvSpPr>
            <p:spPr>
              <a:xfrm>
                <a:off x="575240" y="1463857"/>
                <a:ext cx="11187258" cy="1251634"/>
              </a:xfrm>
            </p:spPr>
            <p:txBody>
              <a:bodyPr/>
              <a:lstStyle/>
              <a:p>
                <a:r>
                  <a:rPr lang="en-US" dirty="0"/>
                  <a:t>What’s the analogue of </a:t>
                </a:r>
                <a:r>
                  <a:rPr lang="en-US" dirty="0" err="1"/>
                  <a:t>DeMorgan’s</a:t>
                </a:r>
                <a:r>
                  <a:rPr lang="en-US" dirty="0"/>
                  <a:t> Laws…</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A886FA0-50EB-495A-BC5B-79C16880CC1E}"/>
                  </a:ext>
                </a:extLst>
              </p:cNvPr>
              <p:cNvSpPr>
                <a:spLocks noGrp="1" noRot="1" noChangeAspect="1" noMove="1" noResize="1" noEditPoints="1" noAdjustHandles="1" noChangeArrowheads="1" noChangeShapeType="1" noTextEdit="1"/>
              </p:cNvSpPr>
              <p:nvPr>
                <p:ph idx="1"/>
              </p:nvPr>
            </p:nvSpPr>
            <p:spPr>
              <a:xfrm>
                <a:off x="575240" y="1463857"/>
                <a:ext cx="11187258" cy="1251634"/>
              </a:xfrm>
              <a:blipFill>
                <a:blip r:embed="rId2"/>
                <a:stretch>
                  <a:fillRect l="-654" t="-8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p:cNvSpPr/>
              <p:nvPr/>
            </p:nvSpPr>
            <p:spPr>
              <a:xfrm>
                <a:off x="3371272" y="1953953"/>
                <a:ext cx="7721600" cy="61883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smtClean="0">
                        <a:latin typeface="Cambria Math" panose="02040503050406030204" pitchFamily="18" charset="0"/>
                      </a:rPr>
                      <m:t>𝐵</m:t>
                    </m:r>
                    <m:r>
                      <a:rPr lang="en-US" sz="2800" i="1" smtClean="0">
                        <a:latin typeface="Cambria Math" panose="02040503050406030204" pitchFamily="18" charset="0"/>
                      </a:rPr>
                      <m:t>≡∀</m:t>
                    </m:r>
                    <m:r>
                      <a:rPr lang="en-US" sz="2800" i="1" smtClean="0">
                        <a:latin typeface="Cambria Math" panose="02040503050406030204" pitchFamily="18" charset="0"/>
                      </a:rPr>
                      <m:t>𝑥</m:t>
                    </m:r>
                    <m:d>
                      <m:dPr>
                        <m:ctrlPr>
                          <a:rPr lang="en-US" sz="2800" i="1" smtClean="0">
                            <a:latin typeface="Cambria Math" panose="02040503050406030204" pitchFamily="18" charset="0"/>
                          </a:rPr>
                        </m:ctrlPr>
                      </m:dPr>
                      <m:e>
                        <m:r>
                          <a:rPr lang="en-US" sz="2800" i="1" smtClean="0">
                            <a:latin typeface="Cambria Math" panose="02040503050406030204" pitchFamily="18" charset="0"/>
                          </a:rPr>
                          <m:t>𝑥</m:t>
                        </m:r>
                        <m:r>
                          <a:rPr lang="en-US" sz="2800" i="1" smtClean="0">
                            <a:latin typeface="Cambria Math" panose="02040503050406030204" pitchFamily="18" charset="0"/>
                          </a:rPr>
                          <m:t>∈</m:t>
                        </m:r>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𝐵</m:t>
                        </m:r>
                      </m:e>
                    </m:d>
                    <m:r>
                      <a:rPr lang="en-US" sz="2800" b="0" i="1" smtClean="0">
                        <a:latin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𝐴</m:t>
                    </m:r>
                    <m:r>
                      <a:rPr lang="en-US" sz="2800" b="0" i="1" dirty="0" smtClean="0">
                        <a:latin typeface="Cambria Math" panose="02040503050406030204" pitchFamily="18" charset="0"/>
                      </a:rPr>
                      <m:t>⊆</m:t>
                    </m:r>
                    <m:r>
                      <a:rPr lang="en-US" sz="2800" b="0" i="1" dirty="0" smtClean="0">
                        <a:latin typeface="Cambria Math" panose="02040503050406030204" pitchFamily="18" charset="0"/>
                      </a:rPr>
                      <m:t>𝐵</m:t>
                    </m:r>
                    <m:r>
                      <a:rPr lang="en-US" sz="2800" b="0" i="1" dirty="0" smtClean="0">
                        <a:latin typeface="Cambria Math" panose="02040503050406030204" pitchFamily="18" charset="0"/>
                      </a:rPr>
                      <m:t>∧</m:t>
                    </m:r>
                    <m:r>
                      <a:rPr lang="en-US" sz="2800" b="0" i="1" dirty="0" smtClean="0">
                        <a:latin typeface="Cambria Math" panose="02040503050406030204" pitchFamily="18" charset="0"/>
                      </a:rPr>
                      <m:t>𝐵</m:t>
                    </m:r>
                    <m:r>
                      <a:rPr lang="en-US" sz="2800" b="0" i="1" dirty="0" smtClean="0">
                        <a:latin typeface="Cambria Math" panose="02040503050406030204" pitchFamily="18" charset="0"/>
                      </a:rPr>
                      <m:t>⊆</m:t>
                    </m:r>
                    <m:r>
                      <a:rPr lang="en-US" sz="2800" b="0" i="1" dirty="0" smtClean="0">
                        <a:latin typeface="Cambria Math" panose="02040503050406030204" pitchFamily="18" charset="0"/>
                      </a:rPr>
                      <m:t>𝐴</m:t>
                    </m:r>
                  </m:oMath>
                </a14:m>
                <a:endParaRPr lang="en-US" sz="2800" dirty="0"/>
              </a:p>
            </p:txBody>
          </p:sp>
        </mc:Choice>
        <mc:Fallback xmlns="">
          <p:sp>
            <p:nvSpPr>
              <p:cNvPr id="4" name="Rounded Rectangle 3"/>
              <p:cNvSpPr>
                <a:spLocks noRot="1" noChangeAspect="1" noMove="1" noResize="1" noEditPoints="1" noAdjustHandles="1" noChangeArrowheads="1" noChangeShapeType="1" noTextEdit="1"/>
              </p:cNvSpPr>
              <p:nvPr/>
            </p:nvSpPr>
            <p:spPr>
              <a:xfrm>
                <a:off x="3371272" y="1953953"/>
                <a:ext cx="7721600" cy="618836"/>
              </a:xfrm>
              <a:prstGeom prst="roundRect">
                <a:avLst/>
              </a:prstGeom>
              <a:blipFill>
                <a:blip r:embed="rId3"/>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75239" y="2983345"/>
                <a:ext cx="11187259" cy="3697935"/>
              </a:xfrm>
              <a:prstGeom prst="rect">
                <a:avLst/>
              </a:prstGeom>
              <a:noFill/>
            </p:spPr>
            <p:txBody>
              <a:bodyPr wrap="square" rtlCol="0">
                <a:spAutoFit/>
              </a:bodyPr>
              <a:lstStyle/>
              <a:p>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oMath>
                </a14:m>
                <a:r>
                  <a:rPr lang="en-US" dirty="0"/>
                  <a:t> </a:t>
                </a:r>
              </a:p>
              <a:p>
                <a:r>
                  <a:rPr lang="en-US" dirty="0"/>
                  <a:t>Let </a:t>
                </a:r>
                <a14:m>
                  <m:oMath xmlns:m="http://schemas.openxmlformats.org/officeDocument/2006/math">
                    <m:r>
                      <a:rPr lang="en-US" b="0" i="1" smtClean="0">
                        <a:latin typeface="Cambria Math" panose="02040503050406030204" pitchFamily="18" charset="0"/>
                      </a:rPr>
                      <m:t>𝑥</m:t>
                    </m:r>
                  </m:oMath>
                </a14:m>
                <a:r>
                  <a:rPr lang="en-US" dirty="0"/>
                  <a:t> be an arbitrary element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oMath>
                </a14:m>
                <a:r>
                  <a:rPr lang="en-US" dirty="0"/>
                  <a:t>. </a:t>
                </a:r>
              </a:p>
              <a:p>
                <a:r>
                  <a:rPr lang="en-US" dirty="0"/>
                  <a:t>…</a:t>
                </a:r>
              </a:p>
              <a:p>
                <a:r>
                  <a:rPr lang="en-US" dirty="0"/>
                  <a:t>That is, </a:t>
                </a:r>
                <a14:m>
                  <m:oMath xmlns:m="http://schemas.openxmlformats.org/officeDocument/2006/math">
                    <m:r>
                      <a:rPr lang="en-US" b="0" i="1" smtClean="0">
                        <a:latin typeface="Cambria Math" panose="02040503050406030204" pitchFamily="18" charset="0"/>
                      </a:rPr>
                      <m:t>𝑥</m:t>
                    </m:r>
                  </m:oMath>
                </a14:m>
                <a:r>
                  <a:rPr lang="en-US" dirty="0"/>
                  <a:t> is in the complement of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as required.</a:t>
                </a:r>
              </a:p>
              <a:p>
                <a:r>
                  <a:rPr lang="en-US" dirty="0"/>
                  <a:t>Since </a:t>
                </a:r>
                <a14:m>
                  <m:oMath xmlns:m="http://schemas.openxmlformats.org/officeDocument/2006/math">
                    <m:r>
                      <a:rPr lang="en-US" b="0" i="1" smtClean="0">
                        <a:latin typeface="Cambria Math" panose="02040503050406030204" pitchFamily="18" charset="0"/>
                      </a:rPr>
                      <m:t>𝑥</m:t>
                    </m:r>
                  </m:oMath>
                </a14:m>
                <a:r>
                  <a:rPr lang="en-US" dirty="0"/>
                  <a:t> was arbitrary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oMath>
                </a14:m>
                <a:r>
                  <a:rPr lang="en-US" dirty="0"/>
                  <a:t> </a:t>
                </a:r>
              </a:p>
              <a:p>
                <a:endParaRPr lang="en-US" i="1" dirty="0">
                  <a:latin typeface="Cambria Math" panose="02040503050406030204" pitchFamily="18" charset="0"/>
                </a:endParaRP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oMath>
                </a14:m>
                <a:r>
                  <a:rPr lang="en-US" dirty="0"/>
                  <a:t> </a:t>
                </a:r>
              </a:p>
              <a:p>
                <a:r>
                  <a:rPr lang="en-US" dirty="0"/>
                  <a:t>Let </a:t>
                </a:r>
                <a14:m>
                  <m:oMath xmlns:m="http://schemas.openxmlformats.org/officeDocument/2006/math">
                    <m:r>
                      <a:rPr lang="en-US" b="0" i="1" smtClean="0">
                        <a:latin typeface="Cambria Math" panose="02040503050406030204" pitchFamily="18" charset="0"/>
                      </a:rPr>
                      <m:t>𝑥</m:t>
                    </m:r>
                  </m:oMath>
                </a14:m>
                <a:r>
                  <a:rPr lang="en-US" dirty="0"/>
                  <a:t> be an arbitrary element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oMath>
                </a14:m>
                <a:r>
                  <a:rPr lang="en-US" dirty="0"/>
                  <a:t>.</a:t>
                </a:r>
              </a:p>
              <a:p>
                <a:r>
                  <a:rPr lang="en-US" dirty="0"/>
                  <a:t>…</a:t>
                </a:r>
              </a:p>
              <a:p>
                <a:r>
                  <a:rPr lang="en-US" dirty="0"/>
                  <a:t>we get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oMath>
                </a14:m>
                <a:endParaRPr lang="en-US" dirty="0"/>
              </a:p>
              <a:p>
                <a:r>
                  <a:rPr lang="en-US" dirty="0"/>
                  <a:t>Since </a:t>
                </a:r>
                <a14:m>
                  <m:oMath xmlns:m="http://schemas.openxmlformats.org/officeDocument/2006/math">
                    <m:r>
                      <a:rPr lang="en-US" b="0" i="1" smtClean="0">
                        <a:latin typeface="Cambria Math" panose="02040503050406030204" pitchFamily="18" charset="0"/>
                      </a:rPr>
                      <m:t>𝑥</m:t>
                    </m:r>
                  </m:oMath>
                </a14:m>
                <a:r>
                  <a:rPr lang="en-US" dirty="0"/>
                  <a:t> was arbitrary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oMath>
                </a14:m>
                <a:r>
                  <a:rPr lang="en-US" dirty="0"/>
                  <a:t> </a:t>
                </a:r>
              </a:p>
              <a:p>
                <a:endParaRPr lang="en-US" dirty="0"/>
              </a:p>
              <a:p>
                <a:r>
                  <a:rPr lang="en-US" dirty="0"/>
                  <a:t>Since the subset relation holds in both directions, we have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75239" y="2983345"/>
                <a:ext cx="11187259" cy="3697935"/>
              </a:xfrm>
              <a:prstGeom prst="rect">
                <a:avLst/>
              </a:prstGeom>
              <a:blipFill>
                <a:blip r:embed="rId4"/>
                <a:stretch>
                  <a:fillRect l="-436" b="-1647"/>
                </a:stretch>
              </a:blipFill>
            </p:spPr>
            <p:txBody>
              <a:bodyPr/>
              <a:lstStyle/>
              <a:p>
                <a:r>
                  <a:rPr lang="en-US">
                    <a:noFill/>
                  </a:rPr>
                  <a:t> </a:t>
                </a:r>
              </a:p>
            </p:txBody>
          </p:sp>
        </mc:Fallback>
      </mc:AlternateContent>
    </p:spTree>
    <p:extLst>
      <p:ext uri="{BB962C8B-B14F-4D97-AF65-F5344CB8AC3E}">
        <p14:creationId xmlns:p14="http://schemas.microsoft.com/office/powerpoint/2010/main" val="1600748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2F0E-0CDB-4AE9-804F-7AC05F27F000}"/>
              </a:ext>
            </a:extLst>
          </p:cNvPr>
          <p:cNvSpPr>
            <a:spLocks noGrp="1"/>
          </p:cNvSpPr>
          <p:nvPr>
            <p:ph type="title"/>
          </p:nvPr>
        </p:nvSpPr>
        <p:spPr/>
        <p:txBody>
          <a:bodyPr/>
          <a:lstStyle/>
          <a:p>
            <a:r>
              <a:rPr lang="en-US" dirty="0"/>
              <a:t>A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886FA0-50EB-495A-BC5B-79C16880CC1E}"/>
                  </a:ext>
                </a:extLst>
              </p:cNvPr>
              <p:cNvSpPr>
                <a:spLocks noGrp="1"/>
              </p:cNvSpPr>
              <p:nvPr>
                <p:ph idx="1"/>
              </p:nvPr>
            </p:nvSpPr>
            <p:spPr>
              <a:xfrm>
                <a:off x="575240" y="1463857"/>
                <a:ext cx="11187258" cy="1251634"/>
              </a:xfrm>
            </p:spPr>
            <p:txBody>
              <a:bodyPr/>
              <a:lstStyle/>
              <a:p>
                <a:r>
                  <a:rPr lang="en-US" dirty="0"/>
                  <a:t>What’s the analogue of </a:t>
                </a:r>
                <a:r>
                  <a:rPr lang="en-US" dirty="0" err="1"/>
                  <a:t>DeMorgan’s</a:t>
                </a:r>
                <a:r>
                  <a:rPr lang="en-US" dirty="0"/>
                  <a:t> Laws…</a:t>
                </a:r>
              </a:p>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A886FA0-50EB-495A-BC5B-79C16880CC1E}"/>
                  </a:ext>
                </a:extLst>
              </p:cNvPr>
              <p:cNvSpPr>
                <a:spLocks noGrp="1" noRot="1" noChangeAspect="1" noMove="1" noResize="1" noEditPoints="1" noAdjustHandles="1" noChangeArrowheads="1" noChangeShapeType="1" noTextEdit="1"/>
              </p:cNvSpPr>
              <p:nvPr>
                <p:ph idx="1"/>
              </p:nvPr>
            </p:nvSpPr>
            <p:spPr>
              <a:xfrm>
                <a:off x="575240" y="1463857"/>
                <a:ext cx="11187258" cy="1251634"/>
              </a:xfrm>
              <a:blipFill>
                <a:blip r:embed="rId2"/>
                <a:stretch>
                  <a:fillRect l="-654" t="-8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p:cNvSpPr/>
              <p:nvPr/>
            </p:nvSpPr>
            <p:spPr>
              <a:xfrm>
                <a:off x="3371272" y="1953953"/>
                <a:ext cx="7721600" cy="61883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smtClean="0">
                        <a:latin typeface="Cambria Math" panose="02040503050406030204" pitchFamily="18" charset="0"/>
                      </a:rPr>
                      <m:t>𝐵</m:t>
                    </m:r>
                    <m:r>
                      <a:rPr lang="en-US" sz="2800" i="1" smtClean="0">
                        <a:latin typeface="Cambria Math" panose="02040503050406030204" pitchFamily="18" charset="0"/>
                      </a:rPr>
                      <m:t>≡∀</m:t>
                    </m:r>
                    <m:r>
                      <a:rPr lang="en-US" sz="2800" i="1" smtClean="0">
                        <a:latin typeface="Cambria Math" panose="02040503050406030204" pitchFamily="18" charset="0"/>
                      </a:rPr>
                      <m:t>𝑥</m:t>
                    </m:r>
                    <m:d>
                      <m:dPr>
                        <m:ctrlPr>
                          <a:rPr lang="en-US" sz="2800" i="1" smtClean="0">
                            <a:latin typeface="Cambria Math" panose="02040503050406030204" pitchFamily="18" charset="0"/>
                          </a:rPr>
                        </m:ctrlPr>
                      </m:dPr>
                      <m:e>
                        <m:r>
                          <a:rPr lang="en-US" sz="2800" i="1" smtClean="0">
                            <a:latin typeface="Cambria Math" panose="02040503050406030204" pitchFamily="18" charset="0"/>
                          </a:rPr>
                          <m:t>𝑥</m:t>
                        </m:r>
                        <m:r>
                          <a:rPr lang="en-US" sz="2800" i="1" smtClean="0">
                            <a:latin typeface="Cambria Math" panose="02040503050406030204" pitchFamily="18" charset="0"/>
                          </a:rPr>
                          <m:t>∈</m:t>
                        </m:r>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r>
                          <a:rPr lang="en-US" sz="2800" i="1">
                            <a:latin typeface="Cambria Math" panose="02040503050406030204" pitchFamily="18" charset="0"/>
                          </a:rPr>
                          <m:t>𝐵</m:t>
                        </m:r>
                      </m:e>
                    </m:d>
                    <m:r>
                      <a:rPr lang="en-US" sz="2800" b="0" i="1" smtClean="0">
                        <a:latin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𝐴</m:t>
                    </m:r>
                    <m:r>
                      <a:rPr lang="en-US" sz="2800" b="0" i="1" dirty="0" smtClean="0">
                        <a:latin typeface="Cambria Math" panose="02040503050406030204" pitchFamily="18" charset="0"/>
                      </a:rPr>
                      <m:t>⊆</m:t>
                    </m:r>
                    <m:r>
                      <a:rPr lang="en-US" sz="2800" b="0" i="1" dirty="0" smtClean="0">
                        <a:latin typeface="Cambria Math" panose="02040503050406030204" pitchFamily="18" charset="0"/>
                      </a:rPr>
                      <m:t>𝐵</m:t>
                    </m:r>
                    <m:r>
                      <a:rPr lang="en-US" sz="2800" b="0" i="1" dirty="0" smtClean="0">
                        <a:latin typeface="Cambria Math" panose="02040503050406030204" pitchFamily="18" charset="0"/>
                      </a:rPr>
                      <m:t>∧</m:t>
                    </m:r>
                    <m:r>
                      <a:rPr lang="en-US" sz="2800" b="0" i="1" dirty="0" smtClean="0">
                        <a:latin typeface="Cambria Math" panose="02040503050406030204" pitchFamily="18" charset="0"/>
                      </a:rPr>
                      <m:t>𝐵</m:t>
                    </m:r>
                    <m:r>
                      <a:rPr lang="en-US" sz="2800" b="0" i="1" dirty="0" smtClean="0">
                        <a:latin typeface="Cambria Math" panose="02040503050406030204" pitchFamily="18" charset="0"/>
                      </a:rPr>
                      <m:t>⊆</m:t>
                    </m:r>
                    <m:r>
                      <a:rPr lang="en-US" sz="2800" b="0" i="1" dirty="0" smtClean="0">
                        <a:latin typeface="Cambria Math" panose="02040503050406030204" pitchFamily="18" charset="0"/>
                      </a:rPr>
                      <m:t>𝐴</m:t>
                    </m:r>
                  </m:oMath>
                </a14:m>
                <a:endParaRPr lang="en-US" sz="2800" dirty="0"/>
              </a:p>
            </p:txBody>
          </p:sp>
        </mc:Choice>
        <mc:Fallback xmlns="">
          <p:sp>
            <p:nvSpPr>
              <p:cNvPr id="4" name="Rounded Rectangle 3"/>
              <p:cNvSpPr>
                <a:spLocks noRot="1" noChangeAspect="1" noMove="1" noResize="1" noEditPoints="1" noAdjustHandles="1" noChangeArrowheads="1" noChangeShapeType="1" noTextEdit="1"/>
              </p:cNvSpPr>
              <p:nvPr/>
            </p:nvSpPr>
            <p:spPr>
              <a:xfrm>
                <a:off x="3371272" y="1953953"/>
                <a:ext cx="7721600" cy="618836"/>
              </a:xfrm>
              <a:prstGeom prst="roundRect">
                <a:avLst/>
              </a:prstGeom>
              <a:blipFill>
                <a:blip r:embed="rId3"/>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75238" y="2661439"/>
                <a:ext cx="11187259" cy="4252511"/>
              </a:xfrm>
              <a:prstGeom prst="rect">
                <a:avLst/>
              </a:prstGeom>
              <a:noFill/>
            </p:spPr>
            <p:txBody>
              <a:bodyPr wrap="square" rtlCol="0">
                <a:spAutoFit/>
              </a:bodyPr>
              <a:lstStyle/>
              <a:p>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oMath>
                </a14:m>
                <a:r>
                  <a:rPr lang="en-US" dirty="0"/>
                  <a:t> </a:t>
                </a:r>
              </a:p>
              <a:p>
                <a:r>
                  <a:rPr lang="en-US" dirty="0"/>
                  <a:t>Let </a:t>
                </a:r>
                <a14:m>
                  <m:oMath xmlns:m="http://schemas.openxmlformats.org/officeDocument/2006/math">
                    <m:r>
                      <a:rPr lang="en-US" b="0" i="1" smtClean="0">
                        <a:latin typeface="Cambria Math" panose="02040503050406030204" pitchFamily="18" charset="0"/>
                      </a:rPr>
                      <m:t>𝑥</m:t>
                    </m:r>
                  </m:oMath>
                </a14:m>
                <a:r>
                  <a:rPr lang="en-US" dirty="0"/>
                  <a:t> be an arbitrary element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oMath>
                </a14:m>
                <a:r>
                  <a:rPr lang="en-US" dirty="0"/>
                  <a:t>. </a:t>
                </a:r>
              </a:p>
              <a:p>
                <a:r>
                  <a:rPr lang="en-US" dirty="0"/>
                  <a:t>By definition of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𝑥</m:t>
                    </m:r>
                    <m:r>
                      <a:rPr lang="en-US" i="1" dirty="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oMath>
                </a14:m>
                <a:r>
                  <a:rPr lang="en-US" dirty="0"/>
                  <a:t> and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oMath>
                </a14:m>
                <a:r>
                  <a:rPr lang="en-US" dirty="0"/>
                  <a:t>. By definition of complement,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𝐵</m:t>
                    </m:r>
                  </m:oMath>
                </a14:m>
                <a:r>
                  <a:rPr lang="en-US" dirty="0"/>
                  <a:t>.</a:t>
                </a:r>
              </a:p>
              <a:p>
                <a:r>
                  <a:rPr lang="en-US" dirty="0"/>
                  <a:t>Applying </a:t>
                </a:r>
                <a:r>
                  <a:rPr lang="en-US" dirty="0" err="1"/>
                  <a:t>DeMorgan’s</a:t>
                </a:r>
                <a:r>
                  <a:rPr lang="en-US" dirty="0"/>
                  <a:t> Law, we get that it is not the case that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𝐵</m:t>
                    </m:r>
                  </m:oMath>
                </a14:m>
                <a:r>
                  <a:rPr lang="en-US" dirty="0"/>
                  <a:t>.</a:t>
                </a:r>
              </a:p>
              <a:p>
                <a:r>
                  <a:rPr lang="en-US" dirty="0"/>
                  <a:t>That is, </a:t>
                </a:r>
                <a14:m>
                  <m:oMath xmlns:m="http://schemas.openxmlformats.org/officeDocument/2006/math">
                    <m:r>
                      <a:rPr lang="en-US" b="0" i="1" smtClean="0">
                        <a:latin typeface="Cambria Math" panose="02040503050406030204" pitchFamily="18" charset="0"/>
                      </a:rPr>
                      <m:t>𝑥</m:t>
                    </m:r>
                  </m:oMath>
                </a14:m>
                <a:r>
                  <a:rPr lang="en-US" dirty="0"/>
                  <a:t> is in the complement of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as required.</a:t>
                </a:r>
              </a:p>
              <a:p>
                <a:r>
                  <a:rPr lang="en-US" dirty="0"/>
                  <a:t>Since </a:t>
                </a:r>
                <a14:m>
                  <m:oMath xmlns:m="http://schemas.openxmlformats.org/officeDocument/2006/math">
                    <m:r>
                      <a:rPr lang="en-US" b="0" i="1" smtClean="0">
                        <a:latin typeface="Cambria Math" panose="02040503050406030204" pitchFamily="18" charset="0"/>
                      </a:rPr>
                      <m:t>𝑥</m:t>
                    </m:r>
                  </m:oMath>
                </a14:m>
                <a:r>
                  <a:rPr lang="en-US" dirty="0"/>
                  <a:t> was arbitrary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oMath>
                </a14:m>
                <a:r>
                  <a:rPr lang="en-US" dirty="0"/>
                  <a:t> </a:t>
                </a:r>
              </a:p>
              <a:p>
                <a:endParaRPr lang="en-US" i="1" dirty="0">
                  <a:latin typeface="Cambria Math" panose="02040503050406030204" pitchFamily="18" charset="0"/>
                </a:endParaRP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oMath>
                </a14:m>
                <a:r>
                  <a:rPr lang="en-US" dirty="0"/>
                  <a:t> </a:t>
                </a:r>
              </a:p>
              <a:p>
                <a:r>
                  <a:rPr lang="en-US" dirty="0"/>
                  <a:t>Let </a:t>
                </a:r>
                <a14:m>
                  <m:oMath xmlns:m="http://schemas.openxmlformats.org/officeDocument/2006/math">
                    <m:r>
                      <a:rPr lang="en-US" b="0" i="1" smtClean="0">
                        <a:latin typeface="Cambria Math" panose="02040503050406030204" pitchFamily="18" charset="0"/>
                      </a:rPr>
                      <m:t>𝑥</m:t>
                    </m:r>
                  </m:oMath>
                </a14:m>
                <a:r>
                  <a:rPr lang="en-US" dirty="0"/>
                  <a:t> be an arbitrary element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oMath>
                </a14:m>
                <a:r>
                  <a:rPr lang="en-US" dirty="0"/>
                  <a:t>.</a:t>
                </a:r>
              </a:p>
              <a:p>
                <a:r>
                  <a:rPr lang="en-US" dirty="0"/>
                  <a:t>By definition of complement, </a:t>
                </a:r>
                <a14:m>
                  <m:oMath xmlns:m="http://schemas.openxmlformats.org/officeDocument/2006/math">
                    <m:r>
                      <a:rPr lang="en-US" i="1">
                        <a:latin typeface="Cambria Math" panose="02040503050406030204" pitchFamily="18" charset="0"/>
                      </a:rPr>
                      <m:t>𝑥</m:t>
                    </m:r>
                  </m:oMath>
                </a14:m>
                <a:r>
                  <a:rPr lang="en-US" dirty="0"/>
                  <a:t> is not an element of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dirty="0"/>
                  <a:t>. Applying the definition of union, we get,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oMath>
                </a14:m>
                <a:endParaRPr lang="en-US" dirty="0"/>
              </a:p>
              <a:p>
                <a:r>
                  <a:rPr lang="en-US" dirty="0"/>
                  <a:t>Applying </a:t>
                </a:r>
                <a:r>
                  <a:rPr lang="en-US" dirty="0" err="1"/>
                  <a:t>DeMorgan’s</a:t>
                </a:r>
                <a:r>
                  <a:rPr lang="en-US" dirty="0"/>
                  <a:t> Law, we get: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𝐵</m:t>
                    </m:r>
                  </m:oMath>
                </a14:m>
                <a:endParaRPr lang="en-US" dirty="0"/>
              </a:p>
              <a:p>
                <a:r>
                  <a:rPr lang="en-US" dirty="0"/>
                  <a:t>By definition of </a:t>
                </a:r>
                <a14:m>
                  <m:oMath xmlns:m="http://schemas.openxmlformats.org/officeDocument/2006/math">
                    <m:r>
                      <a:rPr lang="en-US" i="1">
                        <a:latin typeface="Cambria Math" panose="02040503050406030204" pitchFamily="18" charset="0"/>
                      </a:rPr>
                      <m:t>∩</m:t>
                    </m:r>
                  </m:oMath>
                </a14:m>
                <a:r>
                  <a:rPr lang="en-US" dirty="0"/>
                  <a:t> and complement, we get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oMath>
                </a14:m>
                <a:endParaRPr lang="en-US" dirty="0"/>
              </a:p>
              <a:p>
                <a:r>
                  <a:rPr lang="en-US" dirty="0"/>
                  <a:t>Since </a:t>
                </a:r>
                <a14:m>
                  <m:oMath xmlns:m="http://schemas.openxmlformats.org/officeDocument/2006/math">
                    <m:r>
                      <a:rPr lang="en-US" b="0" i="1" smtClean="0">
                        <a:latin typeface="Cambria Math" panose="02040503050406030204" pitchFamily="18" charset="0"/>
                      </a:rPr>
                      <m:t>𝑥</m:t>
                    </m:r>
                  </m:oMath>
                </a14:m>
                <a:r>
                  <a:rPr lang="en-US" dirty="0"/>
                  <a:t> was arbitrary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oMath>
                </a14:m>
                <a:r>
                  <a:rPr lang="en-US" dirty="0"/>
                  <a:t> </a:t>
                </a:r>
              </a:p>
              <a:p>
                <a:endParaRPr lang="en-US" dirty="0"/>
              </a:p>
              <a:p>
                <a:r>
                  <a:rPr lang="en-US" dirty="0"/>
                  <a:t>Since the subset relation holds in both directions, we have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𝐵</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acc>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75238" y="2661439"/>
                <a:ext cx="11187259" cy="4252511"/>
              </a:xfrm>
              <a:prstGeom prst="rect">
                <a:avLst/>
              </a:prstGeom>
              <a:blipFill>
                <a:blip r:embed="rId4"/>
                <a:stretch>
                  <a:fillRect l="-436" b="-1435"/>
                </a:stretch>
              </a:blipFill>
            </p:spPr>
            <p:txBody>
              <a:bodyPr/>
              <a:lstStyle/>
              <a:p>
                <a:r>
                  <a:rPr lang="en-US">
                    <a:noFill/>
                  </a:rPr>
                  <a:t> </a:t>
                </a:r>
              </a:p>
            </p:txBody>
          </p:sp>
        </mc:Fallback>
      </mc:AlternateContent>
    </p:spTree>
    <p:extLst>
      <p:ext uri="{BB962C8B-B14F-4D97-AF65-F5344CB8AC3E}">
        <p14:creationId xmlns:p14="http://schemas.microsoft.com/office/powerpoint/2010/main" val="1309021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Proof-writing advice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When you’re writing a set equality proof, often the two directions are nearly identical, just reversed.</a:t>
                </a:r>
              </a:p>
              <a:p>
                <a:endParaRPr lang="en-US" dirty="0"/>
              </a:p>
              <a:p>
                <a:r>
                  <a:rPr lang="en-US" dirty="0"/>
                  <a:t>It’s very tempting to use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definition.</a:t>
                </a:r>
              </a:p>
              <a:p>
                <a:r>
                  <a:rPr lang="en-US" dirty="0"/>
                  <a:t>Be VERY </a:t>
                </a:r>
                <a:r>
                  <a:rPr lang="en-US" dirty="0" err="1"/>
                  <a:t>VERY</a:t>
                </a:r>
                <a:r>
                  <a:rPr lang="en-US" dirty="0"/>
                  <a:t> careful. It’s easy to mess that up, at every step you need to be saying “if and only if.”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303349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C4316-7E72-439A-BEE4-6A7A65434561}"/>
              </a:ext>
            </a:extLst>
          </p:cNvPr>
          <p:cNvSpPr>
            <a:spLocks noGrp="1"/>
          </p:cNvSpPr>
          <p:nvPr>
            <p:ph type="title"/>
          </p:nvPr>
        </p:nvSpPr>
        <p:spPr/>
        <p:txBody>
          <a:bodyPr/>
          <a:lstStyle/>
          <a:p>
            <a:r>
              <a:rPr lang="en-US" dirty="0"/>
              <a:t>Summary: How to show an if and only if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47F624-253B-400D-9785-B755432536A5}"/>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 you have two options:</a:t>
                </a:r>
              </a:p>
              <a:p>
                <a:r>
                  <a:rPr lang="en-US" dirty="0"/>
                  <a:t>Option A (STRONGLY recommended)</a:t>
                </a:r>
              </a:p>
              <a:p>
                <a:r>
                  <a:rPr lang="en-US" dirty="0"/>
                  <a:t>(1)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(2)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dirty="0"/>
              </a:p>
              <a:p>
                <a:endParaRPr lang="en-US" dirty="0"/>
              </a:p>
              <a:p>
                <a:r>
                  <a:rPr lang="en-US" dirty="0"/>
                  <a:t>Option B (discouraged)</a:t>
                </a:r>
              </a:p>
              <a:p>
                <a14:m>
                  <m:oMath xmlns:m="http://schemas.openxmlformats.org/officeDocument/2006/math">
                    <m:r>
                      <a:rPr lang="en-US" b="0" i="1" smtClean="0">
                        <a:latin typeface="Cambria Math" panose="02040503050406030204" pitchFamily="18" charset="0"/>
                      </a:rPr>
                      <m:t>𝑝</m:t>
                    </m:r>
                  </m:oMath>
                </a14:m>
                <a:r>
                  <a:rPr lang="en-US" dirty="0"/>
                  <a:t> if-and-only-if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if-and-only-if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if-and-only-if … if-and-only-if </a:t>
                </a:r>
                <a14:m>
                  <m:oMath xmlns:m="http://schemas.openxmlformats.org/officeDocument/2006/math">
                    <m:r>
                      <a:rPr lang="en-US" b="0" i="1" smtClean="0">
                        <a:latin typeface="Cambria Math" panose="02040503050406030204" pitchFamily="18" charset="0"/>
                      </a:rPr>
                      <m:t>𝑞</m:t>
                    </m:r>
                  </m:oMath>
                </a14:m>
                <a:endParaRPr lang="en-US" dirty="0"/>
              </a:p>
              <a:p>
                <a:r>
                  <a:rPr lang="en-US" dirty="0"/>
                  <a:t>EVERY step must be an if-and-only if (in your justification AND explicitly written).</a:t>
                </a:r>
              </a:p>
              <a:p>
                <a:endParaRPr lang="en-US" dirty="0"/>
              </a:p>
            </p:txBody>
          </p:sp>
        </mc:Choice>
        <mc:Fallback xmlns="">
          <p:sp>
            <p:nvSpPr>
              <p:cNvPr id="3" name="Content Placeholder 2">
                <a:extLst>
                  <a:ext uri="{FF2B5EF4-FFF2-40B4-BE49-F238E27FC236}">
                    <a16:creationId xmlns:a16="http://schemas.microsoft.com/office/drawing/2014/main" id="{5147F624-253B-400D-9785-B755432536A5}"/>
                  </a:ext>
                </a:extLst>
              </p:cNvPr>
              <p:cNvSpPr>
                <a:spLocks noGrp="1" noRot="1" noChangeAspect="1" noMove="1" noResize="1" noEditPoints="1" noAdjustHandles="1" noChangeArrowheads="1" noChangeShapeType="1" noTextEdit="1"/>
              </p:cNvSpPr>
              <p:nvPr>
                <p:ph idx="1"/>
              </p:nvPr>
            </p:nvSpPr>
            <p:spPr>
              <a:blipFill>
                <a:blip r:embed="rId2"/>
                <a:stretch>
                  <a:fillRect l="-708" t="-2138" r="-1253" b="-2390"/>
                </a:stretch>
              </a:blipFill>
            </p:spPr>
            <p:txBody>
              <a:bodyPr/>
              <a:lstStyle/>
              <a:p>
                <a:r>
                  <a:rPr lang="en-US">
                    <a:noFill/>
                  </a:rPr>
                  <a:t> </a:t>
                </a:r>
              </a:p>
            </p:txBody>
          </p:sp>
        </mc:Fallback>
      </mc:AlternateContent>
    </p:spTree>
    <p:extLst>
      <p:ext uri="{BB962C8B-B14F-4D97-AF65-F5344CB8AC3E}">
        <p14:creationId xmlns:p14="http://schemas.microsoft.com/office/powerpoint/2010/main" val="2815170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B5F2-BEA3-45F2-96A0-6BB86EBED6A0}"/>
              </a:ext>
            </a:extLst>
          </p:cNvPr>
          <p:cNvSpPr>
            <a:spLocks noGrp="1"/>
          </p:cNvSpPr>
          <p:nvPr>
            <p:ph type="title"/>
          </p:nvPr>
        </p:nvSpPr>
        <p:spPr/>
        <p:txBody>
          <a:bodyPr/>
          <a:lstStyle/>
          <a:p>
            <a:r>
              <a:rPr lang="en-US" dirty="0"/>
              <a:t>Two More Set Operations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1647BE-B41F-4807-9C34-B601EC59D67F}"/>
                  </a:ext>
                </a:extLst>
              </p:cNvPr>
              <p:cNvSpPr>
                <a:spLocks noGrp="1"/>
              </p:cNvSpPr>
              <p:nvPr>
                <p:ph idx="1"/>
              </p:nvPr>
            </p:nvSpPr>
            <p:spPr/>
            <p:txBody>
              <a:bodyPr/>
              <a:lstStyle/>
              <a:p>
                <a:r>
                  <a:rPr lang="en-US" dirty="0"/>
                  <a:t>Set-Builder Notation</a:t>
                </a:r>
              </a:p>
              <a:p>
                <a:r>
                  <a:rPr lang="en-US" dirty="0"/>
                  <a:t>Build your own set!</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 </m:t>
                    </m:r>
                  </m:oMath>
                </a14:m>
                <a:r>
                  <a:rPr lang="en-US" b="0" i="0" dirty="0">
                    <a:latin typeface="Courier New" panose="02070309020205020404" pitchFamily="49" charset="0"/>
                    <a:cs typeface="Courier New" panose="02070309020205020404" pitchFamily="49" charset="0"/>
                  </a:rPr>
                  <a:t>Conditions</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endParaRPr lang="en-US" dirty="0"/>
              </a:p>
              <a:p>
                <a:r>
                  <a:rPr lang="en-US" dirty="0"/>
                  <a:t>“The set of all </a:t>
                </a:r>
                <a14:m>
                  <m:oMath xmlns:m="http://schemas.openxmlformats.org/officeDocument/2006/math">
                    <m:r>
                      <a:rPr lang="en-US" b="0" i="1" smtClean="0">
                        <a:latin typeface="Cambria Math" panose="02040503050406030204" pitchFamily="18" charset="0"/>
                      </a:rPr>
                      <m:t>𝑥</m:t>
                    </m:r>
                  </m:oMath>
                </a14:m>
                <a:r>
                  <a:rPr lang="en-US" dirty="0"/>
                  <a:t> such that </a:t>
                </a:r>
                <a:r>
                  <a:rPr lang="en-US" dirty="0">
                    <a:latin typeface="Courier New" panose="02070309020205020404" pitchFamily="49" charset="0"/>
                    <a:cs typeface="Courier New" panose="02070309020205020404" pitchFamily="49" charset="0"/>
                  </a:rPr>
                  <a:t>Conditions</a:t>
                </a:r>
                <a:r>
                  <a:rPr lang="en-US" dirty="0"/>
                  <a:t>(</a:t>
                </a:r>
                <a14:m>
                  <m:oMath xmlns:m="http://schemas.openxmlformats.org/officeDocument/2006/math">
                    <m:r>
                      <a:rPr lang="en-US" i="1" dirty="0" smtClean="0">
                        <a:latin typeface="Cambria Math" panose="02040503050406030204" pitchFamily="18" charset="0"/>
                      </a:rPr>
                      <m:t>𝑥</m:t>
                    </m:r>
                  </m:oMath>
                </a14:m>
                <a:r>
                  <a:rPr lang="en-US" dirty="0"/>
                  <a:t>)”</a:t>
                </a:r>
              </a:p>
              <a:p>
                <a:endParaRPr lang="en-US" dirty="0"/>
              </a:p>
              <a:p>
                <a:r>
                  <a:rPr lang="en-US" dirty="0"/>
                  <a:t>Everything that meets the conditions (causes the expression after the : to be true) is in the set. Nothing else is.</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latin typeface="Courier New" panose="02070309020205020404" pitchFamily="49" charset="0"/>
                    <a:cs typeface="Courier New" panose="02070309020205020404" pitchFamily="49" charset="0"/>
                  </a:rPr>
                  <a:t>Even</a:t>
                </a:r>
                <a:r>
                  <a:rPr lang="en-US" dirty="0"/>
                  <a:t>(</a:t>
                </a:r>
                <a14:m>
                  <m:oMath xmlns:m="http://schemas.openxmlformats.org/officeDocument/2006/math">
                    <m:r>
                      <a:rPr lang="en-US" i="1" dirty="0" smtClean="0">
                        <a:latin typeface="Cambria Math" panose="02040503050406030204" pitchFamily="18" charset="0"/>
                      </a:rPr>
                      <m:t>𝑥</m:t>
                    </m:r>
                  </m:oMath>
                </a14:m>
                <a:r>
                  <a:rPr lang="en-US" dirty="0"/>
                  <a:t>)</a:t>
                </a:r>
                <a14:m>
                  <m:oMath xmlns:m="http://schemas.openxmlformats.org/officeDocument/2006/math">
                    <m:r>
                      <a:rPr lang="en-US" b="0" i="1" smtClean="0">
                        <a:latin typeface="Cambria Math" panose="02040503050406030204" pitchFamily="18" charset="0"/>
                      </a:rPr>
                      <m:t>}</m:t>
                    </m:r>
                    <m:r>
                      <a:rPr lang="en-US" b="0" i="0" smtClean="0">
                        <a:latin typeface="Cambria Math" panose="02040503050406030204" pitchFamily="18" charset="0"/>
                      </a:rPr>
                      <m:t>={…,−4,−2,0,2,4,…}</m:t>
                    </m:r>
                  </m:oMath>
                </a14:m>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latin typeface="Courier New" panose="02070309020205020404" pitchFamily="49" charset="0"/>
                    <a:cs typeface="Courier New" panose="02070309020205020404" pitchFamily="49" charset="0"/>
                  </a:rPr>
                  <a:t>Prime</a:t>
                </a:r>
                <a:r>
                  <a:rPr lang="en-US" dirty="0"/>
                  <a:t>(</a:t>
                </a:r>
                <a14:m>
                  <m:oMath xmlns:m="http://schemas.openxmlformats.org/officeDocument/2006/math">
                    <m:r>
                      <a:rPr lang="en-US" b="0" i="1" dirty="0" smtClean="0">
                        <a:latin typeface="Cambria Math" panose="02040503050406030204" pitchFamily="18" charset="0"/>
                      </a:rPr>
                      <m:t>𝑦</m:t>
                    </m:r>
                  </m:oMath>
                </a14:m>
                <a:r>
                  <a:rPr lang="en-US" dirty="0"/>
                  <a:t>)</a:t>
                </a:r>
                <a14:m>
                  <m:oMath xmlns:m="http://schemas.openxmlformats.org/officeDocument/2006/math">
                    <m:r>
                      <a:rPr lang="en-US" b="0" i="1" smtClean="0">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Even</a:t>
                </a:r>
                <a:r>
                  <a:rPr lang="en-US" dirty="0"/>
                  <a:t>(</a:t>
                </a:r>
                <a14:m>
                  <m:oMath xmlns:m="http://schemas.openxmlformats.org/officeDocument/2006/math">
                    <m:r>
                      <a:rPr lang="en-US" b="0" i="1" dirty="0" smtClean="0">
                        <a:latin typeface="Cambria Math" panose="02040503050406030204" pitchFamily="18" charset="0"/>
                      </a:rPr>
                      <m:t>𝑦</m:t>
                    </m:r>
                  </m:oMath>
                </a14:m>
                <a:r>
                  <a:rPr lang="en-US" dirty="0"/>
                  <a:t>)</a:t>
                </a:r>
                <a14:m>
                  <m:oMath xmlns:m="http://schemas.openxmlformats.org/officeDocument/2006/math">
                    <m:r>
                      <a:rPr lang="en-US" b="0" i="1" smtClean="0">
                        <a:latin typeface="Cambria Math" panose="02040503050406030204" pitchFamily="18" charset="0"/>
                      </a:rPr>
                      <m:t>}={2}</m:t>
                    </m:r>
                  </m:oMath>
                </a14:m>
                <a:endParaRPr lang="en-US" dirty="0"/>
              </a:p>
            </p:txBody>
          </p:sp>
        </mc:Choice>
        <mc:Fallback>
          <p:sp>
            <p:nvSpPr>
              <p:cNvPr id="3" name="Content Placeholder 2">
                <a:extLst>
                  <a:ext uri="{FF2B5EF4-FFF2-40B4-BE49-F238E27FC236}">
                    <a16:creationId xmlns:a16="http://schemas.microsoft.com/office/drawing/2014/main" id="{BD1647BE-B41F-4807-9C34-B601EC59D67F}"/>
                  </a:ext>
                </a:extLst>
              </p:cNvPr>
              <p:cNvSpPr>
                <a:spLocks noGrp="1" noRot="1" noChangeAspect="1" noMove="1" noResize="1" noEditPoints="1" noAdjustHandles="1" noChangeArrowheads="1" noChangeShapeType="1" noTextEdit="1"/>
              </p:cNvSpPr>
              <p:nvPr>
                <p:ph idx="1"/>
              </p:nvPr>
            </p:nvSpPr>
            <p:spPr>
              <a:blipFill>
                <a:blip r:embed="rId2"/>
                <a:stretch>
                  <a:fillRect l="-708" t="-2138" b="-26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17620480-7E60-48B9-B7F4-E45088C8B7E7}"/>
                  </a:ext>
                </a:extLst>
              </p:cNvPr>
              <p:cNvSpPr/>
              <p:nvPr/>
            </p:nvSpPr>
            <p:spPr>
              <a:xfrm>
                <a:off x="7599784" y="1277943"/>
                <a:ext cx="4091622" cy="1399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 general</a:t>
                </a: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𝑣𝑎𝑟𝑖𝑎𝑏𝑙𝑒</m:t>
                      </m:r>
                      <m:r>
                        <a:rPr lang="en-US" sz="2400" b="0" i="1" smtClean="0">
                          <a:latin typeface="Cambria Math" panose="02040503050406030204" pitchFamily="18" charset="0"/>
                        </a:rPr>
                        <m:t> :</m:t>
                      </m:r>
                      <m:r>
                        <a:rPr lang="en-US" sz="2400" b="0" i="1" smtClean="0">
                          <a:latin typeface="Cambria Math" panose="02040503050406030204" pitchFamily="18" charset="0"/>
                        </a:rPr>
                        <m:t>𝑐𝑜𝑛𝑑𝑖𝑡𝑖𝑜𝑛𝑠</m:t>
                      </m:r>
                      <m:r>
                        <a:rPr lang="en-US" sz="2400" b="0" i="1" smtClean="0">
                          <a:latin typeface="Cambria Math" panose="02040503050406030204" pitchFamily="18" charset="0"/>
                        </a:rPr>
                        <m:t> }</m:t>
                      </m:r>
                    </m:oMath>
                  </m:oMathPara>
                </a14:m>
                <a:endParaRPr lang="en-US" sz="2400" dirty="0"/>
              </a:p>
              <a:p>
                <a:pPr algn="ctr"/>
                <a:r>
                  <a:rPr lang="en-US" sz="2400" dirty="0"/>
                  <a:t>Will also see | instead of :</a:t>
                </a:r>
              </a:p>
            </p:txBody>
          </p:sp>
        </mc:Choice>
        <mc:Fallback>
          <p:sp>
            <p:nvSpPr>
              <p:cNvPr id="4" name="Rectangle 3">
                <a:extLst>
                  <a:ext uri="{FF2B5EF4-FFF2-40B4-BE49-F238E27FC236}">
                    <a16:creationId xmlns:a16="http://schemas.microsoft.com/office/drawing/2014/main" id="{17620480-7E60-48B9-B7F4-E45088C8B7E7}"/>
                  </a:ext>
                </a:extLst>
              </p:cNvPr>
              <p:cNvSpPr>
                <a:spLocks noRot="1" noChangeAspect="1" noMove="1" noResize="1" noEditPoints="1" noAdjustHandles="1" noChangeArrowheads="1" noChangeShapeType="1" noTextEdit="1"/>
              </p:cNvSpPr>
              <p:nvPr/>
            </p:nvSpPr>
            <p:spPr>
              <a:xfrm>
                <a:off x="7599784" y="1277943"/>
                <a:ext cx="4091622" cy="1399592"/>
              </a:xfrm>
              <a:prstGeom prst="rect">
                <a:avLst/>
              </a:prstGeom>
              <a:blipFill>
                <a:blip r:embed="rId3"/>
                <a:stretch>
                  <a:fillRect b="-1724"/>
                </a:stretch>
              </a:blipFill>
            </p:spPr>
            <p:txBody>
              <a:bodyPr/>
              <a:lstStyle/>
              <a:p>
                <a:r>
                  <a:rPr lang="en-US">
                    <a:noFill/>
                  </a:rPr>
                  <a:t> </a:t>
                </a:r>
              </a:p>
            </p:txBody>
          </p:sp>
        </mc:Fallback>
      </mc:AlternateContent>
    </p:spTree>
    <p:extLst>
      <p:ext uri="{BB962C8B-B14F-4D97-AF65-F5344CB8AC3E}">
        <p14:creationId xmlns:p14="http://schemas.microsoft.com/office/powerpoint/2010/main" val="924533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08F3-B6E4-43D0-A4D7-51F53CF61A4C}"/>
              </a:ext>
            </a:extLst>
          </p:cNvPr>
          <p:cNvSpPr>
            <a:spLocks noGrp="1"/>
          </p:cNvSpPr>
          <p:nvPr>
            <p:ph type="title"/>
          </p:nvPr>
        </p:nvSpPr>
        <p:spPr/>
        <p:txBody>
          <a:bodyPr/>
          <a:lstStyle/>
          <a:p>
            <a:r>
              <a:rPr lang="en-US" dirty="0"/>
              <a:t>Two More Set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8AEFB8-D08D-40A2-88B4-91D8B934144C}"/>
                  </a:ext>
                </a:extLst>
              </p:cNvPr>
              <p:cNvSpPr>
                <a:spLocks noGrp="1"/>
              </p:cNvSpPr>
              <p:nvPr>
                <p:ph idx="1"/>
              </p:nvPr>
            </p:nvSpPr>
            <p:spPr/>
            <p:txBody>
              <a:bodyPr/>
              <a:lstStyle/>
              <a:p>
                <a:r>
                  <a:rPr lang="en-US" dirty="0"/>
                  <a:t>Given a set, let’s talk about it’s powerset. </a:t>
                </a:r>
              </a:p>
              <a:p>
                <a:endParaRPr lang="en-US" dirty="0"/>
              </a:p>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X</m:t>
                    </m:r>
                  </m:oMath>
                </a14:m>
                <a:r>
                  <a:rPr lang="en-US" dirty="0"/>
                  <a:t> is a subset of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r>
                  <a:rPr lang="en-US" dirty="0"/>
                  <a:t>The powerset of </a:t>
                </a:r>
                <a14:m>
                  <m:oMath xmlns:m="http://schemas.openxmlformats.org/officeDocument/2006/math">
                    <m:r>
                      <a:rPr lang="en-US" b="0" i="1" smtClean="0">
                        <a:latin typeface="Cambria Math" panose="02040503050406030204" pitchFamily="18" charset="0"/>
                      </a:rPr>
                      <m:t>𝐴</m:t>
                    </m:r>
                  </m:oMath>
                </a14:m>
                <a:r>
                  <a:rPr lang="en-US" dirty="0"/>
                  <a:t> is the </a:t>
                </a:r>
                <a:r>
                  <a:rPr lang="en-US" b="1" dirty="0"/>
                  <a:t>set </a:t>
                </a:r>
                <a:r>
                  <a:rPr lang="en-US" dirty="0"/>
                  <a:t>of all subsets of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𝒫</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648AEFB8-D08D-40A2-88B4-91D8B93414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44520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E9F121-52F3-4F48-BC8E-4C6654DBBC66}"/>
              </a:ext>
            </a:extLst>
          </p:cNvPr>
          <p:cNvSpPr>
            <a:spLocks noGrp="1"/>
          </p:cNvSpPr>
          <p:nvPr>
            <p:ph type="title"/>
          </p:nvPr>
        </p:nvSpPr>
        <p:spPr/>
        <p:txBody>
          <a:bodyPr/>
          <a:lstStyle/>
          <a:p>
            <a:r>
              <a:rPr lang="en-US" dirty="0"/>
              <a:t>More Proof Techniques</a:t>
            </a:r>
          </a:p>
        </p:txBody>
      </p:sp>
      <p:sp>
        <p:nvSpPr>
          <p:cNvPr id="5" name="Text Placeholder 4">
            <a:extLst>
              <a:ext uri="{FF2B5EF4-FFF2-40B4-BE49-F238E27FC236}">
                <a16:creationId xmlns:a16="http://schemas.microsoft.com/office/drawing/2014/main" id="{6FB222C6-6889-4D45-83CD-67132A98F35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37702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453371-8FC5-4AF6-8735-0B03871C5D1D}"/>
              </a:ext>
            </a:extLst>
          </p:cNvPr>
          <p:cNvSpPr>
            <a:spLocks noGrp="1"/>
          </p:cNvSpPr>
          <p:nvPr>
            <p:ph type="title"/>
          </p:nvPr>
        </p:nvSpPr>
        <p:spPr/>
        <p:txBody>
          <a:bodyPr/>
          <a:lstStyle/>
          <a:p>
            <a:r>
              <a:rPr lang="en-US" dirty="0"/>
              <a:t>Proving an exists statement</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8743CE6B-5FDA-49AC-97AE-AE471E8F43BE}"/>
                  </a:ext>
                </a:extLst>
              </p:cNvPr>
              <p:cNvSpPr>
                <a:spLocks noGrp="1"/>
              </p:cNvSpPr>
              <p:nvPr>
                <p:ph idx="1"/>
              </p:nvPr>
            </p:nvSpPr>
            <p:spPr/>
            <p:txBody>
              <a:bodyPr/>
              <a:lstStyle/>
              <a:p>
                <a:r>
                  <a:rPr lang="en-US" dirty="0"/>
                  <a:t>How do I convince you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a:t>
                </a:r>
              </a:p>
              <a:p>
                <a:r>
                  <a:rPr lang="en-US" dirty="0"/>
                  <a:t>Show me the </a:t>
                </a:r>
                <a14:m>
                  <m:oMath xmlns:m="http://schemas.openxmlformats.org/officeDocument/2006/math">
                    <m:r>
                      <a:rPr lang="en-US" b="0" i="1" smtClean="0">
                        <a:latin typeface="Cambria Math" panose="02040503050406030204" pitchFamily="18" charset="0"/>
                      </a:rPr>
                      <m:t>𝑥</m:t>
                    </m:r>
                  </m:oMath>
                </a14:m>
                <a:r>
                  <a:rPr lang="en-US" dirty="0"/>
                  <a:t>! And convince me that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is true for that </a:t>
                </a:r>
                <a14:m>
                  <m:oMath xmlns:m="http://schemas.openxmlformats.org/officeDocument/2006/math">
                    <m:r>
                      <a:rPr lang="en-US" b="0" i="1" smtClean="0">
                        <a:latin typeface="Cambria Math" panose="02040503050406030204" pitchFamily="18" charset="0"/>
                      </a:rPr>
                      <m:t>𝑥</m:t>
                    </m:r>
                  </m:oMath>
                </a14:m>
                <a:r>
                  <a:rPr lang="en-US" dirty="0"/>
                  <a:t>.</a:t>
                </a:r>
              </a:p>
              <a:p>
                <a:endParaRPr lang="en-US" dirty="0"/>
              </a:p>
              <a:p>
                <a:endParaRPr lang="en-US" dirty="0"/>
              </a:p>
              <a:p>
                <a:r>
                  <a:rPr lang="en-US" dirty="0"/>
                  <a:t>Domain: Integers</a:t>
                </a:r>
              </a:p>
              <a:p>
                <a:r>
                  <a:rPr lang="en-US" dirty="0"/>
                  <a:t>Claim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m:rPr>
                        <m:sty m:val="p"/>
                      </m:rPr>
                      <a:rPr lang="en-US" b="0" i="0" smtClean="0">
                        <a:latin typeface="Cambria Math" panose="02040503050406030204" pitchFamily="18" charset="0"/>
                      </a:rPr>
                      <m:t>Even</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r>
                  <a:rPr lang="en-US" dirty="0"/>
                  <a:t>Proof: Consider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 We see that </a:t>
                </a:r>
                <a14:m>
                  <m:oMath xmlns:m="http://schemas.openxmlformats.org/officeDocument/2006/math">
                    <m:r>
                      <a:rPr lang="en-US" b="0" i="1" smtClean="0">
                        <a:latin typeface="Cambria Math" panose="02040503050406030204" pitchFamily="18" charset="0"/>
                      </a:rPr>
                      <m:t>2=2⋅1</m:t>
                    </m:r>
                  </m:oMath>
                </a14:m>
                <a:r>
                  <a:rPr lang="en-US" dirty="0"/>
                  <a:t>. Since </a:t>
                </a:r>
                <a14:m>
                  <m:oMath xmlns:m="http://schemas.openxmlformats.org/officeDocument/2006/math">
                    <m:r>
                      <a:rPr lang="en-US" b="0" i="1" smtClean="0">
                        <a:latin typeface="Cambria Math" panose="02040503050406030204" pitchFamily="18" charset="0"/>
                      </a:rPr>
                      <m:t>1</m:t>
                    </m:r>
                  </m:oMath>
                </a14:m>
                <a:r>
                  <a:rPr lang="en-US" dirty="0"/>
                  <a:t> is an integer </a:t>
                </a:r>
                <a14:m>
                  <m:oMath xmlns:m="http://schemas.openxmlformats.org/officeDocument/2006/math">
                    <m:r>
                      <a:rPr lang="en-US" b="0" i="1" smtClean="0">
                        <a:latin typeface="Cambria Math" panose="02040503050406030204" pitchFamily="18" charset="0"/>
                      </a:rPr>
                      <m:t>2=2</m:t>
                    </m:r>
                    <m:r>
                      <a:rPr lang="en-US" b="0" i="1" smtClean="0">
                        <a:latin typeface="Cambria Math" panose="02040503050406030204" pitchFamily="18" charset="0"/>
                      </a:rPr>
                      <m:t>𝑘</m:t>
                    </m:r>
                  </m:oMath>
                </a14:m>
                <a:r>
                  <a:rPr lang="en-US" dirty="0"/>
                  <a:t> for an integer </a:t>
                </a:r>
                <a14:m>
                  <m:oMath xmlns:m="http://schemas.openxmlformats.org/officeDocument/2006/math">
                    <m:r>
                      <a:rPr lang="en-US" b="0" i="1" smtClean="0">
                        <a:latin typeface="Cambria Math" panose="02040503050406030204" pitchFamily="18" charset="0"/>
                      </a:rPr>
                      <m:t>𝑘</m:t>
                    </m:r>
                  </m:oMath>
                </a14:m>
                <a:r>
                  <a:rPr lang="en-US" dirty="0"/>
                  <a:t>, which means </a:t>
                </a:r>
                <a14:m>
                  <m:oMath xmlns:m="http://schemas.openxmlformats.org/officeDocument/2006/math">
                    <m:r>
                      <a:rPr lang="en-US" b="0" i="1" smtClean="0">
                        <a:latin typeface="Cambria Math" panose="02040503050406030204" pitchFamily="18" charset="0"/>
                      </a:rPr>
                      <m:t>2</m:t>
                    </m:r>
                  </m:oMath>
                </a14:m>
                <a:r>
                  <a:rPr lang="en-US" dirty="0"/>
                  <a:t> is even by definition, as required. </a:t>
                </a:r>
              </a:p>
            </p:txBody>
          </p:sp>
        </mc:Choice>
        <mc:Fallback xmlns="">
          <p:sp>
            <p:nvSpPr>
              <p:cNvPr id="5" name="Content Placeholder 4">
                <a:extLst>
                  <a:ext uri="{FF2B5EF4-FFF2-40B4-BE49-F238E27FC236}">
                    <a16:creationId xmlns:a16="http://schemas.microsoft.com/office/drawing/2014/main" id="{8743CE6B-5FDA-49AC-97AE-AE471E8F43B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470472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81A6-64C2-4C66-9CD6-E0F2CD469680}"/>
              </a:ext>
            </a:extLst>
          </p:cNvPr>
          <p:cNvSpPr>
            <a:spLocks noGrp="1"/>
          </p:cNvSpPr>
          <p:nvPr>
            <p:ph type="title"/>
          </p:nvPr>
        </p:nvSpPr>
        <p:spPr/>
        <p:txBody>
          <a:bodyPr/>
          <a:lstStyle/>
          <a:p>
            <a:r>
              <a:rPr lang="en-US" dirty="0"/>
              <a:t>Two claims, two proof techniques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7DC1FD-7DBA-4485-9280-4B4FC0E462FA}"/>
                  </a:ext>
                </a:extLst>
              </p:cNvPr>
              <p:cNvSpPr>
                <a:spLocks noGrp="1"/>
              </p:cNvSpPr>
              <p:nvPr>
                <p:ph idx="1"/>
              </p:nvPr>
            </p:nvSpPr>
            <p:spPr/>
            <p:txBody>
              <a:bodyPr/>
              <a:lstStyle/>
              <a:p>
                <a:r>
                  <a:rPr lang="en-US" dirty="0"/>
                  <a:t>Suppose I claim that for all sets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0"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a:p>
                <a:r>
                  <a:rPr lang="en-US" dirty="0"/>
                  <a:t>That…doesn’t look right. </a:t>
                </a:r>
              </a:p>
              <a:p>
                <a:r>
                  <a:rPr lang="en-US" dirty="0"/>
                  <a:t>How do you prove me wrong? </a:t>
                </a:r>
              </a:p>
              <a:p>
                <a:endParaRPr lang="en-US" dirty="0"/>
              </a:p>
              <a:p>
                <a:r>
                  <a:rPr lang="en-US" dirty="0"/>
                  <a:t>What am I trying to prove? First write symbols for “</a:t>
                </a:r>
                <a14:m>
                  <m:oMath xmlns:m="http://schemas.openxmlformats.org/officeDocument/2006/math">
                    <m:r>
                      <a:rPr lang="en-US" b="0" i="1" smtClean="0">
                        <a:latin typeface="Cambria Math" panose="02040503050406030204" pitchFamily="18" charset="0"/>
                      </a:rPr>
                      <m:t>¬</m:t>
                    </m:r>
                  </m:oMath>
                </a14:m>
                <a:r>
                  <a:rPr lang="en-US" dirty="0"/>
                  <a:t>(for all sets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a:t>
                </a:r>
              </a:p>
              <a:p>
                <a:r>
                  <a:rPr lang="en-US" dirty="0"/>
                  <a:t>Then ‘distribute’ the negation sign.</a:t>
                </a:r>
              </a:p>
            </p:txBody>
          </p:sp>
        </mc:Choice>
        <mc:Fallback xmlns="">
          <p:sp>
            <p:nvSpPr>
              <p:cNvPr id="3" name="Content Placeholder 2">
                <a:extLst>
                  <a:ext uri="{FF2B5EF4-FFF2-40B4-BE49-F238E27FC236}">
                    <a16:creationId xmlns:a16="http://schemas.microsoft.com/office/drawing/2014/main" id="{B27DC1FD-7DBA-4485-9280-4B4FC0E462F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272649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81A6-64C2-4C66-9CD6-E0F2CD469680}"/>
              </a:ext>
            </a:extLst>
          </p:cNvPr>
          <p:cNvSpPr>
            <a:spLocks noGrp="1"/>
          </p:cNvSpPr>
          <p:nvPr>
            <p:ph type="title"/>
          </p:nvPr>
        </p:nvSpPr>
        <p:spPr/>
        <p:txBody>
          <a:bodyPr/>
          <a:lstStyle/>
          <a:p>
            <a:r>
              <a:rPr lang="en-US" dirty="0"/>
              <a:t>Two claims, two proof techniques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7DC1FD-7DBA-4485-9280-4B4FC0E462FA}"/>
                  </a:ext>
                </a:extLst>
              </p:cNvPr>
              <p:cNvSpPr>
                <a:spLocks noGrp="1"/>
              </p:cNvSpPr>
              <p:nvPr>
                <p:ph idx="1"/>
              </p:nvPr>
            </p:nvSpPr>
            <p:spPr/>
            <p:txBody>
              <a:bodyPr/>
              <a:lstStyle/>
              <a:p>
                <a:r>
                  <a:rPr lang="en-US" dirty="0"/>
                  <a:t>Suppose I claim that for all sets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0"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a:p>
                <a:r>
                  <a:rPr lang="en-US" dirty="0"/>
                  <a:t>That…doesn’t look right. </a:t>
                </a:r>
              </a:p>
              <a:p>
                <a:r>
                  <a:rPr lang="en-US" dirty="0"/>
                  <a:t>How do you prove me wrong? </a:t>
                </a:r>
              </a:p>
              <a:p>
                <a:endParaRPr lang="en-US" dirty="0"/>
              </a:p>
              <a:p>
                <a:r>
                  <a:rPr lang="en-US" b="0" dirty="0"/>
                  <a:t>Want to show: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a:p>
                <a:r>
                  <a:rPr lang="en-US" dirty="0"/>
                  <a:t>Consider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={1,2,3}</m:t>
                    </m:r>
                  </m:oMath>
                </a14:m>
                <a:r>
                  <a:rPr lang="en-US" dirty="0"/>
                  <a:t>, </a:t>
                </a:r>
                <a14:m>
                  <m:oMath xmlns:m="http://schemas.openxmlformats.org/officeDocument/2006/math">
                    <m:r>
                      <a:rPr lang="en-US" b="0" i="1" dirty="0" smtClean="0">
                        <a:latin typeface="Cambria Math" panose="02040503050406030204" pitchFamily="18" charset="0"/>
                      </a:rPr>
                      <m:t>𝐵</m:t>
                    </m:r>
                    <m:r>
                      <a:rPr lang="en-US" b="0" i="1" dirty="0" smtClean="0">
                        <a:latin typeface="Cambria Math" panose="02040503050406030204" pitchFamily="18" charset="0"/>
                      </a:rPr>
                      <m:t>={1,2}</m:t>
                    </m:r>
                  </m:oMath>
                </a14:m>
                <a:r>
                  <a:rPr lang="en-US" dirty="0"/>
                  <a:t>, </a:t>
                </a:r>
                <a14:m>
                  <m:oMath xmlns:m="http://schemas.openxmlformats.org/officeDocument/2006/math">
                    <m:r>
                      <a:rPr lang="en-US" b="0" i="1" dirty="0" smtClean="0">
                        <a:latin typeface="Cambria Math" panose="02040503050406030204" pitchFamily="18" charset="0"/>
                      </a:rPr>
                      <m:t>𝐶</m:t>
                    </m:r>
                    <m:r>
                      <a:rPr lang="en-US" b="0" i="1" dirty="0" smtClean="0">
                        <a:latin typeface="Cambria Math" panose="02040503050406030204" pitchFamily="18" charset="0"/>
                      </a:rPr>
                      <m:t>={2,3}</m:t>
                    </m:r>
                  </m:oMath>
                </a14:m>
                <a:r>
                  <a:rPr lang="en-US" dirty="0"/>
                  <a: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0" smtClean="0">
                        <a:latin typeface="Cambria Math" panose="02040503050406030204" pitchFamily="18" charset="0"/>
                      </a:rPr>
                      <m:t>, </m:t>
                    </m:r>
                  </m:oMath>
                </a14:m>
                <a:r>
                  <a:rPr lang="en-US" dirty="0"/>
                  <a:t>which is not a subset of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 </a:t>
                </a:r>
              </a:p>
            </p:txBody>
          </p:sp>
        </mc:Choice>
        <mc:Fallback xmlns="">
          <p:sp>
            <p:nvSpPr>
              <p:cNvPr id="3" name="Content Placeholder 2">
                <a:extLst>
                  <a:ext uri="{FF2B5EF4-FFF2-40B4-BE49-F238E27FC236}">
                    <a16:creationId xmlns:a16="http://schemas.microsoft.com/office/drawing/2014/main" id="{B27DC1FD-7DBA-4485-9280-4B4FC0E462FA}"/>
                  </a:ext>
                </a:extLst>
              </p:cNvPr>
              <p:cNvSpPr>
                <a:spLocks noGrp="1" noRot="1" noChangeAspect="1" noMove="1" noResize="1" noEditPoints="1" noAdjustHandles="1" noChangeArrowheads="1" noChangeShapeType="1" noTextEdit="1"/>
              </p:cNvSpPr>
              <p:nvPr>
                <p:ph idx="1"/>
              </p:nvPr>
            </p:nvSpPr>
            <p:spPr>
              <a:blipFill>
                <a:blip r:embed="rId2"/>
                <a:stretch>
                  <a:fillRect l="-708" t="-2138" r="-381"/>
                </a:stretch>
              </a:blipFill>
            </p:spPr>
            <p:txBody>
              <a:bodyPr/>
              <a:lstStyle/>
              <a:p>
                <a:r>
                  <a:rPr lang="en-US">
                    <a:noFill/>
                  </a:rPr>
                  <a:t> </a:t>
                </a:r>
              </a:p>
            </p:txBody>
          </p:sp>
        </mc:Fallback>
      </mc:AlternateContent>
      <p:cxnSp>
        <p:nvCxnSpPr>
          <p:cNvPr id="5" name="Straight Connector 4"/>
          <p:cNvCxnSpPr/>
          <p:nvPr/>
        </p:nvCxnSpPr>
        <p:spPr>
          <a:xfrm flipV="1">
            <a:off x="5384800" y="3694545"/>
            <a:ext cx="101600" cy="4618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74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2EA7C1-0868-476F-B09C-F5F7986D635C}"/>
              </a:ext>
            </a:extLst>
          </p:cNvPr>
          <p:cNvSpPr>
            <a:spLocks noGrp="1"/>
          </p:cNvSpPr>
          <p:nvPr>
            <p:ph type="title"/>
          </p:nvPr>
        </p:nvSpPr>
        <p:spPr/>
        <p:txBody>
          <a:bodyPr/>
          <a:lstStyle/>
          <a:p>
            <a:r>
              <a:rPr lang="en-US" dirty="0"/>
              <a:t>Returning to English Proofs</a:t>
            </a:r>
          </a:p>
        </p:txBody>
      </p:sp>
      <p:sp>
        <p:nvSpPr>
          <p:cNvPr id="5" name="Text Placeholder 4">
            <a:extLst>
              <a:ext uri="{FF2B5EF4-FFF2-40B4-BE49-F238E27FC236}">
                <a16:creationId xmlns:a16="http://schemas.microsoft.com/office/drawing/2014/main" id="{8481C2D4-B875-47BC-AB19-48CE90B065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54440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AEA1-9CA7-4561-9380-6D3A1EC59B21}"/>
              </a:ext>
            </a:extLst>
          </p:cNvPr>
          <p:cNvSpPr>
            <a:spLocks noGrp="1"/>
          </p:cNvSpPr>
          <p:nvPr>
            <p:ph type="title"/>
          </p:nvPr>
        </p:nvSpPr>
        <p:spPr/>
        <p:txBody>
          <a:bodyPr/>
          <a:lstStyle/>
          <a:p>
            <a:r>
              <a:rPr lang="en-US" dirty="0"/>
              <a:t>Proof By [Counter]Example</a:t>
            </a:r>
          </a:p>
        </p:txBody>
      </p:sp>
      <p:sp>
        <p:nvSpPr>
          <p:cNvPr id="3" name="Content Placeholder 2">
            <a:extLst>
              <a:ext uri="{FF2B5EF4-FFF2-40B4-BE49-F238E27FC236}">
                <a16:creationId xmlns:a16="http://schemas.microsoft.com/office/drawing/2014/main" id="{AD1B6DF8-3250-4146-9336-D0D6E828D10B}"/>
              </a:ext>
            </a:extLst>
          </p:cNvPr>
          <p:cNvSpPr>
            <a:spLocks noGrp="1"/>
          </p:cNvSpPr>
          <p:nvPr>
            <p:ph idx="1"/>
          </p:nvPr>
        </p:nvSpPr>
        <p:spPr/>
        <p:txBody>
          <a:bodyPr/>
          <a:lstStyle/>
          <a:p>
            <a:r>
              <a:rPr lang="en-US" dirty="0"/>
              <a:t>To prove an existential statement (or disprove a universal statement), provide an example, and demonstrate that it is the needed example.</a:t>
            </a:r>
          </a:p>
          <a:p>
            <a:endParaRPr lang="en-US" dirty="0"/>
          </a:p>
          <a:p>
            <a:r>
              <a:rPr lang="en-US" dirty="0"/>
              <a:t>You don’t have to explain where it came from! (In fact, you </a:t>
            </a:r>
            <a:r>
              <a:rPr lang="en-US" b="1" dirty="0"/>
              <a:t>shouldn’t)</a:t>
            </a:r>
          </a:p>
          <a:p>
            <a:r>
              <a:rPr lang="en-US" dirty="0"/>
              <a:t>Computer scientists and mathematicians like to keep an air of mystery around our proofs.</a:t>
            </a:r>
          </a:p>
          <a:p>
            <a:pPr lvl="1"/>
            <a:r>
              <a:rPr lang="en-US" dirty="0"/>
              <a:t>(or more charitably, we want to focus on just enough to believe the claim) </a:t>
            </a:r>
          </a:p>
        </p:txBody>
      </p:sp>
    </p:spTree>
    <p:extLst>
      <p:ext uri="{BB962C8B-B14F-4D97-AF65-F5344CB8AC3E}">
        <p14:creationId xmlns:p14="http://schemas.microsoft.com/office/powerpoint/2010/main" val="3759508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6DFD-FEE1-4264-82E1-643A76B64122}"/>
              </a:ext>
            </a:extLst>
          </p:cNvPr>
          <p:cNvSpPr>
            <a:spLocks noGrp="1"/>
          </p:cNvSpPr>
          <p:nvPr>
            <p:ph type="title"/>
          </p:nvPr>
        </p:nvSpPr>
        <p:spPr/>
        <p:txBody>
          <a:bodyPr/>
          <a:lstStyle/>
          <a:p>
            <a:r>
              <a:rPr lang="en-US" dirty="0"/>
              <a:t>Skeleton of an Exists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CF94B5-EA7A-4288-961B-9796914F8F7D}"/>
                  </a:ext>
                </a:extLst>
              </p:cNvPr>
              <p:cNvSpPr>
                <a:spLocks noGrp="1"/>
              </p:cNvSpPr>
              <p:nvPr>
                <p:ph idx="1"/>
              </p:nvPr>
            </p:nvSpPr>
            <p:spPr/>
            <p:txBody>
              <a:bodyPr>
                <a:normAutofit/>
              </a:bodyPr>
              <a:lstStyle/>
              <a:p>
                <a:r>
                  <a:rPr lang="en-US" b="0" dirty="0"/>
                  <a:t>To show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endParaRPr lang="en-US" dirty="0"/>
              </a:p>
              <a:p>
                <a:endParaRPr lang="en-US" dirty="0"/>
              </a:p>
              <a:p>
                <a:r>
                  <a:rPr lang="en-US" dirty="0"/>
                  <a:t>Consider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[the value that will work]</a:t>
                </a:r>
              </a:p>
              <a:p>
                <a:r>
                  <a:rPr lang="en-US" dirty="0"/>
                  <a:t>[Show that </a:t>
                </a:r>
                <a14:m>
                  <m:oMath xmlns:m="http://schemas.openxmlformats.org/officeDocument/2006/math">
                    <m:r>
                      <a:rPr lang="en-US" b="0" i="1" smtClean="0">
                        <a:latin typeface="Cambria Math" panose="02040503050406030204" pitchFamily="18" charset="0"/>
                      </a:rPr>
                      <m:t>𝑥</m:t>
                    </m:r>
                  </m:oMath>
                </a14:m>
                <a:r>
                  <a:rPr lang="en-US" dirty="0"/>
                  <a:t> does cause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to be true.]</a:t>
                </a:r>
              </a:p>
              <a:p>
                <a:r>
                  <a:rPr lang="en-US" dirty="0"/>
                  <a:t>So [value] is the desired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a:p>
              <a:p>
                <a:pPr marL="0" indent="0">
                  <a:buNone/>
                </a:pPr>
                <a:endParaRPr lang="en-US" dirty="0"/>
              </a:p>
              <a:p>
                <a:r>
                  <a:rPr lang="en-US" dirty="0"/>
                  <a:t>You’ll probably need some “scratch work” to determine what to set </a:t>
                </a:r>
                <a14:m>
                  <m:oMath xmlns:m="http://schemas.openxmlformats.org/officeDocument/2006/math">
                    <m:r>
                      <a:rPr lang="en-US" b="0" i="1" smtClean="0">
                        <a:latin typeface="Cambria Math" panose="02040503050406030204" pitchFamily="18" charset="0"/>
                      </a:rPr>
                      <m:t>𝑥</m:t>
                    </m:r>
                  </m:oMath>
                </a14:m>
                <a:r>
                  <a:rPr lang="en-US" dirty="0"/>
                  <a:t> to. That might not end up in the final proof!</a:t>
                </a:r>
              </a:p>
            </p:txBody>
          </p:sp>
        </mc:Choice>
        <mc:Fallback xmlns="">
          <p:sp>
            <p:nvSpPr>
              <p:cNvPr id="3" name="Content Placeholder 2">
                <a:extLst>
                  <a:ext uri="{FF2B5EF4-FFF2-40B4-BE49-F238E27FC236}">
                    <a16:creationId xmlns:a16="http://schemas.microsoft.com/office/drawing/2014/main" id="{CACF94B5-EA7A-4288-961B-9796914F8F7D}"/>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757457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C2E6-6DBA-45B0-A094-67D88E6C7B08}"/>
              </a:ext>
            </a:extLst>
          </p:cNvPr>
          <p:cNvSpPr>
            <a:spLocks noGrp="1"/>
          </p:cNvSpPr>
          <p:nvPr>
            <p:ph type="title"/>
          </p:nvPr>
        </p:nvSpPr>
        <p:spPr/>
        <p:txBody>
          <a:bodyPr/>
          <a:lstStyle/>
          <a:p>
            <a:r>
              <a:rPr lang="en-US" dirty="0"/>
              <a:t>Proof By Cases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97189C-D48F-4B89-B260-913D1D6B61C4}"/>
                  </a:ext>
                </a:extLst>
              </p:cNvPr>
              <p:cNvSpPr>
                <a:spLocks noGrp="1"/>
              </p:cNvSpPr>
              <p:nvPr>
                <p:ph idx="1"/>
              </p:nvPr>
            </p:nvSpPr>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dirty="0"/>
                  <a:t> </a:t>
                </a:r>
                <a:r>
                  <a:rPr lang="en-US" dirty="0">
                    <a:latin typeface="Courier New" panose="02070309020205020404" pitchFamily="49" charset="0"/>
                    <a:cs typeface="Courier New" panose="02070309020205020404" pitchFamily="49" charset="0"/>
                  </a:rPr>
                  <a:t>Prime</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𝐵</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r>
                      <a:rPr lang="en-US" b="0" i="1" dirty="0" smtClean="0">
                        <a:latin typeface="Cambria Math" panose="02040503050406030204" pitchFamily="18" charset="0"/>
                      </a:rPr>
                      <m:t>∨</m:t>
                    </m:r>
                  </m:oMath>
                </a14:m>
                <a:r>
                  <a:rPr lang="en-US" dirty="0"/>
                  <a:t> </a:t>
                </a:r>
                <a:r>
                  <a:rPr lang="en-US" dirty="0">
                    <a:latin typeface="Courier New" panose="02070309020205020404" pitchFamily="49" charset="0"/>
                    <a:cs typeface="Courier New" panose="02070309020205020404" pitchFamily="49" charset="0"/>
                  </a:rPr>
                  <a:t>PowerOfTwo</a:t>
                </a:r>
                <a14:m>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endParaRPr lang="en-US" dirty="0"/>
              </a:p>
              <a:p>
                <a:r>
                  <a:rPr lang="en-US" dirty="0"/>
                  <a:t>Where </a:t>
                </a:r>
                <a:r>
                  <a:rPr lang="en-US" dirty="0" err="1">
                    <a:latin typeface="Courier New" panose="02070309020205020404" pitchFamily="49" charset="0"/>
                    <a:cs typeface="Courier New" panose="02070309020205020404" pitchFamily="49" charset="0"/>
                  </a:rPr>
                  <a:t>PowerOfTwo</a:t>
                </a:r>
                <a14:m>
                  <m:oMath xmlns:m="http://schemas.openxmlformats.org/officeDocument/2006/math">
                    <m:d>
                      <m:dPr>
                        <m:ctrlPr>
                          <a:rPr lang="en-US" i="1" dirty="0" smtClean="0">
                            <a:latin typeface="Cambria Math" panose="02040503050406030204" pitchFamily="18" charset="0"/>
                            <a:cs typeface="Courier New" panose="02070309020205020404" pitchFamily="49" charset="0"/>
                          </a:rPr>
                        </m:ctrlPr>
                      </m:dPr>
                      <m:e>
                        <m:r>
                          <a:rPr lang="en-US" i="1" dirty="0" smtClean="0">
                            <a:latin typeface="Cambria Math" panose="02040503050406030204" pitchFamily="18" charset="0"/>
                            <a:cs typeface="Courier New" panose="02070309020205020404" pitchFamily="49" charset="0"/>
                          </a:rPr>
                          <m:t>𝑥</m:t>
                        </m:r>
                      </m:e>
                    </m:d>
                    <m:r>
                      <a:rPr lang="en-US" b="0" i="0"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𝑐</m:t>
                    </m:r>
                    <m:r>
                      <a:rPr lang="en-US" b="0" i="1" dirty="0" smtClean="0">
                        <a:latin typeface="Cambria Math" panose="02040503050406030204" pitchFamily="18" charset="0"/>
                        <a:cs typeface="Courier New" panose="02070309020205020404" pitchFamily="49" charset="0"/>
                      </a:rPr>
                      <m:t>(</m:t>
                    </m:r>
                  </m:oMath>
                </a14:m>
                <a:r>
                  <a:rPr lang="en-US" b="0" i="0" dirty="0">
                    <a:latin typeface="Courier New" panose="02070309020205020404" pitchFamily="49" charset="0"/>
                    <a:cs typeface="Courier New" panose="02070309020205020404" pitchFamily="49" charset="0"/>
                  </a:rPr>
                  <a:t>Integer</a:t>
                </a:r>
                <a14:m>
                  <m:oMath xmlns:m="http://schemas.openxmlformats.org/officeDocument/2006/math">
                    <m:d>
                      <m:dPr>
                        <m:ctrlPr>
                          <a:rPr lang="en-US" b="0" i="1" dirty="0" smtClean="0">
                            <a:latin typeface="Cambria Math" panose="02040503050406030204" pitchFamily="18" charset="0"/>
                            <a:cs typeface="Courier New" panose="02070309020205020404" pitchFamily="49" charset="0"/>
                          </a:rPr>
                        </m:ctrlPr>
                      </m:dPr>
                      <m:e>
                        <m:r>
                          <a:rPr lang="en-US" b="0" i="1" dirty="0" smtClean="0">
                            <a:latin typeface="Cambria Math" panose="02040503050406030204" pitchFamily="18" charset="0"/>
                            <a:cs typeface="Courier New" panose="02070309020205020404" pitchFamily="49" charset="0"/>
                          </a:rPr>
                          <m:t>𝑐</m:t>
                        </m:r>
                      </m:e>
                    </m:d>
                    <m:r>
                      <a:rPr lang="en-US" b="0" i="1" dirty="0" smtClean="0">
                        <a:latin typeface="Cambria Math" panose="02040503050406030204" pitchFamily="18" charset="0"/>
                        <a:cs typeface="Courier New" panose="02070309020205020404" pitchFamily="49" charset="0"/>
                      </a:rPr>
                      <m:t>∧</m:t>
                    </m:r>
                    <m:r>
                      <a:rPr lang="en-US" b="0" i="1" dirty="0" smtClean="0">
                        <a:latin typeface="Cambria Math" panose="02040503050406030204" pitchFamily="18" charset="0"/>
                        <a:cs typeface="Courier New" panose="02070309020205020404" pitchFamily="49" charset="0"/>
                      </a:rPr>
                      <m:t>𝑥</m:t>
                    </m:r>
                    <m:r>
                      <a:rPr lang="en-US" b="0" i="1" dirty="0" smtClean="0">
                        <a:latin typeface="Cambria Math" panose="02040503050406030204" pitchFamily="18" charset="0"/>
                        <a:cs typeface="Courier New" panose="02070309020205020404" pitchFamily="49" charset="0"/>
                      </a:rPr>
                      <m:t>=2^</m:t>
                    </m:r>
                    <m:r>
                      <a:rPr lang="en-US" b="0" i="1" dirty="0" smtClean="0">
                        <a:latin typeface="Cambria Math" panose="02040503050406030204" pitchFamily="18" charset="0"/>
                        <a:cs typeface="Courier New" panose="02070309020205020404" pitchFamily="49" charset="0"/>
                      </a:rPr>
                      <m:t>𝑐</m:t>
                    </m:r>
                    <m:r>
                      <a:rPr lang="en-US" b="0" i="1" dirty="0" smtClean="0">
                        <a:latin typeface="Cambria Math" panose="02040503050406030204" pitchFamily="18" charset="0"/>
                        <a:cs typeface="Courier New" panose="02070309020205020404" pitchFamily="49" charset="0"/>
                      </a:rPr>
                      <m:t>)</m:t>
                    </m:r>
                  </m:oMath>
                </a14:m>
                <a:endParaRPr lang="en-US" dirty="0">
                  <a:latin typeface="Courier New" panose="02070309020205020404" pitchFamily="49" charset="0"/>
                  <a:cs typeface="Courier New" panose="02070309020205020404" pitchFamily="49" charset="0"/>
                </a:endParaRPr>
              </a:p>
              <a:p>
                <a:r>
                  <a:rPr lang="en-US" dirty="0"/>
                  <a:t>Prove </a:t>
                </a:r>
                <a14:m>
                  <m:oMath xmlns:m="http://schemas.openxmlformats.org/officeDocument/2006/math">
                    <m:r>
                      <a:rPr lang="en-US" b="0" i="1" smtClean="0">
                        <a:latin typeface="Cambria Math" panose="02040503050406030204" pitchFamily="18" charset="0"/>
                        <a:cs typeface="Courier New" panose="02070309020205020404" pitchFamily="49" charset="0"/>
                      </a:rPr>
                      <m:t>𝐴</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𝐵</m:t>
                    </m:r>
                  </m:oMath>
                </a14:m>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r>
                  <a:rPr lang="en-US" dirty="0"/>
                  <a:t>We need two different arguments – one for 2 and one for all the other primes…</a:t>
                </a:r>
              </a:p>
              <a:p>
                <a:pPr marL="0" indent="0">
                  <a:buNone/>
                </a:pP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4A97189C-D48F-4B89-B260-913D1D6B61C4}"/>
                  </a:ext>
                </a:extLst>
              </p:cNvPr>
              <p:cNvSpPr>
                <a:spLocks noGrp="1" noRot="1" noChangeAspect="1" noMove="1" noResize="1" noEditPoints="1" noAdjustHandles="1" noChangeArrowheads="1" noChangeShapeType="1" noTextEdit="1"/>
              </p:cNvSpPr>
              <p:nvPr>
                <p:ph idx="1"/>
              </p:nvPr>
            </p:nvSpPr>
            <p:spPr>
              <a:blipFill>
                <a:blip r:embed="rId2"/>
                <a:stretch>
                  <a:fillRect l="-708" t="-2516"/>
                </a:stretch>
              </a:blipFill>
            </p:spPr>
            <p:txBody>
              <a:bodyPr/>
              <a:lstStyle/>
              <a:p>
                <a:r>
                  <a:rPr lang="en-US">
                    <a:noFill/>
                  </a:rPr>
                  <a:t> </a:t>
                </a:r>
              </a:p>
            </p:txBody>
          </p:sp>
        </mc:Fallback>
      </mc:AlternateContent>
    </p:spTree>
    <p:extLst>
      <p:ext uri="{BB962C8B-B14F-4D97-AF65-F5344CB8AC3E}">
        <p14:creationId xmlns:p14="http://schemas.microsoft.com/office/powerpoint/2010/main" val="145019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BF03-C489-45EC-8758-D4CA959D0113}"/>
              </a:ext>
            </a:extLst>
          </p:cNvPr>
          <p:cNvSpPr>
            <a:spLocks noGrp="1"/>
          </p:cNvSpPr>
          <p:nvPr>
            <p:ph type="title"/>
          </p:nvPr>
        </p:nvSpPr>
        <p:spPr/>
        <p:txBody>
          <a:bodyPr/>
          <a:lstStyle/>
          <a:p>
            <a:r>
              <a:rPr lang="en-US" dirty="0"/>
              <a:t>Proof By Cases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0D43EA-C21F-4E55-89F3-69DC254D086E}"/>
                  </a:ext>
                </a:extLst>
              </p:cNvPr>
              <p:cNvSpPr>
                <a:spLocks noGrp="1"/>
              </p:cNvSpPr>
              <p:nvPr>
                <p:ph idx="1"/>
              </p:nvPr>
            </p:nvSpPr>
            <p:spPr/>
            <p:txBody>
              <a:bodyPr>
                <a:normAutofit lnSpcReduction="10000"/>
              </a:bodyPr>
              <a:lstStyle/>
              <a:p>
                <a:r>
                  <a:rPr lang="en-US" dirty="0"/>
                  <a:t>Let </a:t>
                </a:r>
                <a14:m>
                  <m:oMath xmlns:m="http://schemas.openxmlformats.org/officeDocument/2006/math">
                    <m:r>
                      <a:rPr lang="en-US" b="0" i="1" smtClean="0">
                        <a:latin typeface="Cambria Math" panose="02040503050406030204" pitchFamily="18" charset="0"/>
                      </a:rPr>
                      <m:t>𝑥</m:t>
                    </m:r>
                  </m:oMath>
                </a14:m>
                <a:r>
                  <a:rPr lang="en-US" dirty="0"/>
                  <a:t> be an arbitrary element of </a:t>
                </a:r>
                <a14:m>
                  <m:oMath xmlns:m="http://schemas.openxmlformats.org/officeDocument/2006/math">
                    <m:r>
                      <a:rPr lang="en-US" b="0" i="1" smtClean="0">
                        <a:latin typeface="Cambria Math" panose="02040503050406030204" pitchFamily="18" charset="0"/>
                      </a:rPr>
                      <m:t>𝐴</m:t>
                    </m:r>
                  </m:oMath>
                </a14:m>
                <a:r>
                  <a:rPr lang="en-US" dirty="0"/>
                  <a:t>.</a:t>
                </a:r>
              </a:p>
              <a:p>
                <a:r>
                  <a:rPr lang="en-US" dirty="0"/>
                  <a:t>We divide into two cases.</a:t>
                </a:r>
              </a:p>
              <a:p>
                <a:r>
                  <a:rPr lang="en-US" dirty="0"/>
                  <a:t>Case 1: </a:t>
                </a:r>
                <a14:m>
                  <m:oMath xmlns:m="http://schemas.openxmlformats.org/officeDocument/2006/math">
                    <m:r>
                      <a:rPr lang="en-US" b="0" i="1" smtClean="0">
                        <a:latin typeface="Cambria Math" panose="02040503050406030204" pitchFamily="18" charset="0"/>
                      </a:rPr>
                      <m:t>𝑥</m:t>
                    </m:r>
                  </m:oMath>
                </a14:m>
                <a:r>
                  <a:rPr lang="en-US" dirty="0"/>
                  <a:t> is even</a:t>
                </a:r>
              </a:p>
              <a:p>
                <a:pPr lvl="1"/>
                <a:r>
                  <a:rPr lang="en-US" dirty="0"/>
                  <a:t>If </a:t>
                </a:r>
                <a14:m>
                  <m:oMath xmlns:m="http://schemas.openxmlformats.org/officeDocument/2006/math">
                    <m:r>
                      <a:rPr lang="en-US" b="0" i="1" smtClean="0">
                        <a:latin typeface="Cambria Math" panose="02040503050406030204" pitchFamily="18" charset="0"/>
                      </a:rPr>
                      <m:t>𝑥</m:t>
                    </m:r>
                  </m:oMath>
                </a14:m>
                <a:r>
                  <a:rPr lang="en-US" dirty="0"/>
                  <a:t> is even and an element of </a:t>
                </a:r>
                <a14:m>
                  <m:oMath xmlns:m="http://schemas.openxmlformats.org/officeDocument/2006/math">
                    <m:r>
                      <a:rPr lang="en-US" b="0" i="1" smtClean="0">
                        <a:latin typeface="Cambria Math" panose="02040503050406030204" pitchFamily="18" charset="0"/>
                      </a:rPr>
                      <m:t>𝐴</m:t>
                    </m:r>
                    <m:r>
                      <a:rPr lang="en-US" b="0" i="0" smtClean="0">
                        <a:latin typeface="Cambria Math" panose="02040503050406030204" pitchFamily="18" charset="0"/>
                      </a:rPr>
                      <m:t> </m:t>
                    </m:r>
                  </m:oMath>
                </a14:m>
                <a:r>
                  <a:rPr lang="en-US" dirty="0"/>
                  <a:t>(i.e. both even and prime) it must be </a:t>
                </a:r>
                <a14:m>
                  <m:oMath xmlns:m="http://schemas.openxmlformats.org/officeDocument/2006/math">
                    <m:r>
                      <a:rPr lang="en-US" b="0" i="1" smtClean="0">
                        <a:latin typeface="Cambria Math" panose="02040503050406030204" pitchFamily="18" charset="0"/>
                      </a:rPr>
                      <m:t>2</m:t>
                    </m:r>
                  </m:oMath>
                </a14:m>
                <a:r>
                  <a:rPr lang="en-US" dirty="0"/>
                  <a:t>.</a:t>
                </a:r>
              </a:p>
              <a:p>
                <a:pPr lvl="1"/>
                <a:r>
                  <a:rPr lang="en-US" dirty="0"/>
                  <a:t>So it equals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𝑐</m:t>
                    </m:r>
                  </m:oMath>
                </a14:m>
                <a:r>
                  <a:rPr lang="en-US" dirty="0"/>
                  <a:t> for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=1</m:t>
                    </m:r>
                  </m:oMath>
                </a14:m>
                <a:r>
                  <a:rPr lang="en-US" dirty="0"/>
                  <a:t>, and thus is in </a:t>
                </a:r>
                <a14:m>
                  <m:oMath xmlns:m="http://schemas.openxmlformats.org/officeDocument/2006/math">
                    <m:r>
                      <a:rPr lang="en-US" b="0" i="1" smtClean="0">
                        <a:latin typeface="Cambria Math" panose="02040503050406030204" pitchFamily="18" charset="0"/>
                      </a:rPr>
                      <m:t>𝐵</m:t>
                    </m:r>
                  </m:oMath>
                </a14:m>
                <a:r>
                  <a:rPr lang="en-US" dirty="0"/>
                  <a:t> by definition of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dirty="0"/>
              </a:p>
              <a:p>
                <a:r>
                  <a:rPr lang="en-US" dirty="0"/>
                  <a:t>Case 2: </a:t>
                </a:r>
                <a14:m>
                  <m:oMath xmlns:m="http://schemas.openxmlformats.org/officeDocument/2006/math">
                    <m:r>
                      <a:rPr lang="en-US" b="0" i="1" smtClean="0">
                        <a:latin typeface="Cambria Math" panose="02040503050406030204" pitchFamily="18" charset="0"/>
                      </a:rPr>
                      <m:t>𝑥</m:t>
                    </m:r>
                  </m:oMath>
                </a14:m>
                <a:r>
                  <a:rPr lang="en-US" dirty="0"/>
                  <a:t> is odd</a:t>
                </a:r>
              </a:p>
              <a:p>
                <a:r>
                  <a:rPr lang="en-US" dirty="0"/>
                  <a:t>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by satisfying the first requirement in the definition of </a:t>
                </a:r>
                <a14:m>
                  <m:oMath xmlns:m="http://schemas.openxmlformats.org/officeDocument/2006/math">
                    <m:r>
                      <a:rPr lang="en-US" b="0" i="1" smtClean="0">
                        <a:latin typeface="Cambria Math" panose="02040503050406030204" pitchFamily="18" charset="0"/>
                      </a:rPr>
                      <m:t>𝐵</m:t>
                    </m:r>
                  </m:oMath>
                </a14:m>
                <a:r>
                  <a:rPr lang="en-US" dirty="0"/>
                  <a:t>.</a:t>
                </a:r>
              </a:p>
              <a:p>
                <a:endParaRPr lang="en-US" dirty="0"/>
              </a:p>
              <a:p>
                <a:r>
                  <a:rPr lang="en-US" dirty="0"/>
                  <a:t>In either case,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Since an arbitrary element of </a:t>
                </a:r>
                <a14:m>
                  <m:oMath xmlns:m="http://schemas.openxmlformats.org/officeDocument/2006/math">
                    <m:r>
                      <a:rPr lang="en-US" b="0" i="1" smtClean="0">
                        <a:latin typeface="Cambria Math" panose="02040503050406030204" pitchFamily="18" charset="0"/>
                      </a:rPr>
                      <m:t>𝐴</m:t>
                    </m:r>
                  </m:oMath>
                </a14:m>
                <a:r>
                  <a:rPr lang="en-US" dirty="0"/>
                  <a:t> is also in </a:t>
                </a:r>
                <a14:m>
                  <m:oMath xmlns:m="http://schemas.openxmlformats.org/officeDocument/2006/math">
                    <m:r>
                      <a:rPr lang="en-US" b="0" i="1" smtClean="0">
                        <a:latin typeface="Cambria Math" panose="02040503050406030204" pitchFamily="18" charset="0"/>
                      </a:rPr>
                      <m:t>𝐵</m:t>
                    </m:r>
                  </m:oMath>
                </a14:m>
                <a:r>
                  <a:rPr lang="en-US" dirty="0"/>
                  <a:t>, we have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t>
                </a:r>
              </a:p>
            </p:txBody>
          </p:sp>
        </mc:Choice>
        <mc:Fallback xmlns="">
          <p:sp>
            <p:nvSpPr>
              <p:cNvPr id="3" name="Content Placeholder 2">
                <a:extLst>
                  <a:ext uri="{FF2B5EF4-FFF2-40B4-BE49-F238E27FC236}">
                    <a16:creationId xmlns:a16="http://schemas.microsoft.com/office/drawing/2014/main" id="{260D43EA-C21F-4E55-89F3-69DC254D086E}"/>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743229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3BA6-49A6-4F89-85E3-2CAD3184D72D}"/>
              </a:ext>
            </a:extLst>
          </p:cNvPr>
          <p:cNvSpPr>
            <a:spLocks noGrp="1"/>
          </p:cNvSpPr>
          <p:nvPr>
            <p:ph type="title"/>
          </p:nvPr>
        </p:nvSpPr>
        <p:spPr/>
        <p:txBody>
          <a:bodyPr/>
          <a:lstStyle/>
          <a:p>
            <a:r>
              <a:rPr lang="en-US" dirty="0"/>
              <a:t>Proof By Cases</a:t>
            </a:r>
          </a:p>
        </p:txBody>
      </p:sp>
      <p:sp>
        <p:nvSpPr>
          <p:cNvPr id="3" name="Content Placeholder 2">
            <a:extLst>
              <a:ext uri="{FF2B5EF4-FFF2-40B4-BE49-F238E27FC236}">
                <a16:creationId xmlns:a16="http://schemas.microsoft.com/office/drawing/2014/main" id="{B8E80253-D57D-466F-9871-957B2CF9971D}"/>
              </a:ext>
            </a:extLst>
          </p:cNvPr>
          <p:cNvSpPr>
            <a:spLocks noGrp="1"/>
          </p:cNvSpPr>
          <p:nvPr>
            <p:ph idx="1"/>
          </p:nvPr>
        </p:nvSpPr>
        <p:spPr/>
        <p:txBody>
          <a:bodyPr/>
          <a:lstStyle/>
          <a:p>
            <a:r>
              <a:rPr lang="en-US" dirty="0"/>
              <a:t>Make it clear how you decide which case your in.</a:t>
            </a:r>
          </a:p>
          <a:p>
            <a:r>
              <a:rPr lang="en-US" dirty="0"/>
              <a:t>It should be obvious your cases are “exhaustive”</a:t>
            </a:r>
          </a:p>
          <a:p>
            <a:endParaRPr lang="en-US" dirty="0"/>
          </a:p>
          <a:p>
            <a:r>
              <a:rPr lang="en-US" dirty="0"/>
              <a:t>Reach the same conclusion in each of the cases, and you can say you’ve got that conclusion no matter what (outside the cases).</a:t>
            </a:r>
          </a:p>
          <a:p>
            <a:endParaRPr lang="en-US" dirty="0"/>
          </a:p>
          <a:p>
            <a:r>
              <a:rPr lang="en-US" dirty="0"/>
              <a:t>Advanced version: sometimes you end up arguing a certain case “can’t happen”</a:t>
            </a:r>
          </a:p>
        </p:txBody>
      </p:sp>
    </p:spTree>
    <p:extLst>
      <p:ext uri="{BB962C8B-B14F-4D97-AF65-F5344CB8AC3E}">
        <p14:creationId xmlns:p14="http://schemas.microsoft.com/office/powerpoint/2010/main" val="2864634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507D88-B456-49CE-A9A2-216D6A4E53B1}"/>
              </a:ext>
            </a:extLst>
          </p:cNvPr>
          <p:cNvSpPr>
            <a:spLocks noGrp="1"/>
          </p:cNvSpPr>
          <p:nvPr>
            <p:ph type="title"/>
          </p:nvPr>
        </p:nvSpPr>
        <p:spPr/>
        <p:txBody>
          <a:bodyPr/>
          <a:lstStyle/>
          <a:p>
            <a:r>
              <a:rPr lang="en-US" dirty="0"/>
              <a:t>Read on Your Own</a:t>
            </a:r>
          </a:p>
        </p:txBody>
      </p:sp>
      <p:sp>
        <p:nvSpPr>
          <p:cNvPr id="5" name="Text Placeholder 4">
            <a:extLst>
              <a:ext uri="{FF2B5EF4-FFF2-40B4-BE49-F238E27FC236}">
                <a16:creationId xmlns:a16="http://schemas.microsoft.com/office/drawing/2014/main" id="{DF01C059-7207-441F-967B-DDC2AB05C5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33614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CD7F-46BE-4445-9796-3110E08027C7}"/>
              </a:ext>
            </a:extLst>
          </p:cNvPr>
          <p:cNvSpPr>
            <a:spLocks noGrp="1"/>
          </p:cNvSpPr>
          <p:nvPr>
            <p:ph type="title"/>
          </p:nvPr>
        </p:nvSpPr>
        <p:spPr/>
        <p:txBody>
          <a:bodyPr/>
          <a:lstStyle/>
          <a:p>
            <a:r>
              <a:rPr lang="en-US" dirty="0"/>
              <a:t>Some old friends (and some new ones)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76BEEE7-178F-42A5-83A2-5A405212C56A}"/>
                  </a:ext>
                </a:extLst>
              </p:cNvPr>
              <p:cNvSpPr/>
              <p:nvPr/>
            </p:nvSpPr>
            <p:spPr>
              <a:xfrm>
                <a:off x="1840620" y="1781490"/>
                <a:ext cx="8347089" cy="2725856"/>
              </a:xfrm>
              <a:prstGeom prst="rect">
                <a:avLst/>
              </a:prstGeom>
              <a:solidFill>
                <a:schemeClr val="accent2">
                  <a:lumMod val="20000"/>
                  <a:lumOff val="80000"/>
                </a:schemeClr>
              </a:solidFill>
              <a:ln>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rtlCol="0" anchor="t" anchorCtr="0"/>
              <a:lstStyle/>
              <a:p>
                <a:r>
                  <a:rPr lang="en-US" sz="2800" b="1" dirty="0">
                    <a:latin typeface="Segoe UI Semilight" panose="020B0402040204020203" pitchFamily="34" charset="0"/>
                    <a:cs typeface="Segoe UI Semilight" panose="020B0402040204020203" pitchFamily="34" charset="0"/>
                  </a:rPr>
                  <a:t>ℕ</a:t>
                </a:r>
                <a:r>
                  <a:rPr lang="en-US" sz="2800" dirty="0">
                    <a:latin typeface="Segoe UI Semilight" panose="020B0402040204020203" pitchFamily="34" charset="0"/>
                    <a:cs typeface="Segoe UI Semilight" panose="020B0402040204020203" pitchFamily="34" charset="0"/>
                  </a:rPr>
                  <a:t> is the set of </a:t>
                </a:r>
                <a:r>
                  <a:rPr lang="en-US" sz="2800" b="1" dirty="0">
                    <a:latin typeface="Segoe UI Semilight" panose="020B0402040204020203" pitchFamily="34" charset="0"/>
                    <a:cs typeface="Segoe UI Semilight" panose="020B0402040204020203" pitchFamily="34" charset="0"/>
                  </a:rPr>
                  <a:t>Natural Numbers;</a:t>
                </a:r>
                <a:r>
                  <a:rPr lang="en-US" sz="2800" dirty="0">
                    <a:latin typeface="Segoe UI Semilight" panose="020B0402040204020203" pitchFamily="34" charset="0"/>
                    <a:cs typeface="Segoe UI Semilight" panose="020B0402040204020203" pitchFamily="34" charset="0"/>
                  </a:rPr>
                  <a:t> </a:t>
                </a:r>
                <a:r>
                  <a:rPr lang="en-US" sz="2800" b="1" dirty="0">
                    <a:solidFill>
                      <a:prstClr val="black"/>
                    </a:solidFill>
                    <a:latin typeface="Segoe UI Semilight" panose="020B0402040204020203" pitchFamily="34" charset="0"/>
                    <a:cs typeface="Segoe UI Semilight" panose="020B0402040204020203" pitchFamily="34" charset="0"/>
                  </a:rPr>
                  <a:t>ℕ</a:t>
                </a:r>
                <a:r>
                  <a:rPr lang="en-US" sz="2800" dirty="0">
                    <a:latin typeface="Segoe UI Semilight" panose="020B0402040204020203" pitchFamily="34" charset="0"/>
                    <a:cs typeface="Segoe UI Semilight" panose="020B0402040204020203" pitchFamily="34" charset="0"/>
                  </a:rPr>
                  <a:t> = {0, 1, 2, …}</a:t>
                </a:r>
              </a:p>
              <a:p>
                <a:r>
                  <a:rPr lang="en-US" sz="2800" b="1" dirty="0">
                    <a:latin typeface="Segoe UI Semilight" panose="020B0402040204020203" pitchFamily="34" charset="0"/>
                    <a:cs typeface="Segoe UI Semilight" panose="020B0402040204020203" pitchFamily="34" charset="0"/>
                  </a:rPr>
                  <a:t>ℤ</a:t>
                </a:r>
                <a:r>
                  <a:rPr lang="en-US" sz="2800" dirty="0">
                    <a:latin typeface="Segoe UI Semilight" panose="020B0402040204020203" pitchFamily="34" charset="0"/>
                    <a:cs typeface="Segoe UI Semilight" panose="020B0402040204020203" pitchFamily="34" charset="0"/>
                  </a:rPr>
                  <a:t> is the set of </a:t>
                </a:r>
                <a:r>
                  <a:rPr lang="en-US" sz="2800" b="1" dirty="0">
                    <a:latin typeface="Segoe UI Semilight" panose="020B0402040204020203" pitchFamily="34" charset="0"/>
                    <a:cs typeface="Segoe UI Semilight" panose="020B0402040204020203" pitchFamily="34" charset="0"/>
                  </a:rPr>
                  <a:t>Integers</a:t>
                </a:r>
                <a:r>
                  <a:rPr lang="en-US" sz="2800" dirty="0">
                    <a:latin typeface="Segoe UI Semilight" panose="020B0402040204020203" pitchFamily="34" charset="0"/>
                    <a:cs typeface="Segoe UI Semilight" panose="020B0402040204020203" pitchFamily="34" charset="0"/>
                  </a:rPr>
                  <a:t>; </a:t>
                </a:r>
                <a:r>
                  <a:rPr lang="en-US" sz="2800" b="1" dirty="0">
                    <a:solidFill>
                      <a:prstClr val="black"/>
                    </a:solidFill>
                    <a:latin typeface="Segoe UI Semilight" panose="020B0402040204020203" pitchFamily="34" charset="0"/>
                    <a:cs typeface="Segoe UI Semilight" panose="020B0402040204020203" pitchFamily="34" charset="0"/>
                  </a:rPr>
                  <a:t>ℤ</a:t>
                </a:r>
                <a:r>
                  <a:rPr lang="en-US" sz="2800" dirty="0">
                    <a:latin typeface="Segoe UI Semilight" panose="020B0402040204020203" pitchFamily="34" charset="0"/>
                    <a:cs typeface="Segoe UI Semilight" panose="020B0402040204020203" pitchFamily="34" charset="0"/>
                  </a:rPr>
                  <a:t> = {…, -2, -1, 0, 1, 2, …}</a:t>
                </a:r>
              </a:p>
              <a:p>
                <a:r>
                  <a:rPr lang="en-US" sz="2800" b="1" dirty="0">
                    <a:latin typeface="Segoe UI Semilight" panose="020B0402040204020203" pitchFamily="34" charset="0"/>
                    <a:cs typeface="Segoe UI Semilight" panose="020B0402040204020203" pitchFamily="34" charset="0"/>
                  </a:rPr>
                  <a:t>ℚ</a:t>
                </a:r>
                <a:r>
                  <a:rPr lang="en-US" sz="2800" dirty="0">
                    <a:latin typeface="Segoe UI Semilight" panose="020B0402040204020203" pitchFamily="34" charset="0"/>
                    <a:cs typeface="Segoe UI Semilight" panose="020B0402040204020203" pitchFamily="34" charset="0"/>
                  </a:rPr>
                  <a:t> is the set of </a:t>
                </a:r>
                <a:r>
                  <a:rPr lang="en-US" sz="2800" b="1" dirty="0">
                    <a:latin typeface="Segoe UI Semilight" panose="020B0402040204020203" pitchFamily="34" charset="0"/>
                    <a:cs typeface="Segoe UI Semilight" panose="020B0402040204020203" pitchFamily="34" charset="0"/>
                  </a:rPr>
                  <a:t>Rational Numbers</a:t>
                </a:r>
                <a:r>
                  <a:rPr lang="en-US" sz="2800" dirty="0">
                    <a:latin typeface="Segoe UI Semilight" panose="020B0402040204020203" pitchFamily="34" charset="0"/>
                    <a:cs typeface="Segoe UI Semilight" panose="020B0402040204020203" pitchFamily="34" charset="0"/>
                  </a:rPr>
                  <a:t>; e.g. ½, -17, 32/48</a:t>
                </a:r>
              </a:p>
              <a:p>
                <a:r>
                  <a:rPr lang="en-US" sz="2800" b="1" dirty="0">
                    <a:latin typeface="Segoe UI Semilight" panose="020B0402040204020203" pitchFamily="34" charset="0"/>
                    <a:cs typeface="Segoe UI Semilight" panose="020B0402040204020203" pitchFamily="34" charset="0"/>
                  </a:rPr>
                  <a:t>ℝ</a:t>
                </a:r>
                <a:r>
                  <a:rPr lang="en-US" sz="2800" dirty="0">
                    <a:latin typeface="Segoe UI Semilight" panose="020B0402040204020203" pitchFamily="34" charset="0"/>
                    <a:cs typeface="Segoe UI Semilight" panose="020B0402040204020203" pitchFamily="34" charset="0"/>
                  </a:rPr>
                  <a:t> is the set of </a:t>
                </a:r>
                <a:r>
                  <a:rPr lang="en-US" sz="2800" b="1" dirty="0">
                    <a:latin typeface="Segoe UI Semilight" panose="020B0402040204020203" pitchFamily="34" charset="0"/>
                    <a:cs typeface="Segoe UI Semilight" panose="020B0402040204020203" pitchFamily="34" charset="0"/>
                  </a:rPr>
                  <a:t>Real Numbers</a:t>
                </a:r>
                <a:r>
                  <a:rPr lang="en-US" sz="2800" dirty="0">
                    <a:latin typeface="Segoe UI Semilight" panose="020B0402040204020203" pitchFamily="34" charset="0"/>
                    <a:cs typeface="Segoe UI Semilight" panose="020B0402040204020203" pitchFamily="34" charset="0"/>
                  </a:rPr>
                  <a:t>; e.g. 1, -17, 32/48, π,</a:t>
                </a:r>
                <a14:m>
                  <m:oMath xmlns:m="http://schemas.openxmlformats.org/officeDocument/2006/math">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2</m:t>
                        </m:r>
                      </m:e>
                    </m:rad>
                  </m:oMath>
                </a14:m>
                <a:endParaRPr lang="en-US" sz="2800" dirty="0">
                  <a:latin typeface="Segoe UI Semilight" panose="020B0402040204020203" pitchFamily="34" charset="0"/>
                  <a:cs typeface="Segoe UI Semilight" panose="020B0402040204020203" pitchFamily="34" charset="0"/>
                </a:endParaRPr>
              </a:p>
              <a:p>
                <a:r>
                  <a:rPr lang="en-US" sz="2800" b="1" dirty="0">
                    <a:latin typeface="Segoe UI Semilight" panose="020B0402040204020203" pitchFamily="34" charset="0"/>
                    <a:cs typeface="Segoe UI Semilight" panose="020B0402040204020203" pitchFamily="34" charset="0"/>
                  </a:rPr>
                  <a:t>[n]</a:t>
                </a:r>
                <a:r>
                  <a:rPr lang="en-US" sz="2800" dirty="0">
                    <a:latin typeface="Segoe UI Semilight" panose="020B0402040204020203" pitchFamily="34" charset="0"/>
                    <a:cs typeface="Segoe UI Semilight" panose="020B0402040204020203" pitchFamily="34" charset="0"/>
                  </a:rPr>
                  <a:t> is the set </a:t>
                </a:r>
                <a:r>
                  <a:rPr lang="en-US" sz="2800" b="1" dirty="0">
                    <a:latin typeface="Segoe UI Semilight" panose="020B0402040204020203" pitchFamily="34" charset="0"/>
                    <a:cs typeface="Segoe UI Semilight" panose="020B0402040204020203" pitchFamily="34" charset="0"/>
                  </a:rPr>
                  <a:t>{1, 2, …, n}</a:t>
                </a:r>
                <a:r>
                  <a:rPr lang="en-US" sz="2800" dirty="0">
                    <a:latin typeface="Segoe UI Semilight" panose="020B0402040204020203" pitchFamily="34" charset="0"/>
                    <a:cs typeface="Segoe UI Semilight" panose="020B0402040204020203" pitchFamily="34" charset="0"/>
                  </a:rPr>
                  <a:t> when </a:t>
                </a:r>
                <a:r>
                  <a:rPr lang="en-US" sz="2800" b="1" dirty="0">
                    <a:latin typeface="Segoe UI Semilight" panose="020B0402040204020203" pitchFamily="34" charset="0"/>
                    <a:cs typeface="Segoe UI Semilight" panose="020B0402040204020203" pitchFamily="34" charset="0"/>
                  </a:rPr>
                  <a:t>n</a:t>
                </a:r>
                <a:r>
                  <a:rPr lang="en-US" sz="2800" dirty="0">
                    <a:latin typeface="Segoe UI Semilight" panose="020B0402040204020203" pitchFamily="34" charset="0"/>
                    <a:cs typeface="Segoe UI Semilight" panose="020B0402040204020203" pitchFamily="34" charset="0"/>
                  </a:rPr>
                  <a:t> is a positive integer</a:t>
                </a:r>
              </a:p>
              <a:p>
                <a:r>
                  <a:rPr lang="en-US" sz="2800" b="1" dirty="0">
                    <a:latin typeface="Segoe UI Semilight" panose="020B0402040204020203" pitchFamily="34" charset="0"/>
                    <a:cs typeface="Segoe UI Semilight" panose="020B0402040204020203" pitchFamily="34" charset="0"/>
                  </a:rPr>
                  <a:t>{} </a:t>
                </a:r>
                <a:r>
                  <a:rPr lang="en-US" sz="2800" dirty="0">
                    <a:latin typeface="Segoe UI Semilight" panose="020B0402040204020203" pitchFamily="34" charset="0"/>
                    <a:cs typeface="Segoe UI Semilight" panose="020B0402040204020203" pitchFamily="34" charset="0"/>
                  </a:rPr>
                  <a:t>= </a:t>
                </a:r>
                <a:r>
                  <a:rPr lang="en-US" sz="2800" b="1" dirty="0">
                    <a:latin typeface="Segoe UI Semilight" panose="020B0402040204020203" pitchFamily="34" charset="0"/>
                    <a:cs typeface="Segoe UI Semilight" panose="020B0402040204020203" pitchFamily="34" charset="0"/>
                    <a:sym typeface="Symbol"/>
                  </a:rPr>
                  <a:t></a:t>
                </a:r>
                <a:r>
                  <a:rPr lang="en-US" sz="2800" dirty="0">
                    <a:latin typeface="Segoe UI Semilight" panose="020B0402040204020203" pitchFamily="34" charset="0"/>
                    <a:cs typeface="Segoe UI Semilight" panose="020B0402040204020203" pitchFamily="34" charset="0"/>
                    <a:sym typeface="Symbol"/>
                  </a:rPr>
                  <a:t> </a:t>
                </a:r>
                <a:r>
                  <a:rPr lang="en-US" sz="2800" dirty="0">
                    <a:latin typeface="Segoe UI Semilight" panose="020B0402040204020203" pitchFamily="34" charset="0"/>
                    <a:cs typeface="Segoe UI Semilight" panose="020B0402040204020203" pitchFamily="34" charset="0"/>
                  </a:rPr>
                  <a:t>is the </a:t>
                </a:r>
                <a:r>
                  <a:rPr lang="en-US" sz="2800" b="1" dirty="0">
                    <a:latin typeface="Segoe UI Semilight" panose="020B0402040204020203" pitchFamily="34" charset="0"/>
                    <a:cs typeface="Segoe UI Semilight" panose="020B0402040204020203" pitchFamily="34" charset="0"/>
                  </a:rPr>
                  <a:t>empty set</a:t>
                </a:r>
                <a:r>
                  <a:rPr lang="en-US" sz="2800" dirty="0">
                    <a:latin typeface="Segoe UI Semilight" panose="020B0402040204020203" pitchFamily="34" charset="0"/>
                    <a:cs typeface="Segoe UI Semilight" panose="020B0402040204020203" pitchFamily="34" charset="0"/>
                  </a:rPr>
                  <a:t>; the </a:t>
                </a:r>
                <a:r>
                  <a:rPr lang="en-US" sz="2800" i="1" dirty="0">
                    <a:latin typeface="Segoe UI Semilight" panose="020B0402040204020203" pitchFamily="34" charset="0"/>
                    <a:cs typeface="Segoe UI Semilight" panose="020B0402040204020203" pitchFamily="34" charset="0"/>
                  </a:rPr>
                  <a:t>only</a:t>
                </a:r>
                <a:r>
                  <a:rPr lang="en-US" sz="2800" dirty="0">
                    <a:latin typeface="Segoe UI Semilight" panose="020B0402040204020203" pitchFamily="34" charset="0"/>
                    <a:cs typeface="Segoe UI Semilight" panose="020B0402040204020203" pitchFamily="34" charset="0"/>
                  </a:rPr>
                  <a:t> set with no elements</a:t>
                </a:r>
              </a:p>
            </p:txBody>
          </p:sp>
        </mc:Choice>
        <mc:Fallback xmlns="">
          <p:sp>
            <p:nvSpPr>
              <p:cNvPr id="5" name="Rectangle 4">
                <a:extLst>
                  <a:ext uri="{FF2B5EF4-FFF2-40B4-BE49-F238E27FC236}">
                    <a16:creationId xmlns:a16="http://schemas.microsoft.com/office/drawing/2014/main" id="{A76BEEE7-178F-42A5-83A2-5A405212C56A}"/>
                  </a:ext>
                </a:extLst>
              </p:cNvPr>
              <p:cNvSpPr>
                <a:spLocks noRot="1" noChangeAspect="1" noMove="1" noResize="1" noEditPoints="1" noAdjustHandles="1" noChangeArrowheads="1" noChangeShapeType="1" noTextEdit="1"/>
              </p:cNvSpPr>
              <p:nvPr/>
            </p:nvSpPr>
            <p:spPr>
              <a:xfrm>
                <a:off x="1840620" y="1781490"/>
                <a:ext cx="8347089" cy="2725856"/>
              </a:xfrm>
              <a:prstGeom prst="rect">
                <a:avLst/>
              </a:prstGeom>
              <a:blipFill>
                <a:blip r:embed="rId2"/>
                <a:stretch>
                  <a:fillRect l="-1458" t="-2000" r="-292" b="-4667"/>
                </a:stretch>
              </a:blipFill>
              <a:ln>
                <a:solidFill>
                  <a:schemeClr val="accent2">
                    <a:lumMod val="20000"/>
                    <a:lumOff val="80000"/>
                  </a:schemeClr>
                </a:solidFill>
              </a:ln>
              <a:effectLst/>
            </p:spPr>
            <p:txBody>
              <a:bodyPr/>
              <a:lstStyle/>
              <a:p>
                <a:r>
                  <a:rPr lang="en-US">
                    <a:noFill/>
                  </a:rPr>
                  <a:t> </a:t>
                </a:r>
              </a:p>
            </p:txBody>
          </p:sp>
        </mc:Fallback>
      </mc:AlternateContent>
    </p:spTree>
    <p:extLst>
      <p:ext uri="{BB962C8B-B14F-4D97-AF65-F5344CB8AC3E}">
        <p14:creationId xmlns:p14="http://schemas.microsoft.com/office/powerpoint/2010/main" val="41859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CD7F-46BE-4445-9796-3110E08027C7}"/>
              </a:ext>
            </a:extLst>
          </p:cNvPr>
          <p:cNvSpPr>
            <a:spLocks noGrp="1"/>
          </p:cNvSpPr>
          <p:nvPr>
            <p:ph type="title"/>
          </p:nvPr>
        </p:nvSpPr>
        <p:spPr/>
        <p:txBody>
          <a:bodyPr/>
          <a:lstStyle/>
          <a:p>
            <a:r>
              <a:rPr lang="en-US" dirty="0"/>
              <a:t>Some old friends (and some new ones)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76BEEE7-178F-42A5-83A2-5A405212C56A}"/>
                  </a:ext>
                </a:extLst>
              </p:cNvPr>
              <p:cNvSpPr/>
              <p:nvPr/>
            </p:nvSpPr>
            <p:spPr>
              <a:xfrm>
                <a:off x="1840620" y="1781490"/>
                <a:ext cx="8347089" cy="2725856"/>
              </a:xfrm>
              <a:prstGeom prst="rect">
                <a:avLst/>
              </a:prstGeom>
              <a:solidFill>
                <a:schemeClr val="accent2">
                  <a:lumMod val="20000"/>
                  <a:lumOff val="80000"/>
                </a:schemeClr>
              </a:solidFill>
              <a:ln>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txBody>
              <a:bodyPr rtlCol="0" anchor="t" anchorCtr="0"/>
              <a:lstStyle/>
              <a:p>
                <a:r>
                  <a:rPr lang="en-US" sz="2800" b="1" dirty="0">
                    <a:latin typeface="Segoe UI Semilight" panose="020B0402040204020203" pitchFamily="34" charset="0"/>
                    <a:cs typeface="Segoe UI Semilight" panose="020B0402040204020203" pitchFamily="34" charset="0"/>
                  </a:rPr>
                  <a:t>ℕ</a:t>
                </a:r>
                <a:r>
                  <a:rPr lang="en-US" sz="2800" dirty="0">
                    <a:latin typeface="Segoe UI Semilight" panose="020B0402040204020203" pitchFamily="34" charset="0"/>
                    <a:cs typeface="Segoe UI Semilight" panose="020B0402040204020203" pitchFamily="34" charset="0"/>
                  </a:rPr>
                  <a:t> is the set of </a:t>
                </a:r>
                <a:r>
                  <a:rPr lang="en-US" sz="2800" b="1" dirty="0">
                    <a:latin typeface="Segoe UI Semilight" panose="020B0402040204020203" pitchFamily="34" charset="0"/>
                    <a:cs typeface="Segoe UI Semilight" panose="020B0402040204020203" pitchFamily="34" charset="0"/>
                  </a:rPr>
                  <a:t>Natural Numbers;</a:t>
                </a:r>
                <a:r>
                  <a:rPr lang="en-US" sz="2800" dirty="0">
                    <a:latin typeface="Segoe UI Semilight" panose="020B0402040204020203" pitchFamily="34" charset="0"/>
                    <a:cs typeface="Segoe UI Semilight" panose="020B0402040204020203" pitchFamily="34" charset="0"/>
                  </a:rPr>
                  <a:t> </a:t>
                </a:r>
                <a:r>
                  <a:rPr lang="en-US" sz="2800" b="1" dirty="0">
                    <a:solidFill>
                      <a:prstClr val="black"/>
                    </a:solidFill>
                    <a:latin typeface="Segoe UI Semilight" panose="020B0402040204020203" pitchFamily="34" charset="0"/>
                    <a:cs typeface="Segoe UI Semilight" panose="020B0402040204020203" pitchFamily="34" charset="0"/>
                  </a:rPr>
                  <a:t>ℕ</a:t>
                </a:r>
                <a:r>
                  <a:rPr lang="en-US" sz="2800" dirty="0">
                    <a:latin typeface="Segoe UI Semilight" panose="020B0402040204020203" pitchFamily="34" charset="0"/>
                    <a:cs typeface="Segoe UI Semilight" panose="020B0402040204020203" pitchFamily="34" charset="0"/>
                  </a:rPr>
                  <a:t> = {0, 1, 2, …}</a:t>
                </a:r>
              </a:p>
              <a:p>
                <a:r>
                  <a:rPr lang="en-US" sz="2800" b="1" dirty="0">
                    <a:latin typeface="Segoe UI Semilight" panose="020B0402040204020203" pitchFamily="34" charset="0"/>
                    <a:cs typeface="Segoe UI Semilight" panose="020B0402040204020203" pitchFamily="34" charset="0"/>
                  </a:rPr>
                  <a:t>ℤ</a:t>
                </a:r>
                <a:r>
                  <a:rPr lang="en-US" sz="2800" dirty="0">
                    <a:latin typeface="Segoe UI Semilight" panose="020B0402040204020203" pitchFamily="34" charset="0"/>
                    <a:cs typeface="Segoe UI Semilight" panose="020B0402040204020203" pitchFamily="34" charset="0"/>
                  </a:rPr>
                  <a:t> is the set of </a:t>
                </a:r>
                <a:r>
                  <a:rPr lang="en-US" sz="2800" b="1" dirty="0">
                    <a:latin typeface="Segoe UI Semilight" panose="020B0402040204020203" pitchFamily="34" charset="0"/>
                    <a:cs typeface="Segoe UI Semilight" panose="020B0402040204020203" pitchFamily="34" charset="0"/>
                  </a:rPr>
                  <a:t>Integers</a:t>
                </a:r>
                <a:r>
                  <a:rPr lang="en-US" sz="2800" dirty="0">
                    <a:latin typeface="Segoe UI Semilight" panose="020B0402040204020203" pitchFamily="34" charset="0"/>
                    <a:cs typeface="Segoe UI Semilight" panose="020B0402040204020203" pitchFamily="34" charset="0"/>
                  </a:rPr>
                  <a:t>; </a:t>
                </a:r>
                <a:r>
                  <a:rPr lang="en-US" sz="2800" b="1" dirty="0">
                    <a:solidFill>
                      <a:prstClr val="black"/>
                    </a:solidFill>
                    <a:latin typeface="Segoe UI Semilight" panose="020B0402040204020203" pitchFamily="34" charset="0"/>
                    <a:cs typeface="Segoe UI Semilight" panose="020B0402040204020203" pitchFamily="34" charset="0"/>
                  </a:rPr>
                  <a:t>ℤ</a:t>
                </a:r>
                <a:r>
                  <a:rPr lang="en-US" sz="2800" dirty="0">
                    <a:latin typeface="Segoe UI Semilight" panose="020B0402040204020203" pitchFamily="34" charset="0"/>
                    <a:cs typeface="Segoe UI Semilight" panose="020B0402040204020203" pitchFamily="34" charset="0"/>
                  </a:rPr>
                  <a:t> = {…, -2, -1, 0, 1, 2, …}</a:t>
                </a:r>
              </a:p>
              <a:p>
                <a:r>
                  <a:rPr lang="en-US" sz="2800" b="1" dirty="0">
                    <a:latin typeface="Segoe UI Semilight" panose="020B0402040204020203" pitchFamily="34" charset="0"/>
                    <a:cs typeface="Segoe UI Semilight" panose="020B0402040204020203" pitchFamily="34" charset="0"/>
                  </a:rPr>
                  <a:t>ℚ</a:t>
                </a:r>
                <a:r>
                  <a:rPr lang="en-US" sz="2800" dirty="0">
                    <a:latin typeface="Segoe UI Semilight" panose="020B0402040204020203" pitchFamily="34" charset="0"/>
                    <a:cs typeface="Segoe UI Semilight" panose="020B0402040204020203" pitchFamily="34" charset="0"/>
                  </a:rPr>
                  <a:t> is the set of </a:t>
                </a:r>
                <a:r>
                  <a:rPr lang="en-US" sz="2800" b="1" dirty="0">
                    <a:latin typeface="Segoe UI Semilight" panose="020B0402040204020203" pitchFamily="34" charset="0"/>
                    <a:cs typeface="Segoe UI Semilight" panose="020B0402040204020203" pitchFamily="34" charset="0"/>
                  </a:rPr>
                  <a:t>Rational Numbers</a:t>
                </a:r>
                <a:r>
                  <a:rPr lang="en-US" sz="2800" dirty="0">
                    <a:latin typeface="Segoe UI Semilight" panose="020B0402040204020203" pitchFamily="34" charset="0"/>
                    <a:cs typeface="Segoe UI Semilight" panose="020B0402040204020203" pitchFamily="34" charset="0"/>
                  </a:rPr>
                  <a:t>; e.g. ½, -17, 32/48</a:t>
                </a:r>
              </a:p>
              <a:p>
                <a:r>
                  <a:rPr lang="en-US" sz="2800" b="1" dirty="0">
                    <a:latin typeface="Segoe UI Semilight" panose="020B0402040204020203" pitchFamily="34" charset="0"/>
                    <a:cs typeface="Segoe UI Semilight" panose="020B0402040204020203" pitchFamily="34" charset="0"/>
                  </a:rPr>
                  <a:t>ℝ</a:t>
                </a:r>
                <a:r>
                  <a:rPr lang="en-US" sz="2800" dirty="0">
                    <a:latin typeface="Segoe UI Semilight" panose="020B0402040204020203" pitchFamily="34" charset="0"/>
                    <a:cs typeface="Segoe UI Semilight" panose="020B0402040204020203" pitchFamily="34" charset="0"/>
                  </a:rPr>
                  <a:t> is the set of </a:t>
                </a:r>
                <a:r>
                  <a:rPr lang="en-US" sz="2800" b="1" dirty="0">
                    <a:latin typeface="Segoe UI Semilight" panose="020B0402040204020203" pitchFamily="34" charset="0"/>
                    <a:cs typeface="Segoe UI Semilight" panose="020B0402040204020203" pitchFamily="34" charset="0"/>
                  </a:rPr>
                  <a:t>Real Numbers</a:t>
                </a:r>
                <a:r>
                  <a:rPr lang="en-US" sz="2800" dirty="0">
                    <a:latin typeface="Segoe UI Semilight" panose="020B0402040204020203" pitchFamily="34" charset="0"/>
                    <a:cs typeface="Segoe UI Semilight" panose="020B0402040204020203" pitchFamily="34" charset="0"/>
                  </a:rPr>
                  <a:t>; e.g. 1, -17, 32/48, π,</a:t>
                </a:r>
                <a14:m>
                  <m:oMath xmlns:m="http://schemas.openxmlformats.org/officeDocument/2006/math">
                    <m:rad>
                      <m:radPr>
                        <m:degHide m:val="on"/>
                        <m:ctrlPr>
                          <a:rPr lang="en-US" sz="2800" i="1" smtClean="0">
                            <a:latin typeface="Cambria Math" panose="02040503050406030204" pitchFamily="18" charset="0"/>
                          </a:rPr>
                        </m:ctrlPr>
                      </m:radPr>
                      <m:deg/>
                      <m:e>
                        <m:r>
                          <a:rPr lang="en-US" sz="2800" b="0" i="1" smtClean="0">
                            <a:latin typeface="Cambria Math" panose="02040503050406030204" pitchFamily="18" charset="0"/>
                          </a:rPr>
                          <m:t>2</m:t>
                        </m:r>
                      </m:e>
                    </m:rad>
                  </m:oMath>
                </a14:m>
                <a:endParaRPr lang="en-US" sz="2800" dirty="0">
                  <a:latin typeface="Segoe UI Semilight" panose="020B0402040204020203" pitchFamily="34" charset="0"/>
                  <a:cs typeface="Segoe UI Semilight" panose="020B0402040204020203" pitchFamily="34" charset="0"/>
                </a:endParaRPr>
              </a:p>
              <a:p>
                <a:r>
                  <a:rPr lang="en-US" sz="2800" b="1" dirty="0">
                    <a:latin typeface="Segoe UI Semilight" panose="020B0402040204020203" pitchFamily="34" charset="0"/>
                    <a:cs typeface="Segoe UI Semilight" panose="020B0402040204020203" pitchFamily="34" charset="0"/>
                  </a:rPr>
                  <a:t>[n]</a:t>
                </a:r>
                <a:r>
                  <a:rPr lang="en-US" sz="2800" dirty="0">
                    <a:latin typeface="Segoe UI Semilight" panose="020B0402040204020203" pitchFamily="34" charset="0"/>
                    <a:cs typeface="Segoe UI Semilight" panose="020B0402040204020203" pitchFamily="34" charset="0"/>
                  </a:rPr>
                  <a:t> is the set </a:t>
                </a:r>
                <a:r>
                  <a:rPr lang="en-US" sz="2800" b="1" dirty="0">
                    <a:latin typeface="Segoe UI Semilight" panose="020B0402040204020203" pitchFamily="34" charset="0"/>
                    <a:cs typeface="Segoe UI Semilight" panose="020B0402040204020203" pitchFamily="34" charset="0"/>
                  </a:rPr>
                  <a:t>{1, 2, …, n}</a:t>
                </a:r>
                <a:r>
                  <a:rPr lang="en-US" sz="2800" dirty="0">
                    <a:latin typeface="Segoe UI Semilight" panose="020B0402040204020203" pitchFamily="34" charset="0"/>
                    <a:cs typeface="Segoe UI Semilight" panose="020B0402040204020203" pitchFamily="34" charset="0"/>
                  </a:rPr>
                  <a:t> when </a:t>
                </a:r>
                <a:r>
                  <a:rPr lang="en-US" sz="2800" b="1" dirty="0">
                    <a:latin typeface="Segoe UI Semilight" panose="020B0402040204020203" pitchFamily="34" charset="0"/>
                    <a:cs typeface="Segoe UI Semilight" panose="020B0402040204020203" pitchFamily="34" charset="0"/>
                  </a:rPr>
                  <a:t>n</a:t>
                </a:r>
                <a:r>
                  <a:rPr lang="en-US" sz="2800" dirty="0">
                    <a:latin typeface="Segoe UI Semilight" panose="020B0402040204020203" pitchFamily="34" charset="0"/>
                    <a:cs typeface="Segoe UI Semilight" panose="020B0402040204020203" pitchFamily="34" charset="0"/>
                  </a:rPr>
                  <a:t> is a positive integer</a:t>
                </a:r>
              </a:p>
              <a:p>
                <a:r>
                  <a:rPr lang="en-US" sz="2800" b="1" dirty="0">
                    <a:latin typeface="Segoe UI Semilight" panose="020B0402040204020203" pitchFamily="34" charset="0"/>
                    <a:cs typeface="Segoe UI Semilight" panose="020B0402040204020203" pitchFamily="34" charset="0"/>
                  </a:rPr>
                  <a:t>{} </a:t>
                </a:r>
                <a:r>
                  <a:rPr lang="en-US" sz="2800" dirty="0">
                    <a:latin typeface="Segoe UI Semilight" panose="020B0402040204020203" pitchFamily="34" charset="0"/>
                    <a:cs typeface="Segoe UI Semilight" panose="020B0402040204020203" pitchFamily="34" charset="0"/>
                  </a:rPr>
                  <a:t>= </a:t>
                </a:r>
                <a:r>
                  <a:rPr lang="en-US" sz="2800" b="1" dirty="0">
                    <a:latin typeface="Segoe UI Semilight" panose="020B0402040204020203" pitchFamily="34" charset="0"/>
                    <a:cs typeface="Segoe UI Semilight" panose="020B0402040204020203" pitchFamily="34" charset="0"/>
                    <a:sym typeface="Symbol"/>
                  </a:rPr>
                  <a:t></a:t>
                </a:r>
                <a:r>
                  <a:rPr lang="en-US" sz="2800" dirty="0">
                    <a:latin typeface="Segoe UI Semilight" panose="020B0402040204020203" pitchFamily="34" charset="0"/>
                    <a:cs typeface="Segoe UI Semilight" panose="020B0402040204020203" pitchFamily="34" charset="0"/>
                    <a:sym typeface="Symbol"/>
                  </a:rPr>
                  <a:t> </a:t>
                </a:r>
                <a:r>
                  <a:rPr lang="en-US" sz="2800" dirty="0">
                    <a:latin typeface="Segoe UI Semilight" panose="020B0402040204020203" pitchFamily="34" charset="0"/>
                    <a:cs typeface="Segoe UI Semilight" panose="020B0402040204020203" pitchFamily="34" charset="0"/>
                  </a:rPr>
                  <a:t>is the </a:t>
                </a:r>
                <a:r>
                  <a:rPr lang="en-US" sz="2800" b="1" dirty="0">
                    <a:latin typeface="Segoe UI Semilight" panose="020B0402040204020203" pitchFamily="34" charset="0"/>
                    <a:cs typeface="Segoe UI Semilight" panose="020B0402040204020203" pitchFamily="34" charset="0"/>
                  </a:rPr>
                  <a:t>empty set</a:t>
                </a:r>
                <a:r>
                  <a:rPr lang="en-US" sz="2800" dirty="0">
                    <a:latin typeface="Segoe UI Semilight" panose="020B0402040204020203" pitchFamily="34" charset="0"/>
                    <a:cs typeface="Segoe UI Semilight" panose="020B0402040204020203" pitchFamily="34" charset="0"/>
                  </a:rPr>
                  <a:t>; the </a:t>
                </a:r>
                <a:r>
                  <a:rPr lang="en-US" sz="2800" i="1" dirty="0">
                    <a:latin typeface="Segoe UI Semilight" panose="020B0402040204020203" pitchFamily="34" charset="0"/>
                    <a:cs typeface="Segoe UI Semilight" panose="020B0402040204020203" pitchFamily="34" charset="0"/>
                  </a:rPr>
                  <a:t>only</a:t>
                </a:r>
                <a:r>
                  <a:rPr lang="en-US" sz="2800" dirty="0">
                    <a:latin typeface="Segoe UI Semilight" panose="020B0402040204020203" pitchFamily="34" charset="0"/>
                    <a:cs typeface="Segoe UI Semilight" panose="020B0402040204020203" pitchFamily="34" charset="0"/>
                  </a:rPr>
                  <a:t> set with no elements</a:t>
                </a:r>
              </a:p>
            </p:txBody>
          </p:sp>
        </mc:Choice>
        <mc:Fallback xmlns="">
          <p:sp>
            <p:nvSpPr>
              <p:cNvPr id="5" name="Rectangle 4">
                <a:extLst>
                  <a:ext uri="{FF2B5EF4-FFF2-40B4-BE49-F238E27FC236}">
                    <a16:creationId xmlns:a16="http://schemas.microsoft.com/office/drawing/2014/main" id="{A76BEEE7-178F-42A5-83A2-5A405212C56A}"/>
                  </a:ext>
                </a:extLst>
              </p:cNvPr>
              <p:cNvSpPr>
                <a:spLocks noRot="1" noChangeAspect="1" noMove="1" noResize="1" noEditPoints="1" noAdjustHandles="1" noChangeArrowheads="1" noChangeShapeType="1" noTextEdit="1"/>
              </p:cNvSpPr>
              <p:nvPr/>
            </p:nvSpPr>
            <p:spPr>
              <a:xfrm>
                <a:off x="1840620" y="1781490"/>
                <a:ext cx="8347089" cy="2725856"/>
              </a:xfrm>
              <a:prstGeom prst="rect">
                <a:avLst/>
              </a:prstGeom>
              <a:blipFill>
                <a:blip r:embed="rId2"/>
                <a:stretch>
                  <a:fillRect l="-1458" t="-2000" r="-292" b="-4667"/>
                </a:stretch>
              </a:blipFill>
              <a:ln>
                <a:solidFill>
                  <a:schemeClr val="accent2">
                    <a:lumMod val="20000"/>
                    <a:lumOff val="80000"/>
                  </a:schemeClr>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ular Callout 2"/>
              <p:cNvSpPr/>
              <p:nvPr/>
            </p:nvSpPr>
            <p:spPr>
              <a:xfrm>
                <a:off x="7748587" y="938558"/>
                <a:ext cx="3952875" cy="857565"/>
              </a:xfrm>
              <a:prstGeom prst="wedgeRectCallout">
                <a:avLst>
                  <a:gd name="adj1" fmla="val -63528"/>
                  <a:gd name="adj2" fmla="val 6326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Our natural numbers start at </a:t>
                </a:r>
                <a14:m>
                  <m:oMath xmlns:m="http://schemas.openxmlformats.org/officeDocument/2006/math">
                    <m:r>
                      <a:rPr lang="en-US" b="0" i="1" smtClean="0">
                        <a:latin typeface="Cambria Math" panose="02040503050406030204" pitchFamily="18" charset="0"/>
                      </a:rPr>
                      <m:t>0</m:t>
                    </m:r>
                  </m:oMath>
                </a14:m>
                <a:r>
                  <a:rPr lang="en-US" dirty="0"/>
                  <a:t>. </a:t>
                </a:r>
              </a:p>
              <a:p>
                <a:pPr algn="ctr"/>
                <a:r>
                  <a:rPr lang="en-US" dirty="0"/>
                  <a:t>Common in CS, other resources start at </a:t>
                </a:r>
                <a14:m>
                  <m:oMath xmlns:m="http://schemas.openxmlformats.org/officeDocument/2006/math">
                    <m:r>
                      <a:rPr lang="en-US" b="0" i="1" smtClean="0">
                        <a:latin typeface="Cambria Math" panose="02040503050406030204" pitchFamily="18" charset="0"/>
                      </a:rPr>
                      <m:t>1</m:t>
                    </m:r>
                  </m:oMath>
                </a14:m>
                <a:r>
                  <a:rPr lang="en-US" dirty="0"/>
                  <a:t>.</a:t>
                </a:r>
              </a:p>
            </p:txBody>
          </p:sp>
        </mc:Choice>
        <mc:Fallback xmlns="">
          <p:sp>
            <p:nvSpPr>
              <p:cNvPr id="3" name="Rectangular Callout 2"/>
              <p:cNvSpPr>
                <a:spLocks noRot="1" noChangeAspect="1" noMove="1" noResize="1" noEditPoints="1" noAdjustHandles="1" noChangeArrowheads="1" noChangeShapeType="1" noTextEdit="1"/>
              </p:cNvSpPr>
              <p:nvPr/>
            </p:nvSpPr>
            <p:spPr>
              <a:xfrm>
                <a:off x="7748587" y="938558"/>
                <a:ext cx="3952875" cy="857565"/>
              </a:xfrm>
              <a:prstGeom prst="wedgeRectCallout">
                <a:avLst>
                  <a:gd name="adj1" fmla="val -63528"/>
                  <a:gd name="adj2" fmla="val 63260"/>
                </a:avLst>
              </a:prstGeom>
              <a:blipFill>
                <a:blip r:embed="rId3"/>
                <a:stretch>
                  <a:fillRect r="-405"/>
                </a:stretch>
              </a:blipFill>
              <a:ln>
                <a:solidFill>
                  <a:schemeClr val="accent2"/>
                </a:solidFill>
              </a:ln>
            </p:spPr>
            <p:txBody>
              <a:bodyPr/>
              <a:lstStyle/>
              <a:p>
                <a:r>
                  <a:rPr lang="en-US">
                    <a:noFill/>
                  </a:rPr>
                  <a:t> </a:t>
                </a:r>
              </a:p>
            </p:txBody>
          </p:sp>
        </mc:Fallback>
      </mc:AlternateContent>
      <p:sp>
        <p:nvSpPr>
          <p:cNvPr id="6" name="Rectangular Callout 5"/>
          <p:cNvSpPr/>
          <p:nvPr/>
        </p:nvSpPr>
        <p:spPr>
          <a:xfrm>
            <a:off x="97119" y="4943632"/>
            <a:ext cx="3952875" cy="857565"/>
          </a:xfrm>
          <a:prstGeom prst="wedgeRectCallout">
            <a:avLst>
              <a:gd name="adj1" fmla="val -4009"/>
              <a:gd name="adj2" fmla="val -22219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a:t>
            </a:r>
            <a:r>
              <a:rPr lang="en-US" dirty="0" err="1"/>
              <a:t>LaTeX</a:t>
            </a:r>
            <a:r>
              <a:rPr lang="en-US" dirty="0"/>
              <a:t> \</a:t>
            </a:r>
            <a:r>
              <a:rPr lang="en-US" dirty="0" err="1"/>
              <a:t>mathbb</a:t>
            </a:r>
            <a:r>
              <a:rPr lang="en-US" dirty="0"/>
              <a:t>{R}</a:t>
            </a:r>
          </a:p>
          <a:p>
            <a:pPr algn="ctr"/>
            <a:r>
              <a:rPr lang="en-US" dirty="0"/>
              <a:t>In Office \</a:t>
            </a:r>
            <a:r>
              <a:rPr lang="en-US" dirty="0" err="1"/>
              <a:t>doubleR</a:t>
            </a:r>
            <a:endParaRPr lang="en-US" dirty="0"/>
          </a:p>
        </p:txBody>
      </p:sp>
      <p:sp>
        <p:nvSpPr>
          <p:cNvPr id="7" name="Rectangular Callout 6"/>
          <p:cNvSpPr/>
          <p:nvPr/>
        </p:nvSpPr>
        <p:spPr>
          <a:xfrm>
            <a:off x="5478744" y="5543707"/>
            <a:ext cx="4246281" cy="857565"/>
          </a:xfrm>
          <a:prstGeom prst="wedgeRectCallout">
            <a:avLst>
              <a:gd name="adj1" fmla="val -115575"/>
              <a:gd name="adj2" fmla="val -18442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this symbol not {}.</a:t>
            </a:r>
          </a:p>
          <a:p>
            <a:pPr algn="ctr"/>
            <a:r>
              <a:rPr lang="en-US" dirty="0"/>
              <a:t>In </a:t>
            </a:r>
            <a:r>
              <a:rPr lang="en-US" dirty="0" err="1"/>
              <a:t>LaTex</a:t>
            </a:r>
            <a:r>
              <a:rPr lang="en-US" dirty="0"/>
              <a:t> \</a:t>
            </a:r>
            <a:r>
              <a:rPr lang="en-US" dirty="0" err="1"/>
              <a:t>varnothing</a:t>
            </a:r>
            <a:r>
              <a:rPr lang="en-US" dirty="0"/>
              <a:t> In Office \</a:t>
            </a:r>
            <a:r>
              <a:rPr lang="en-US" dirty="0" err="1"/>
              <a:t>emptyset</a:t>
            </a:r>
            <a:r>
              <a:rPr lang="en-US" dirty="0"/>
              <a:t>.</a:t>
            </a:r>
          </a:p>
        </p:txBody>
      </p:sp>
    </p:spTree>
    <p:extLst>
      <p:ext uri="{BB962C8B-B14F-4D97-AF65-F5344CB8AC3E}">
        <p14:creationId xmlns:p14="http://schemas.microsoft.com/office/powerpoint/2010/main" val="3166340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54D0-0EFB-4C9E-ABD9-9A5618E19145}"/>
              </a:ext>
            </a:extLst>
          </p:cNvPr>
          <p:cNvSpPr>
            <a:spLocks noGrp="1"/>
          </p:cNvSpPr>
          <p:nvPr>
            <p:ph type="title"/>
          </p:nvPr>
        </p:nvSpPr>
        <p:spPr/>
        <p:txBody>
          <a:bodyPr/>
          <a:lstStyle/>
          <a:p>
            <a:r>
              <a:rPr lang="en-US" dirty="0"/>
              <a:t>More Connectors!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A34E19-3F31-4971-8DB7-239806501105}"/>
                  </a:ext>
                </a:extLst>
              </p:cNvPr>
              <p:cNvSpPr>
                <a:spLocks noGrp="1"/>
              </p:cNvSpPr>
              <p:nvPr>
                <p:ph idx="1"/>
              </p:nvPr>
            </p:nvSpPr>
            <p:spPr/>
            <p:txBody>
              <a:bodyPr/>
              <a:lstStyle/>
              <a:p>
                <a:pPr marL="0" indent="0">
                  <a:buNone/>
                </a:pP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dirty="0"/>
                  <a:t>  “A minus B”</a:t>
                </a:r>
                <a:endParaRPr lang="en-US" b="0" i="1" dirty="0">
                  <a:latin typeface="Cambria Math" panose="02040503050406030204" pitchFamily="18" charset="0"/>
                </a:endParaRP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“XOR” (also called “symmetric difference”)</a:t>
                </a:r>
              </a:p>
              <a:p>
                <a:r>
                  <a:rPr lang="en-US" dirty="0"/>
                  <a:t> </a:t>
                </a:r>
              </a:p>
            </p:txBody>
          </p:sp>
        </mc:Choice>
        <mc:Fallback xmlns="">
          <p:sp>
            <p:nvSpPr>
              <p:cNvPr id="3" name="Content Placeholder 2">
                <a:extLst>
                  <a:ext uri="{FF2B5EF4-FFF2-40B4-BE49-F238E27FC236}">
                    <a16:creationId xmlns:a16="http://schemas.microsoft.com/office/drawing/2014/main" id="{B1A34E19-3F31-4971-8DB7-239806501105}"/>
                  </a:ext>
                </a:extLst>
              </p:cNvPr>
              <p:cNvSpPr>
                <a:spLocks noGrp="1" noRot="1" noChangeAspect="1" noMove="1" noResize="1" noEditPoints="1" noAdjustHandles="1" noChangeArrowheads="1" noChangeShapeType="1" noTextEdit="1"/>
              </p:cNvSpPr>
              <p:nvPr>
                <p:ph idx="1"/>
              </p:nvPr>
            </p:nvSpPr>
            <p:spPr>
              <a:blipFill>
                <a:blip r:embed="rId2"/>
                <a:stretch>
                  <a:fillRect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p:cNvSpPr/>
              <p:nvPr/>
            </p:nvSpPr>
            <p:spPr>
              <a:xfrm>
                <a:off x="1006763" y="2157153"/>
                <a:ext cx="7721600" cy="61883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oMath>
                  </m:oMathPara>
                </a14:m>
                <a:endParaRPr lang="en-US" sz="2800" dirty="0"/>
              </a:p>
            </p:txBody>
          </p:sp>
        </mc:Choice>
        <mc:Fallback xmlns="">
          <p:sp>
            <p:nvSpPr>
              <p:cNvPr id="4" name="Rounded Rectangle 3"/>
              <p:cNvSpPr>
                <a:spLocks noRot="1" noChangeAspect="1" noMove="1" noResize="1" noEditPoints="1" noAdjustHandles="1" noChangeArrowheads="1" noChangeShapeType="1" noTextEdit="1"/>
              </p:cNvSpPr>
              <p:nvPr/>
            </p:nvSpPr>
            <p:spPr>
              <a:xfrm>
                <a:off x="1006763" y="2157153"/>
                <a:ext cx="7721600" cy="618836"/>
              </a:xfrm>
              <a:prstGeom prst="roundRect">
                <a:avLst/>
              </a:prstGeom>
              <a:blipFill>
                <a:blip r:embed="rId3"/>
                <a:stretch>
                  <a:fillRect/>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1205345" y="4341553"/>
                <a:ext cx="7721600" cy="61883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𝐴</m:t>
                      </m:r>
                      <m:r>
                        <a:rPr lang="en-US" sz="2800" b="0" i="1" smtClean="0">
                          <a:latin typeface="Cambria Math" panose="02040503050406030204" pitchFamily="18" charset="0"/>
                        </a:rPr>
                        <m:t>⊕</m:t>
                      </m:r>
                      <m:r>
                        <a:rPr lang="en-US" sz="280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oMath>
                  </m:oMathPara>
                </a14:m>
                <a:endParaRPr lang="en-US" sz="2800" dirty="0"/>
              </a:p>
            </p:txBody>
          </p:sp>
        </mc:Choice>
        <mc:Fallback xmlns="">
          <p:sp>
            <p:nvSpPr>
              <p:cNvPr id="5" name="Rounded Rectangle 4"/>
              <p:cNvSpPr>
                <a:spLocks noRot="1" noChangeAspect="1" noMove="1" noResize="1" noEditPoints="1" noAdjustHandles="1" noChangeArrowheads="1" noChangeShapeType="1" noTextEdit="1"/>
              </p:cNvSpPr>
              <p:nvPr/>
            </p:nvSpPr>
            <p:spPr>
              <a:xfrm>
                <a:off x="1205345" y="4341553"/>
                <a:ext cx="7721600" cy="618836"/>
              </a:xfrm>
              <a:prstGeom prst="roundRect">
                <a:avLst/>
              </a:prstGeom>
              <a:blipFill>
                <a:blip r:embed="rId4"/>
                <a:stretch>
                  <a:fillRect/>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3156004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C7DD6-EF69-4061-BD66-1C434CCF7501}"/>
              </a:ext>
            </a:extLst>
          </p:cNvPr>
          <p:cNvSpPr>
            <a:spLocks noGrp="1"/>
          </p:cNvSpPr>
          <p:nvPr>
            <p:ph type="title"/>
          </p:nvPr>
        </p:nvSpPr>
        <p:spPr/>
        <p:txBody>
          <a:bodyPr/>
          <a:lstStyle/>
          <a:p>
            <a:r>
              <a:rPr lang="en-US" dirty="0"/>
              <a:t>More Connectors!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85F33F-0BE7-45E9-916D-089A0996A44B}"/>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𝐵</m:t>
                        </m:r>
                      </m:e>
                    </m:d>
                  </m:oMath>
                </a14:m>
                <a:endParaRPr lang="en-US" b="0" dirty="0"/>
              </a:p>
              <a:p>
                <a:endParaRPr lang="en-US" dirty="0"/>
              </a:p>
              <a:p>
                <a:r>
                  <a:rPr lang="en-US" dirty="0"/>
                  <a:t>Called “the Cartesian product” of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a:t>
                </a:r>
              </a:p>
              <a:p>
                <a:endParaRPr lang="en-US" dirty="0"/>
              </a:p>
              <a:p>
                <a14:m>
                  <m:oMath xmlns:m="http://schemas.openxmlformats.org/officeDocument/2006/math">
                    <m:r>
                      <a:rPr lang="en-US" b="0" i="1" smtClean="0">
                        <a:latin typeface="Cambria Math" panose="02040503050406030204" pitchFamily="18" charset="0"/>
                      </a:rPr>
                      <m:t>ℝ</m:t>
                    </m:r>
                    <m:r>
                      <a:rPr lang="en-US" b="0" i="1" smtClean="0">
                        <a:latin typeface="Cambria Math" panose="02040503050406030204" pitchFamily="18" charset="0"/>
                      </a:rPr>
                      <m:t>×</m:t>
                    </m:r>
                    <m:r>
                      <a:rPr lang="en-US" b="0" i="1" smtClean="0">
                        <a:latin typeface="Cambria Math" panose="02040503050406030204" pitchFamily="18" charset="0"/>
                      </a:rPr>
                      <m:t>ℝ</m:t>
                    </m:r>
                  </m:oMath>
                </a14:m>
                <a:r>
                  <a:rPr lang="en-US" dirty="0"/>
                  <a:t> is the “real plane” ordered pairs of real numbers. </a:t>
                </a:r>
              </a:p>
              <a:p>
                <a:endParaRPr lang="en-US" dirty="0"/>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2,1</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2,2</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2,3</m:t>
                        </m:r>
                      </m:e>
                    </m:d>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F85F33F-0BE7-45E9-916D-089A0996A44B}"/>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66561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Breakdown the statement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even.”</a:t>
                </a:r>
              </a:p>
              <a:p>
                <a:endParaRPr lang="en-US" dirty="0"/>
              </a:p>
              <a:p>
                <a:r>
                  <a:rPr lang="en-US" dirty="0"/>
                  <a:t>In symbols, that’s: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Even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m:rPr>
                            <m:sty m:val="p"/>
                          </m:rPr>
                          <a:rPr lang="en-US" b="0" i="0" smtClean="0">
                            <a:latin typeface="Cambria Math" panose="02040503050406030204" pitchFamily="18" charset="0"/>
                          </a:rPr>
                          <m:t>Even</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e>
                    </m:d>
                  </m:oMath>
                </a14:m>
                <a:endParaRPr lang="en-US" dirty="0"/>
              </a:p>
              <a:p>
                <a:r>
                  <a:rPr lang="en-US" dirty="0"/>
                  <a:t>Let’s break down the statement to understand what the proof needs to look like:</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comes first. We need to introduce an arbitrary variable</a:t>
                </a:r>
              </a:p>
              <a:p>
                <a14:m>
                  <m:oMath xmlns:m="http://schemas.openxmlformats.org/officeDocument/2006/math">
                    <m:r>
                      <m:rPr>
                        <m:sty m:val="p"/>
                      </m:rPr>
                      <a:rPr lang="en-US" b="0" i="0" smtClean="0">
                        <a:latin typeface="Cambria Math" panose="02040503050406030204" pitchFamily="18" charset="0"/>
                      </a:rPr>
                      <m:t>Even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m:rPr>
                        <m:sty m:val="p"/>
                      </m:rPr>
                      <a:rPr lang="en-US" b="0" i="0" smtClean="0">
                        <a:latin typeface="Cambria Math" panose="02040503050406030204" pitchFamily="18" charset="0"/>
                      </a:rPr>
                      <m:t>Even</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is left. We prove implications by assuming the hypothesis and setting the conclusion as our goal</a:t>
                </a:r>
              </a:p>
              <a:p>
                <a14:m>
                  <m:oMath xmlns:m="http://schemas.openxmlformats.org/officeDocument/2006/math">
                    <m:r>
                      <m:rPr>
                        <m:sty m:val="p"/>
                      </m:rPr>
                      <a:rPr lang="en-US" b="0" i="0" smtClean="0">
                        <a:latin typeface="Cambria Math" panose="02040503050406030204" pitchFamily="18" charset="0"/>
                      </a:rPr>
                      <m:t>Even</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is our starting assumption, </a:t>
                </a:r>
                <a14:m>
                  <m:oMath xmlns:m="http://schemas.openxmlformats.org/officeDocument/2006/math">
                    <m:r>
                      <m:rPr>
                        <m:sty m:val="p"/>
                      </m:rPr>
                      <a:rPr lang="en-US" b="0" i="0" smtClean="0">
                        <a:latin typeface="Cambria Math" panose="02040503050406030204" pitchFamily="18" charset="0"/>
                      </a:rPr>
                      <m:t>Even</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is our goal</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218"/>
                </a:stretch>
              </a:blipFill>
            </p:spPr>
            <p:txBody>
              <a:bodyPr/>
              <a:lstStyle/>
              <a:p>
                <a:r>
                  <a:rPr lang="en-US">
                    <a:noFill/>
                  </a:rPr>
                  <a:t> </a:t>
                </a:r>
              </a:p>
            </p:txBody>
          </p:sp>
        </mc:Fallback>
      </mc:AlternateContent>
    </p:spTree>
    <p:extLst>
      <p:ext uri="{BB962C8B-B14F-4D97-AF65-F5344CB8AC3E}">
        <p14:creationId xmlns:p14="http://schemas.microsoft.com/office/powerpoint/2010/main" val="208059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6C4593F-4A83-4C30-AA4E-4D1D9FF88540}"/>
                  </a:ext>
                </a:extLst>
              </p:cNvPr>
              <p:cNvSpPr>
                <a:spLocks noGrp="1"/>
              </p:cNvSpPr>
              <p:nvPr>
                <p:ph type="title"/>
              </p:nvPr>
            </p:nvSpPr>
            <p:spPr/>
            <p:txBody>
              <a:bodyPr/>
              <a:lstStyle/>
              <a:p>
                <a:r>
                  <a:rPr lang="en-US" dirty="0"/>
                  <a:t>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even.</a:t>
                </a:r>
              </a:p>
            </p:txBody>
          </p:sp>
        </mc:Choice>
        <mc:Fallback xmlns="">
          <p:sp>
            <p:nvSpPr>
              <p:cNvPr id="2" name="Title 1">
                <a:extLst>
                  <a:ext uri="{FF2B5EF4-FFF2-40B4-BE49-F238E27FC236}">
                    <a16:creationId xmlns:a16="http://schemas.microsoft.com/office/drawing/2014/main" id="{56C4593F-4A83-4C30-AA4E-4D1D9FF8854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6935C9-18A9-479F-80BE-A505C5BACA16}"/>
                  </a:ext>
                </a:extLst>
              </p:cNvPr>
              <p:cNvSpPr>
                <a:spLocks noGrp="1"/>
              </p:cNvSpPr>
              <p:nvPr>
                <p:ph idx="1"/>
              </p:nvPr>
            </p:nvSpPr>
            <p:spPr>
              <a:xfrm>
                <a:off x="575240" y="1463857"/>
                <a:ext cx="4473010" cy="4845504"/>
              </a:xfrm>
            </p:spPr>
            <p:txBody>
              <a:bodyPr>
                <a:normAutofit lnSpcReduction="10000"/>
              </a:bodyPr>
              <a:lstStyle/>
              <a:p>
                <a:pPr marL="0" indent="0">
                  <a:buClr>
                    <a:schemeClr val="accent4"/>
                  </a:buClr>
                  <a:buNone/>
                </a:pPr>
                <a:r>
                  <a:rPr lang="en-US" sz="2400" dirty="0">
                    <a:solidFill>
                      <a:schemeClr val="accent4"/>
                    </a:solidFill>
                    <a:cs typeface="Courier New" panose="02070309020205020404" pitchFamily="49" charset="0"/>
                  </a:rPr>
                  <a:t>1.</a:t>
                </a:r>
                <a:r>
                  <a:rPr lang="en-US" sz="2400" dirty="0">
                    <a:cs typeface="Courier New" panose="02070309020205020404" pitchFamily="49" charset="0"/>
                  </a:rPr>
                  <a:t> Let </a:t>
                </a:r>
                <a14:m>
                  <m:oMath xmlns:m="http://schemas.openxmlformats.org/officeDocument/2006/math">
                    <m:r>
                      <a:rPr lang="en-US" sz="2400" b="0" i="1" smtClean="0">
                        <a:latin typeface="Cambria Math" panose="02040503050406030204" pitchFamily="18" charset="0"/>
                        <a:cs typeface="Courier New" panose="02070309020205020404" pitchFamily="49" charset="0"/>
                      </a:rPr>
                      <m:t>𝑎</m:t>
                    </m:r>
                  </m:oMath>
                </a14:m>
                <a:r>
                  <a:rPr lang="en-US" sz="2400" dirty="0">
                    <a:cs typeface="Courier New" panose="02070309020205020404" pitchFamily="49" charset="0"/>
                  </a:rPr>
                  <a:t> be arbitrary</a:t>
                </a:r>
              </a:p>
              <a:p>
                <a:pPr marL="0" indent="0">
                  <a:buClr>
                    <a:schemeClr val="accent4"/>
                  </a:buClr>
                  <a:buNone/>
                </a:pPr>
                <a:r>
                  <a:rPr lang="en-US" sz="2400" dirty="0">
                    <a:cs typeface="Courier New" panose="02070309020205020404" pitchFamily="49" charset="0"/>
                  </a:rPr>
                  <a:t>   </a:t>
                </a:r>
                <a:r>
                  <a:rPr lang="en-US" sz="2400" dirty="0">
                    <a:solidFill>
                      <a:schemeClr val="accent4"/>
                    </a:solidFill>
                    <a:cs typeface="Courier New" panose="02070309020205020404" pitchFamily="49" charset="0"/>
                  </a:rPr>
                  <a:t>2.1</a:t>
                </a:r>
                <a14:m>
                  <m:oMath xmlns:m="http://schemas.openxmlformats.org/officeDocument/2006/math">
                    <m:r>
                      <a:rPr lang="en-US" sz="2400" i="1" dirty="0" smtClean="0">
                        <a:latin typeface="Cambria Math" panose="02040503050406030204" pitchFamily="18" charset="0"/>
                        <a:cs typeface="Courier New" panose="02070309020205020404" pitchFamily="49" charset="0"/>
                      </a:rPr>
                      <m:t> </m:t>
                    </m:r>
                  </m:oMath>
                </a14:m>
                <a:r>
                  <a:rPr lang="en-US" sz="2400" dirty="0">
                    <a:latin typeface="Courier New" panose="02070309020205020404" pitchFamily="49" charset="0"/>
                    <a:cs typeface="Courier New" panose="02070309020205020404" pitchFamily="49" charset="0"/>
                  </a:rPr>
                  <a:t>Even</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oMath>
                </a14:m>
                <a:endParaRPr lang="en-US" sz="240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.2</a:t>
                </a:r>
                <a:r>
                  <a:rPr lang="en-US" sz="2400" b="0" dirty="0"/>
                  <a:t> </a:t>
                </a:r>
                <a14:m>
                  <m:oMath xmlns:m="http://schemas.openxmlformats.org/officeDocument/2006/math">
                    <m:r>
                      <a:rPr lang="en-US" sz="2400" b="0" i="1" smtClean="0">
                        <a:latin typeface="Cambria Math" panose="02040503050406030204" pitchFamily="18" charset="0"/>
                      </a:rPr>
                      <m:t>?</m:t>
                    </m:r>
                  </m:oMath>
                </a14:m>
                <a:endParaRPr lang="en-US" sz="240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.3</a:t>
                </a:r>
                <a:r>
                  <a:rPr lang="en-US" sz="2400" b="0" dirty="0"/>
                  <a:t> </a:t>
                </a:r>
                <a14:m>
                  <m:oMath xmlns:m="http://schemas.openxmlformats.org/officeDocument/2006/math">
                    <m:r>
                      <a:rPr lang="en-US" sz="2400" b="0" i="1" smtClean="0">
                        <a:latin typeface="Cambria Math" panose="02040503050406030204" pitchFamily="18" charset="0"/>
                      </a:rPr>
                      <m:t>?</m:t>
                    </m:r>
                  </m:oMath>
                </a14:m>
                <a:endParaRPr lang="en-US" sz="240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.4</a:t>
                </a:r>
                <a:r>
                  <a:rPr lang="en-US" sz="2400" b="0" dirty="0"/>
                  <a:t> </a:t>
                </a:r>
                <a14:m>
                  <m:oMath xmlns:m="http://schemas.openxmlformats.org/officeDocument/2006/math">
                    <m:r>
                      <a:rPr lang="en-US" sz="2400" b="0" i="1" smtClean="0">
                        <a:latin typeface="Cambria Math" panose="02040503050406030204" pitchFamily="18" charset="0"/>
                      </a:rPr>
                      <m:t>?</m:t>
                    </m:r>
                  </m:oMath>
                </a14:m>
                <a:endParaRPr lang="en-US" sz="240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.5</a:t>
                </a:r>
                <a:r>
                  <a:rPr lang="en-US" sz="2400" b="0" dirty="0"/>
                  <a:t> </a:t>
                </a:r>
                <a14:m>
                  <m:oMath xmlns:m="http://schemas.openxmlformats.org/officeDocument/2006/math">
                    <m:r>
                      <a:rPr lang="en-US" sz="2400" b="0" i="1" smtClean="0">
                        <a:latin typeface="Cambria Math" panose="02040503050406030204" pitchFamily="18" charset="0"/>
                      </a:rPr>
                      <m:t>?</m:t>
                    </m:r>
                  </m:oMath>
                </a14:m>
                <a:endParaRPr lang="en-US" sz="2400" b="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.6</a:t>
                </a:r>
                <a:r>
                  <a:rPr lang="en-US" sz="2400" b="0" dirty="0"/>
                  <a:t> </a:t>
                </a:r>
                <a14:m>
                  <m:oMath xmlns:m="http://schemas.openxmlformats.org/officeDocument/2006/math">
                    <m:r>
                      <a:rPr lang="en-US" sz="2400" b="0" i="1" smtClean="0">
                        <a:latin typeface="Cambria Math" panose="02040503050406030204" pitchFamily="18" charset="0"/>
                      </a:rPr>
                      <m:t>?</m:t>
                    </m:r>
                  </m:oMath>
                </a14:m>
                <a:endParaRPr lang="en-US" sz="2400" b="0" dirty="0"/>
              </a:p>
              <a:p>
                <a:pPr marL="0" indent="0">
                  <a:buClr>
                    <a:schemeClr val="accent4"/>
                  </a:buClr>
                  <a:buNone/>
                </a:pPr>
                <a:r>
                  <a:rPr lang="en-US" sz="2400" b="0" dirty="0">
                    <a:cs typeface="Courier New" panose="02070309020205020404" pitchFamily="49" charset="0"/>
                  </a:rPr>
                  <a:t>   </a:t>
                </a:r>
                <a:r>
                  <a:rPr lang="en-US" sz="2400" b="0" dirty="0">
                    <a:solidFill>
                      <a:schemeClr val="accent4"/>
                    </a:solidFill>
                    <a:cs typeface="Courier New" panose="02070309020205020404" pitchFamily="49" charset="0"/>
                  </a:rPr>
                  <a:t>2.7</a:t>
                </a:r>
                <a:r>
                  <a:rPr lang="en-US" sz="2400" b="0" dirty="0">
                    <a:cs typeface="Courier New" panose="02070309020205020404" pitchFamily="49" charset="0"/>
                  </a:rPr>
                  <a:t> </a:t>
                </a:r>
                <a:r>
                  <a:rPr lang="en-US" sz="2400" b="0" dirty="0">
                    <a:latin typeface="Courier New" panose="02070309020205020404" pitchFamily="49" charset="0"/>
                    <a:cs typeface="Courier New" panose="02070309020205020404" pitchFamily="49" charset="0"/>
                  </a:rPr>
                  <a:t>Even</a:t>
                </a:r>
                <a14:m>
                  <m:oMath xmlns:m="http://schemas.openxmlformats.org/officeDocument/2006/math">
                    <m:r>
                      <a:rPr lang="en-US" sz="2400" b="0" i="1" dirty="0" smtClean="0">
                        <a:latin typeface="Cambria Math" panose="02040503050406030204" pitchFamily="18" charset="0"/>
                        <a:cs typeface="Courier New" panose="02070309020205020404" pitchFamily="49" charset="0"/>
                      </a:rPr>
                      <m:t>(</m:t>
                    </m:r>
                    <m:sSup>
                      <m:sSupPr>
                        <m:ctrlPr>
                          <a:rPr lang="en-US" sz="2400" b="0" i="1" dirty="0" smtClean="0">
                            <a:latin typeface="Cambria Math" panose="02040503050406030204" pitchFamily="18" charset="0"/>
                            <a:cs typeface="Courier New" panose="02070309020205020404" pitchFamily="49" charset="0"/>
                          </a:rPr>
                        </m:ctrlPr>
                      </m:sSupPr>
                      <m:e>
                        <m:r>
                          <a:rPr lang="en-US" sz="2400" b="0" i="1" dirty="0" smtClean="0">
                            <a:latin typeface="Cambria Math" panose="02040503050406030204" pitchFamily="18" charset="0"/>
                            <a:cs typeface="Courier New" panose="02070309020205020404" pitchFamily="49" charset="0"/>
                          </a:rPr>
                          <m:t>𝑎</m:t>
                        </m:r>
                      </m:e>
                      <m:sup>
                        <m:r>
                          <a:rPr lang="en-US" sz="2400" b="0" i="1" dirty="0" smtClean="0">
                            <a:latin typeface="Cambria Math" panose="02040503050406030204" pitchFamily="18" charset="0"/>
                            <a:cs typeface="Courier New" panose="02070309020205020404" pitchFamily="49" charset="0"/>
                          </a:rPr>
                          <m:t>2</m:t>
                        </m:r>
                      </m:sup>
                    </m:sSup>
                    <m:r>
                      <a:rPr lang="en-US" sz="2400" b="0" i="1" dirty="0" smtClean="0">
                        <a:latin typeface="Cambria Math" panose="02040503050406030204" pitchFamily="18" charset="0"/>
                        <a:cs typeface="Courier New" panose="02070309020205020404" pitchFamily="49" charset="0"/>
                      </a:rPr>
                      <m:t>)</m:t>
                    </m:r>
                  </m:oMath>
                </a14:m>
                <a:endParaRPr lang="en-US" sz="2400" dirty="0"/>
              </a:p>
              <a:p>
                <a:pPr marL="0" indent="0">
                  <a:buClr>
                    <a:schemeClr val="accent4"/>
                  </a:buClr>
                  <a:buNone/>
                </a:pPr>
                <a:r>
                  <a:rPr lang="en-US" sz="2400" dirty="0">
                    <a:solidFill>
                      <a:schemeClr val="accent4"/>
                    </a:solidFill>
                  </a:rPr>
                  <a:t>3.</a:t>
                </a:r>
                <a:r>
                  <a:rPr lang="en-US" sz="2400" dirty="0"/>
                  <a:t> </a:t>
                </a:r>
                <a:r>
                  <a:rPr lang="en-US" sz="240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i="1" dirty="0" smtClean="0">
                            <a:latin typeface="Cambria Math" panose="02040503050406030204" pitchFamily="18" charset="0"/>
                            <a:cs typeface="Courier New" panose="02070309020205020404" pitchFamily="49" charset="0"/>
                          </a:rPr>
                        </m:ctrlPr>
                      </m:dPr>
                      <m:e>
                        <m:r>
                          <a:rPr lang="en-US" sz="2400" i="1" dirty="0" smtClean="0">
                            <a:latin typeface="Cambria Math" panose="02040503050406030204" pitchFamily="18" charset="0"/>
                            <a:cs typeface="Courier New" panose="02070309020205020404" pitchFamily="49" charset="0"/>
                          </a:rPr>
                          <m:t>𝑎</m:t>
                        </m:r>
                      </m:e>
                    </m:d>
                    <m:r>
                      <a:rPr lang="en-US" sz="2400" b="0" i="1" dirty="0" smtClean="0">
                        <a:latin typeface="Cambria Math" panose="02040503050406030204" pitchFamily="18" charset="0"/>
                        <a:cs typeface="Courier New" panose="02070309020205020404" pitchFamily="49" charset="0"/>
                      </a:rPr>
                      <m:t>→</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r>
                      <a:rPr lang="en-US" sz="2400" b="0" i="1" dirty="0" smtClean="0">
                        <a:latin typeface="Cambria Math" panose="02040503050406030204" pitchFamily="18" charset="0"/>
                        <a:cs typeface="Courier New" panose="02070309020205020404" pitchFamily="49" charset="0"/>
                      </a:rPr>
                      <m:t>(</m:t>
                    </m:r>
                    <m:sSup>
                      <m:sSupPr>
                        <m:ctrlPr>
                          <a:rPr lang="en-US" sz="2400" b="0" i="1" dirty="0" smtClean="0">
                            <a:latin typeface="Cambria Math" panose="02040503050406030204" pitchFamily="18" charset="0"/>
                            <a:cs typeface="Courier New" panose="02070309020205020404" pitchFamily="49" charset="0"/>
                          </a:rPr>
                        </m:ctrlPr>
                      </m:sSupPr>
                      <m:e>
                        <m:r>
                          <a:rPr lang="en-US" sz="2400" b="0" i="1" dirty="0" smtClean="0">
                            <a:latin typeface="Cambria Math" panose="02040503050406030204" pitchFamily="18" charset="0"/>
                            <a:cs typeface="Courier New" panose="02070309020205020404" pitchFamily="49" charset="0"/>
                          </a:rPr>
                          <m:t>𝑎</m:t>
                        </m:r>
                      </m:e>
                      <m:sup>
                        <m:r>
                          <a:rPr lang="en-US" sz="2400" b="0" i="1" dirty="0" smtClean="0">
                            <a:latin typeface="Cambria Math" panose="02040503050406030204" pitchFamily="18" charset="0"/>
                            <a:cs typeface="Courier New" panose="02070309020205020404" pitchFamily="49" charset="0"/>
                          </a:rPr>
                          <m:t>2</m:t>
                        </m:r>
                      </m:sup>
                    </m:sSup>
                    <m:r>
                      <a:rPr lang="en-US" sz="2400" b="0" i="1" dirty="0" smtClean="0">
                        <a:latin typeface="Cambria Math" panose="02040503050406030204" pitchFamily="18" charset="0"/>
                        <a:cs typeface="Courier New" panose="02070309020205020404" pitchFamily="49" charset="0"/>
                      </a:rPr>
                      <m:t>)</m:t>
                    </m:r>
                  </m:oMath>
                </a14:m>
                <a:endParaRPr lang="en-US" sz="2400" dirty="0">
                  <a:latin typeface="Courier New" panose="02070309020205020404" pitchFamily="49" charset="0"/>
                  <a:cs typeface="Courier New" panose="02070309020205020404" pitchFamily="49" charset="0"/>
                </a:endParaRPr>
              </a:p>
              <a:p>
                <a:pPr marL="0" indent="0">
                  <a:buClr>
                    <a:schemeClr val="accent4"/>
                  </a:buClr>
                  <a:buNone/>
                </a:pPr>
                <a:r>
                  <a:rPr lang="en-US" sz="2400" dirty="0">
                    <a:solidFill>
                      <a:schemeClr val="accent4"/>
                    </a:solidFill>
                  </a:rPr>
                  <a:t>4.</a:t>
                </a:r>
                <a:r>
                  <a:rPr lang="en-US" sz="2400" dirty="0"/>
                  <a:t> </a:t>
                </a:r>
                <a14:m>
                  <m:oMath xmlns:m="http://schemas.openxmlformats.org/officeDocument/2006/math">
                    <m:r>
                      <a:rPr lang="en-US" sz="2400" b="0" i="1" smtClean="0">
                        <a:latin typeface="Cambria Math" panose="02040503050406030204" pitchFamily="18" charset="0"/>
                        <a:cs typeface="Courier New" panose="02070309020205020404" pitchFamily="49" charset="0"/>
                      </a:rPr>
                      <m:t>∀</m:t>
                    </m:r>
                    <m:r>
                      <a:rPr lang="en-US" sz="2400" b="0" i="1" smtClean="0">
                        <a:latin typeface="Cambria Math" panose="02040503050406030204" pitchFamily="18" charset="0"/>
                        <a:cs typeface="Courier New" panose="02070309020205020404" pitchFamily="49" charset="0"/>
                      </a:rPr>
                      <m:t>𝑥</m:t>
                    </m:r>
                    <m:r>
                      <a:rPr lang="en-US" sz="2400" b="0" i="1" smtClean="0">
                        <a:latin typeface="Cambria Math" panose="02040503050406030204" pitchFamily="18" charset="0"/>
                        <a:cs typeface="Courier New" panose="02070309020205020404" pitchFamily="49" charset="0"/>
                      </a:rPr>
                      <m:t>(</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latin typeface="Cambria Math" panose="02040503050406030204" pitchFamily="18" charset="0"/>
                            <a:cs typeface="Courier New" panose="02070309020205020404" pitchFamily="49" charset="0"/>
                          </a:rPr>
                        </m:ctrlPr>
                      </m:dPr>
                      <m:e>
                        <m:r>
                          <a:rPr lang="en-US" sz="2400" b="0" i="1" smtClean="0">
                            <a:latin typeface="Cambria Math" panose="02040503050406030204" pitchFamily="18" charset="0"/>
                            <a:cs typeface="Courier New" panose="02070309020205020404" pitchFamily="49" charset="0"/>
                          </a:rPr>
                          <m:t>𝑥</m:t>
                        </m:r>
                      </m:e>
                    </m:d>
                    <m:r>
                      <a:rPr lang="en-US" sz="2400" b="0" i="1" smtClean="0">
                        <a:latin typeface="Cambria Math" panose="02040503050406030204" pitchFamily="18" charset="0"/>
                        <a:cs typeface="Courier New" panose="02070309020205020404" pitchFamily="49" charset="0"/>
                      </a:rPr>
                      <m:t>→</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r>
                      <a:rPr lang="en-US" sz="2400" b="0" i="1" smtClean="0">
                        <a:latin typeface="Cambria Math" panose="02040503050406030204" pitchFamily="18" charset="0"/>
                        <a:cs typeface="Courier New" panose="02070309020205020404" pitchFamily="49" charset="0"/>
                      </a:rPr>
                      <m:t>(</m:t>
                    </m:r>
                    <m:sSup>
                      <m:sSupPr>
                        <m:ctrlPr>
                          <a:rPr lang="en-US" sz="2400" b="0" i="1" smtClean="0">
                            <a:latin typeface="Cambria Math" panose="02040503050406030204" pitchFamily="18" charset="0"/>
                            <a:cs typeface="Courier New" panose="02070309020205020404" pitchFamily="49" charset="0"/>
                          </a:rPr>
                        </m:ctrlPr>
                      </m:sSupPr>
                      <m:e>
                        <m:r>
                          <a:rPr lang="en-US" sz="2400" b="0" i="1" smtClean="0">
                            <a:latin typeface="Cambria Math" panose="02040503050406030204" pitchFamily="18" charset="0"/>
                            <a:cs typeface="Courier New" panose="02070309020205020404" pitchFamily="49" charset="0"/>
                          </a:rPr>
                          <m:t>𝑥</m:t>
                        </m:r>
                      </m:e>
                      <m:sup>
                        <m:r>
                          <a:rPr lang="en-US" sz="2400" b="0" i="1" smtClean="0">
                            <a:latin typeface="Cambria Math" panose="02040503050406030204" pitchFamily="18" charset="0"/>
                            <a:cs typeface="Courier New" panose="02070309020205020404" pitchFamily="49" charset="0"/>
                          </a:rPr>
                          <m:t>2</m:t>
                        </m:r>
                      </m:sup>
                    </m:sSup>
                    <m:r>
                      <a:rPr lang="en-US" sz="2400" b="0" i="1" smtClean="0">
                        <a:latin typeface="Cambria Math" panose="02040503050406030204" pitchFamily="18" charset="0"/>
                        <a:cs typeface="Courier New" panose="02070309020205020404" pitchFamily="49" charset="0"/>
                      </a:rPr>
                      <m:t>))</m:t>
                    </m:r>
                  </m:oMath>
                </a14:m>
                <a:endParaRPr lang="en-US" sz="2400"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236935C9-18A9-479F-80BE-A505C5BACA16}"/>
                  </a:ext>
                </a:extLst>
              </p:cNvPr>
              <p:cNvSpPr>
                <a:spLocks noGrp="1" noRot="1" noChangeAspect="1" noMove="1" noResize="1" noEditPoints="1" noAdjustHandles="1" noChangeArrowheads="1" noChangeShapeType="1" noTextEdit="1"/>
              </p:cNvSpPr>
              <p:nvPr>
                <p:ph idx="1"/>
              </p:nvPr>
            </p:nvSpPr>
            <p:spPr>
              <a:xfrm>
                <a:off x="575240" y="1463857"/>
                <a:ext cx="4473010" cy="4845504"/>
              </a:xfrm>
              <a:blipFill>
                <a:blip r:embed="rId3"/>
                <a:stretch>
                  <a:fillRect l="-3134" t="-2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3A1D866-9C2A-4301-B1F6-6B1607F73310}"/>
                  </a:ext>
                </a:extLst>
              </p:cNvPr>
              <p:cNvSpPr txBox="1"/>
              <p:nvPr/>
            </p:nvSpPr>
            <p:spPr>
              <a:xfrm>
                <a:off x="4914900" y="1463857"/>
                <a:ext cx="6953250" cy="4516621"/>
              </a:xfrm>
              <a:prstGeom prst="rect">
                <a:avLst/>
              </a:prstGeom>
              <a:noFill/>
            </p:spPr>
            <p:txBody>
              <a:bodyPr wrap="square" rtlCol="0">
                <a:spAutoFit/>
              </a:bodyPr>
              <a:lstStyle/>
              <a:p>
                <a:pPr>
                  <a:spcAft>
                    <a:spcPts val="900"/>
                  </a:spcAft>
                </a:pPr>
                <a:r>
                  <a:rPr lang="en-US" sz="2200" dirty="0">
                    <a:latin typeface="Segoe UI Semilight" panose="020B0402040204020203" pitchFamily="34" charset="0"/>
                    <a:cs typeface="Segoe UI Semilight" panose="020B0402040204020203" pitchFamily="34" charset="0"/>
                  </a:rPr>
                  <a:t> </a:t>
                </a:r>
              </a:p>
              <a:p>
                <a:pPr>
                  <a:spcAft>
                    <a:spcPts val="900"/>
                  </a:spcAft>
                </a:pPr>
                <a:r>
                  <a:rPr lang="en-US" sz="2200" dirty="0">
                    <a:latin typeface="Segoe UI Semilight" panose="020B0402040204020203" pitchFamily="34" charset="0"/>
                    <a:cs typeface="Segoe UI Semilight" panose="020B0402040204020203" pitchFamily="34" charset="0"/>
                  </a:rPr>
                  <a:t>Assumption</a:t>
                </a:r>
              </a:p>
              <a:p>
                <a:pPr>
                  <a:spcAft>
                    <a:spcPts val="900"/>
                  </a:spcAft>
                </a:pPr>
                <a:r>
                  <a:rPr lang="en-US" sz="2200" dirty="0">
                    <a:latin typeface="Segoe UI Semilight" panose="020B0402040204020203" pitchFamily="34" charset="0"/>
                    <a:cs typeface="Segoe UI Semilight" panose="020B0402040204020203" pitchFamily="34" charset="0"/>
                  </a:rPr>
                  <a:t>?</a:t>
                </a:r>
              </a:p>
              <a:p>
                <a:pPr>
                  <a:spcAft>
                    <a:spcPts val="900"/>
                  </a:spcAft>
                </a:pPr>
                <a:r>
                  <a:rPr lang="en-US" sz="2200" dirty="0">
                    <a:latin typeface="Segoe UI Semilight" panose="020B0402040204020203" pitchFamily="34" charset="0"/>
                    <a:cs typeface="Segoe UI Semilight" panose="020B0402040204020203" pitchFamily="34" charset="0"/>
                  </a:rPr>
                  <a:t>?</a:t>
                </a:r>
                <a:endParaRPr lang="en-US" sz="2200" b="0" dirty="0">
                  <a:latin typeface="Segoe UI Semilight" panose="020B0402040204020203" pitchFamily="34" charset="0"/>
                  <a:cs typeface="Segoe UI Semilight" panose="020B0402040204020203" pitchFamily="34" charset="0"/>
                </a:endParaRPr>
              </a:p>
              <a:p>
                <a:pPr>
                  <a:spcAft>
                    <a:spcPts val="900"/>
                  </a:spcAft>
                </a:pPr>
                <a:r>
                  <a:rPr lang="en-US" sz="2200" dirty="0">
                    <a:latin typeface="Segoe UI Semilight" panose="020B0402040204020203" pitchFamily="34" charset="0"/>
                    <a:cs typeface="Segoe UI Semilight" panose="020B0402040204020203" pitchFamily="34" charset="0"/>
                  </a:rPr>
                  <a:t>?</a:t>
                </a:r>
              </a:p>
              <a:p>
                <a:pPr>
                  <a:spcAft>
                    <a:spcPts val="900"/>
                  </a:spcAft>
                </a:pPr>
                <a:r>
                  <a:rPr lang="en-US" sz="2200" dirty="0">
                    <a:latin typeface="Segoe UI Semilight" panose="020B0402040204020203" pitchFamily="34" charset="0"/>
                    <a:cs typeface="Segoe UI Semilight" panose="020B0402040204020203" pitchFamily="34" charset="0"/>
                  </a:rPr>
                  <a:t>?</a:t>
                </a:r>
              </a:p>
              <a:p>
                <a:pPr>
                  <a:spcAft>
                    <a:spcPts val="900"/>
                  </a:spcAft>
                </a:pPr>
                <a:r>
                  <a:rPr lang="en-US" sz="2200" dirty="0">
                    <a:latin typeface="Segoe UI Semilight" panose="020B0402040204020203" pitchFamily="34" charset="0"/>
                    <a:cs typeface="Segoe UI Semilight" panose="020B0402040204020203" pitchFamily="34" charset="0"/>
                  </a:rPr>
                  <a:t>?</a:t>
                </a:r>
              </a:p>
              <a:p>
                <a:pPr>
                  <a:spcAft>
                    <a:spcPts val="1200"/>
                  </a:spcAft>
                </a:pPr>
                <a:r>
                  <a:rPr lang="en-US" sz="2200" dirty="0">
                    <a:latin typeface="Segoe UI Semilight" panose="020B0402040204020203" pitchFamily="34" charset="0"/>
                    <a:cs typeface="Segoe UI Semilight" panose="020B0402040204020203" pitchFamily="34" charset="0"/>
                  </a:rPr>
                  <a:t>?</a:t>
                </a:r>
              </a:p>
              <a:p>
                <a:pPr>
                  <a:spcAft>
                    <a:spcPts val="900"/>
                  </a:spcAft>
                </a:pPr>
                <a:r>
                  <a:rPr lang="en-US" sz="2200" dirty="0">
                    <a:latin typeface="Segoe UI Semilight" panose="020B0402040204020203" pitchFamily="34" charset="0"/>
                    <a:cs typeface="Segoe UI Semilight" panose="020B0402040204020203" pitchFamily="34" charset="0"/>
                  </a:rPr>
                  <a:t>Direct Proof Rule (2.1-2.7)</a:t>
                </a:r>
              </a:p>
              <a:p>
                <a:pPr>
                  <a:spcAft>
                    <a:spcPts val="900"/>
                  </a:spcAft>
                </a:pPr>
                <a:r>
                  <a:rPr lang="en-US" sz="2200" dirty="0">
                    <a:latin typeface="Segoe UI Semilight" panose="020B0402040204020203" pitchFamily="34" charset="0"/>
                    <a:cs typeface="Segoe UI Semilight" panose="020B0402040204020203" pitchFamily="34" charset="0"/>
                  </a:rPr>
                  <a:t>Intro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 </m:t>
                    </m:r>
                  </m:oMath>
                </a14:m>
                <a:r>
                  <a:rPr lang="en-US" sz="2200" dirty="0">
                    <a:latin typeface="Segoe UI Semilight" panose="020B0402040204020203" pitchFamily="34" charset="0"/>
                    <a:cs typeface="Segoe UI Semilight" panose="020B0402040204020203" pitchFamily="34" charset="0"/>
                  </a:rPr>
                  <a:t>(3)</a:t>
                </a:r>
              </a:p>
            </p:txBody>
          </p:sp>
        </mc:Choice>
        <mc:Fallback xmlns="">
          <p:sp>
            <p:nvSpPr>
              <p:cNvPr id="4" name="TextBox 3">
                <a:extLst>
                  <a:ext uri="{FF2B5EF4-FFF2-40B4-BE49-F238E27FC236}">
                    <a16:creationId xmlns:a16="http://schemas.microsoft.com/office/drawing/2014/main" id="{53A1D866-9C2A-4301-B1F6-6B1607F73310}"/>
                  </a:ext>
                </a:extLst>
              </p:cNvPr>
              <p:cNvSpPr txBox="1">
                <a:spLocks noRot="1" noChangeAspect="1" noMove="1" noResize="1" noEditPoints="1" noAdjustHandles="1" noChangeArrowheads="1" noChangeShapeType="1" noTextEdit="1"/>
              </p:cNvSpPr>
              <p:nvPr/>
            </p:nvSpPr>
            <p:spPr>
              <a:xfrm>
                <a:off x="4914900" y="1463857"/>
                <a:ext cx="6953250" cy="4516621"/>
              </a:xfrm>
              <a:prstGeom prst="rect">
                <a:avLst/>
              </a:prstGeom>
              <a:blipFill>
                <a:blip r:embed="rId4"/>
                <a:stretch>
                  <a:fillRect l="-1139" b="-2834"/>
                </a:stretch>
              </a:blipFill>
            </p:spPr>
            <p:txBody>
              <a:bodyPr/>
              <a:lstStyle/>
              <a:p>
                <a:r>
                  <a:rPr lang="en-US">
                    <a:noFill/>
                  </a:rPr>
                  <a:t> </a:t>
                </a:r>
              </a:p>
            </p:txBody>
          </p:sp>
        </mc:Fallback>
      </mc:AlternateContent>
    </p:spTree>
    <p:extLst>
      <p:ext uri="{BB962C8B-B14F-4D97-AF65-F5344CB8AC3E}">
        <p14:creationId xmlns:p14="http://schemas.microsoft.com/office/powerpoint/2010/main" val="277952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6C4593F-4A83-4C30-AA4E-4D1D9FF88540}"/>
                  </a:ext>
                </a:extLst>
              </p:cNvPr>
              <p:cNvSpPr>
                <a:spLocks noGrp="1"/>
              </p:cNvSpPr>
              <p:nvPr>
                <p:ph type="title"/>
              </p:nvPr>
            </p:nvSpPr>
            <p:spPr/>
            <p:txBody>
              <a:bodyPr/>
              <a:lstStyle/>
              <a:p>
                <a:r>
                  <a:rPr lang="en-US" dirty="0"/>
                  <a:t>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even.</a:t>
                </a:r>
              </a:p>
            </p:txBody>
          </p:sp>
        </mc:Choice>
        <mc:Fallback xmlns="">
          <p:sp>
            <p:nvSpPr>
              <p:cNvPr id="2" name="Title 1">
                <a:extLst>
                  <a:ext uri="{FF2B5EF4-FFF2-40B4-BE49-F238E27FC236}">
                    <a16:creationId xmlns:a16="http://schemas.microsoft.com/office/drawing/2014/main" id="{56C4593F-4A83-4C30-AA4E-4D1D9FF8854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6935C9-18A9-479F-80BE-A505C5BACA16}"/>
                  </a:ext>
                </a:extLst>
              </p:cNvPr>
              <p:cNvSpPr>
                <a:spLocks noGrp="1"/>
              </p:cNvSpPr>
              <p:nvPr>
                <p:ph idx="1"/>
              </p:nvPr>
            </p:nvSpPr>
            <p:spPr>
              <a:xfrm>
                <a:off x="575240" y="1463857"/>
                <a:ext cx="4473010" cy="4845504"/>
              </a:xfrm>
            </p:spPr>
            <p:txBody>
              <a:bodyPr>
                <a:normAutofit lnSpcReduction="10000"/>
              </a:bodyPr>
              <a:lstStyle/>
              <a:p>
                <a:pPr marL="0" indent="0">
                  <a:buClr>
                    <a:schemeClr val="accent4"/>
                  </a:buClr>
                  <a:buNone/>
                </a:pPr>
                <a:r>
                  <a:rPr lang="en-US" sz="2400" dirty="0">
                    <a:solidFill>
                      <a:schemeClr val="accent4"/>
                    </a:solidFill>
                    <a:cs typeface="Courier New" panose="02070309020205020404" pitchFamily="49" charset="0"/>
                  </a:rPr>
                  <a:t>1.</a:t>
                </a:r>
                <a:r>
                  <a:rPr lang="en-US" sz="2400" dirty="0">
                    <a:cs typeface="Courier New" panose="02070309020205020404" pitchFamily="49" charset="0"/>
                  </a:rPr>
                  <a:t> Let </a:t>
                </a:r>
                <a14:m>
                  <m:oMath xmlns:m="http://schemas.openxmlformats.org/officeDocument/2006/math">
                    <m:r>
                      <a:rPr lang="en-US" sz="2400" b="0" i="1" smtClean="0">
                        <a:latin typeface="Cambria Math" panose="02040503050406030204" pitchFamily="18" charset="0"/>
                        <a:cs typeface="Courier New" panose="02070309020205020404" pitchFamily="49" charset="0"/>
                      </a:rPr>
                      <m:t>𝑎</m:t>
                    </m:r>
                  </m:oMath>
                </a14:m>
                <a:r>
                  <a:rPr lang="en-US" sz="2400" dirty="0">
                    <a:cs typeface="Courier New" panose="02070309020205020404" pitchFamily="49" charset="0"/>
                  </a:rPr>
                  <a:t> be arbitrary</a:t>
                </a:r>
              </a:p>
              <a:p>
                <a:pPr marL="0" indent="0">
                  <a:buClr>
                    <a:schemeClr val="accent4"/>
                  </a:buClr>
                  <a:buNone/>
                </a:pPr>
                <a:r>
                  <a:rPr lang="en-US" sz="2400" dirty="0">
                    <a:cs typeface="Courier New" panose="02070309020205020404" pitchFamily="49" charset="0"/>
                  </a:rPr>
                  <a:t>   </a:t>
                </a:r>
                <a:r>
                  <a:rPr lang="en-US" sz="2400" dirty="0">
                    <a:solidFill>
                      <a:schemeClr val="accent4"/>
                    </a:solidFill>
                    <a:cs typeface="Courier New" panose="02070309020205020404" pitchFamily="49" charset="0"/>
                  </a:rPr>
                  <a:t>2.1</a:t>
                </a:r>
                <a14:m>
                  <m:oMath xmlns:m="http://schemas.openxmlformats.org/officeDocument/2006/math">
                    <m:r>
                      <a:rPr lang="en-US" sz="2400" i="1" dirty="0" smtClean="0">
                        <a:latin typeface="Cambria Math" panose="02040503050406030204" pitchFamily="18" charset="0"/>
                        <a:cs typeface="Courier New" panose="02070309020205020404" pitchFamily="49" charset="0"/>
                      </a:rPr>
                      <m:t> </m:t>
                    </m:r>
                  </m:oMath>
                </a14:m>
                <a:r>
                  <a:rPr lang="en-US" sz="2400" dirty="0">
                    <a:latin typeface="Courier New" panose="02070309020205020404" pitchFamily="49" charset="0"/>
                    <a:cs typeface="Courier New" panose="02070309020205020404" pitchFamily="49" charset="0"/>
                  </a:rPr>
                  <a:t>Even</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oMath>
                </a14:m>
                <a:endParaRPr lang="en-US" sz="240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.2</a:t>
                </a:r>
                <a:r>
                  <a:rPr lang="en-US" sz="2400" b="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 (2</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oMath>
                </a14:m>
                <a:endParaRPr lang="en-US" sz="240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.3</a:t>
                </a:r>
                <a:r>
                  <a:rPr lang="en-US" sz="2400" b="0" dirty="0"/>
                  <a:t> </a:t>
                </a:r>
                <a14:m>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latin typeface="Cambria Math" panose="02040503050406030204" pitchFamily="18" charset="0"/>
                      </a:rPr>
                      <m:t>𝑎</m:t>
                    </m:r>
                  </m:oMath>
                </a14:m>
                <a:endParaRPr lang="en-US" sz="240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.4</a:t>
                </a:r>
                <a:r>
                  <a:rPr lang="en-US" sz="2400" b="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=4</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𝑧</m:t>
                        </m:r>
                      </m:e>
                      <m:sup>
                        <m:r>
                          <a:rPr lang="en-US" sz="2400" b="0" i="1" smtClean="0">
                            <a:latin typeface="Cambria Math" panose="02040503050406030204" pitchFamily="18" charset="0"/>
                          </a:rPr>
                          <m:t>2</m:t>
                        </m:r>
                      </m:sup>
                    </m:sSup>
                  </m:oMath>
                </a14:m>
                <a:endParaRPr lang="en-US" sz="240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.5</a:t>
                </a:r>
                <a:r>
                  <a:rPr lang="en-US" sz="2400" b="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=2⋅2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𝑧</m:t>
                        </m:r>
                      </m:e>
                      <m:sup>
                        <m:r>
                          <a:rPr lang="en-US" sz="2400" b="0" i="1" smtClean="0">
                            <a:latin typeface="Cambria Math" panose="02040503050406030204" pitchFamily="18" charset="0"/>
                          </a:rPr>
                          <m:t>2</m:t>
                        </m:r>
                      </m:sup>
                    </m:sSup>
                  </m:oMath>
                </a14:m>
                <a:endParaRPr lang="en-US" sz="2400" b="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.6</a:t>
                </a:r>
                <a:r>
                  <a:rPr lang="en-US" sz="2400" b="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(2</m:t>
                    </m:r>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a14:m>
                <a:endParaRPr lang="en-US" sz="2400" b="0" dirty="0"/>
              </a:p>
              <a:p>
                <a:pPr marL="0" indent="0">
                  <a:buClr>
                    <a:schemeClr val="accent4"/>
                  </a:buClr>
                  <a:buNone/>
                </a:pPr>
                <a:r>
                  <a:rPr lang="en-US" sz="2400" b="0" dirty="0">
                    <a:cs typeface="Courier New" panose="02070309020205020404" pitchFamily="49" charset="0"/>
                  </a:rPr>
                  <a:t>   </a:t>
                </a:r>
                <a:r>
                  <a:rPr lang="en-US" sz="2400" b="0" dirty="0">
                    <a:solidFill>
                      <a:schemeClr val="accent4"/>
                    </a:solidFill>
                    <a:cs typeface="Courier New" panose="02070309020205020404" pitchFamily="49" charset="0"/>
                  </a:rPr>
                  <a:t>2.7</a:t>
                </a:r>
                <a:r>
                  <a:rPr lang="en-US" sz="2400" b="0" dirty="0">
                    <a:cs typeface="Courier New" panose="02070309020205020404" pitchFamily="49" charset="0"/>
                  </a:rPr>
                  <a:t> </a:t>
                </a:r>
                <a:r>
                  <a:rPr lang="en-US" sz="2400" b="0" dirty="0">
                    <a:latin typeface="Courier New" panose="02070309020205020404" pitchFamily="49" charset="0"/>
                    <a:cs typeface="Courier New" panose="02070309020205020404" pitchFamily="49" charset="0"/>
                  </a:rPr>
                  <a:t>Even</a:t>
                </a:r>
                <a14:m>
                  <m:oMath xmlns:m="http://schemas.openxmlformats.org/officeDocument/2006/math">
                    <m:r>
                      <a:rPr lang="en-US" sz="2400" b="0" i="1" dirty="0" smtClean="0">
                        <a:latin typeface="Cambria Math" panose="02040503050406030204" pitchFamily="18" charset="0"/>
                        <a:cs typeface="Courier New" panose="02070309020205020404" pitchFamily="49" charset="0"/>
                      </a:rPr>
                      <m:t>(</m:t>
                    </m:r>
                    <m:sSup>
                      <m:sSupPr>
                        <m:ctrlPr>
                          <a:rPr lang="en-US" sz="2400" b="0" i="1" dirty="0" smtClean="0">
                            <a:latin typeface="Cambria Math" panose="02040503050406030204" pitchFamily="18" charset="0"/>
                            <a:cs typeface="Courier New" panose="02070309020205020404" pitchFamily="49" charset="0"/>
                          </a:rPr>
                        </m:ctrlPr>
                      </m:sSupPr>
                      <m:e>
                        <m:r>
                          <a:rPr lang="en-US" sz="2400" b="0" i="1" dirty="0" smtClean="0">
                            <a:latin typeface="Cambria Math" panose="02040503050406030204" pitchFamily="18" charset="0"/>
                            <a:cs typeface="Courier New" panose="02070309020205020404" pitchFamily="49" charset="0"/>
                          </a:rPr>
                          <m:t>𝑎</m:t>
                        </m:r>
                      </m:e>
                      <m:sup>
                        <m:r>
                          <a:rPr lang="en-US" sz="2400" b="0" i="1" dirty="0" smtClean="0">
                            <a:latin typeface="Cambria Math" panose="02040503050406030204" pitchFamily="18" charset="0"/>
                            <a:cs typeface="Courier New" panose="02070309020205020404" pitchFamily="49" charset="0"/>
                          </a:rPr>
                          <m:t>2</m:t>
                        </m:r>
                      </m:sup>
                    </m:sSup>
                    <m:r>
                      <a:rPr lang="en-US" sz="2400" b="0" i="1" dirty="0" smtClean="0">
                        <a:latin typeface="Cambria Math" panose="02040503050406030204" pitchFamily="18" charset="0"/>
                        <a:cs typeface="Courier New" panose="02070309020205020404" pitchFamily="49" charset="0"/>
                      </a:rPr>
                      <m:t>)</m:t>
                    </m:r>
                  </m:oMath>
                </a14:m>
                <a:endParaRPr lang="en-US" sz="2400" dirty="0"/>
              </a:p>
              <a:p>
                <a:pPr marL="0" indent="0">
                  <a:buClr>
                    <a:schemeClr val="accent4"/>
                  </a:buClr>
                  <a:buNone/>
                </a:pPr>
                <a:r>
                  <a:rPr lang="en-US" sz="2400" dirty="0">
                    <a:solidFill>
                      <a:schemeClr val="accent4"/>
                    </a:solidFill>
                  </a:rPr>
                  <a:t>3.</a:t>
                </a:r>
                <a:r>
                  <a:rPr lang="en-US" sz="2400" dirty="0"/>
                  <a:t> </a:t>
                </a:r>
                <a:r>
                  <a:rPr lang="en-US" sz="240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i="1" dirty="0" smtClean="0">
                            <a:latin typeface="Cambria Math" panose="02040503050406030204" pitchFamily="18" charset="0"/>
                            <a:cs typeface="Courier New" panose="02070309020205020404" pitchFamily="49" charset="0"/>
                          </a:rPr>
                        </m:ctrlPr>
                      </m:dPr>
                      <m:e>
                        <m:r>
                          <a:rPr lang="en-US" sz="2400" i="1" dirty="0" smtClean="0">
                            <a:latin typeface="Cambria Math" panose="02040503050406030204" pitchFamily="18" charset="0"/>
                            <a:cs typeface="Courier New" panose="02070309020205020404" pitchFamily="49" charset="0"/>
                          </a:rPr>
                          <m:t>𝑎</m:t>
                        </m:r>
                      </m:e>
                    </m:d>
                    <m:r>
                      <a:rPr lang="en-US" sz="2400" b="0" i="1" dirty="0" smtClean="0">
                        <a:latin typeface="Cambria Math" panose="02040503050406030204" pitchFamily="18" charset="0"/>
                        <a:cs typeface="Courier New" panose="02070309020205020404" pitchFamily="49" charset="0"/>
                      </a:rPr>
                      <m:t>→</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r>
                      <a:rPr lang="en-US" sz="2400" b="0" i="1" dirty="0" smtClean="0">
                        <a:latin typeface="Cambria Math" panose="02040503050406030204" pitchFamily="18" charset="0"/>
                        <a:cs typeface="Courier New" panose="02070309020205020404" pitchFamily="49" charset="0"/>
                      </a:rPr>
                      <m:t>(</m:t>
                    </m:r>
                    <m:sSup>
                      <m:sSupPr>
                        <m:ctrlPr>
                          <a:rPr lang="en-US" sz="2400" b="0" i="1" dirty="0" smtClean="0">
                            <a:latin typeface="Cambria Math" panose="02040503050406030204" pitchFamily="18" charset="0"/>
                            <a:cs typeface="Courier New" panose="02070309020205020404" pitchFamily="49" charset="0"/>
                          </a:rPr>
                        </m:ctrlPr>
                      </m:sSupPr>
                      <m:e>
                        <m:r>
                          <a:rPr lang="en-US" sz="2400" b="0" i="1" dirty="0" smtClean="0">
                            <a:latin typeface="Cambria Math" panose="02040503050406030204" pitchFamily="18" charset="0"/>
                            <a:cs typeface="Courier New" panose="02070309020205020404" pitchFamily="49" charset="0"/>
                          </a:rPr>
                          <m:t>𝑎</m:t>
                        </m:r>
                      </m:e>
                      <m:sup>
                        <m:r>
                          <a:rPr lang="en-US" sz="2400" b="0" i="1" dirty="0" smtClean="0">
                            <a:latin typeface="Cambria Math" panose="02040503050406030204" pitchFamily="18" charset="0"/>
                            <a:cs typeface="Courier New" panose="02070309020205020404" pitchFamily="49" charset="0"/>
                          </a:rPr>
                          <m:t>2</m:t>
                        </m:r>
                      </m:sup>
                    </m:sSup>
                    <m:r>
                      <a:rPr lang="en-US" sz="2400" b="0" i="1" dirty="0" smtClean="0">
                        <a:latin typeface="Cambria Math" panose="02040503050406030204" pitchFamily="18" charset="0"/>
                        <a:cs typeface="Courier New" panose="02070309020205020404" pitchFamily="49" charset="0"/>
                      </a:rPr>
                      <m:t>)</m:t>
                    </m:r>
                  </m:oMath>
                </a14:m>
                <a:endParaRPr lang="en-US" sz="2400" dirty="0">
                  <a:latin typeface="Courier New" panose="02070309020205020404" pitchFamily="49" charset="0"/>
                  <a:cs typeface="Courier New" panose="02070309020205020404" pitchFamily="49" charset="0"/>
                </a:endParaRPr>
              </a:p>
              <a:p>
                <a:pPr marL="0" indent="0">
                  <a:buClr>
                    <a:schemeClr val="accent4"/>
                  </a:buClr>
                  <a:buNone/>
                </a:pPr>
                <a:r>
                  <a:rPr lang="en-US" sz="2400" dirty="0">
                    <a:solidFill>
                      <a:schemeClr val="accent4"/>
                    </a:solidFill>
                  </a:rPr>
                  <a:t>4.</a:t>
                </a:r>
                <a:r>
                  <a:rPr lang="en-US" sz="2400" dirty="0"/>
                  <a:t> </a:t>
                </a:r>
                <a14:m>
                  <m:oMath xmlns:m="http://schemas.openxmlformats.org/officeDocument/2006/math">
                    <m:r>
                      <a:rPr lang="en-US" sz="2400" b="0" i="1" smtClean="0">
                        <a:latin typeface="Cambria Math" panose="02040503050406030204" pitchFamily="18" charset="0"/>
                        <a:cs typeface="Courier New" panose="02070309020205020404" pitchFamily="49" charset="0"/>
                      </a:rPr>
                      <m:t>∀</m:t>
                    </m:r>
                    <m:r>
                      <a:rPr lang="en-US" sz="2400" b="0" i="1" smtClean="0">
                        <a:latin typeface="Cambria Math" panose="02040503050406030204" pitchFamily="18" charset="0"/>
                        <a:cs typeface="Courier New" panose="02070309020205020404" pitchFamily="49" charset="0"/>
                      </a:rPr>
                      <m:t>𝑥</m:t>
                    </m:r>
                    <m:r>
                      <a:rPr lang="en-US" sz="2400" b="0" i="1" smtClean="0">
                        <a:latin typeface="Cambria Math" panose="02040503050406030204" pitchFamily="18" charset="0"/>
                        <a:cs typeface="Courier New" panose="02070309020205020404" pitchFamily="49" charset="0"/>
                      </a:rPr>
                      <m:t>(</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latin typeface="Cambria Math" panose="02040503050406030204" pitchFamily="18" charset="0"/>
                            <a:cs typeface="Courier New" panose="02070309020205020404" pitchFamily="49" charset="0"/>
                          </a:rPr>
                        </m:ctrlPr>
                      </m:dPr>
                      <m:e>
                        <m:r>
                          <a:rPr lang="en-US" sz="2400" b="0" i="1" smtClean="0">
                            <a:latin typeface="Cambria Math" panose="02040503050406030204" pitchFamily="18" charset="0"/>
                            <a:cs typeface="Courier New" panose="02070309020205020404" pitchFamily="49" charset="0"/>
                          </a:rPr>
                          <m:t>𝑥</m:t>
                        </m:r>
                      </m:e>
                    </m:d>
                    <m:r>
                      <a:rPr lang="en-US" sz="2400" b="0" i="1" smtClean="0">
                        <a:latin typeface="Cambria Math" panose="02040503050406030204" pitchFamily="18" charset="0"/>
                        <a:cs typeface="Courier New" panose="02070309020205020404" pitchFamily="49" charset="0"/>
                      </a:rPr>
                      <m:t>→</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r>
                      <a:rPr lang="en-US" sz="2400" b="0" i="1" smtClean="0">
                        <a:latin typeface="Cambria Math" panose="02040503050406030204" pitchFamily="18" charset="0"/>
                        <a:cs typeface="Courier New" panose="02070309020205020404" pitchFamily="49" charset="0"/>
                      </a:rPr>
                      <m:t>(</m:t>
                    </m:r>
                    <m:sSup>
                      <m:sSupPr>
                        <m:ctrlPr>
                          <a:rPr lang="en-US" sz="2400" b="0" i="1" smtClean="0">
                            <a:latin typeface="Cambria Math" panose="02040503050406030204" pitchFamily="18" charset="0"/>
                            <a:cs typeface="Courier New" panose="02070309020205020404" pitchFamily="49" charset="0"/>
                          </a:rPr>
                        </m:ctrlPr>
                      </m:sSupPr>
                      <m:e>
                        <m:r>
                          <a:rPr lang="en-US" sz="2400" b="0" i="1" smtClean="0">
                            <a:latin typeface="Cambria Math" panose="02040503050406030204" pitchFamily="18" charset="0"/>
                            <a:cs typeface="Courier New" panose="02070309020205020404" pitchFamily="49" charset="0"/>
                          </a:rPr>
                          <m:t>𝑥</m:t>
                        </m:r>
                      </m:e>
                      <m:sup>
                        <m:r>
                          <a:rPr lang="en-US" sz="2400" b="0" i="1" smtClean="0">
                            <a:latin typeface="Cambria Math" panose="02040503050406030204" pitchFamily="18" charset="0"/>
                            <a:cs typeface="Courier New" panose="02070309020205020404" pitchFamily="49" charset="0"/>
                          </a:rPr>
                          <m:t>2</m:t>
                        </m:r>
                      </m:sup>
                    </m:sSup>
                    <m:r>
                      <a:rPr lang="en-US" sz="2400" b="0" i="1" smtClean="0">
                        <a:latin typeface="Cambria Math" panose="02040503050406030204" pitchFamily="18" charset="0"/>
                        <a:cs typeface="Courier New" panose="02070309020205020404" pitchFamily="49" charset="0"/>
                      </a:rPr>
                      <m:t>))</m:t>
                    </m:r>
                  </m:oMath>
                </a14:m>
                <a:endParaRPr lang="en-US" sz="2400"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236935C9-18A9-479F-80BE-A505C5BACA16}"/>
                  </a:ext>
                </a:extLst>
              </p:cNvPr>
              <p:cNvSpPr>
                <a:spLocks noGrp="1" noRot="1" noChangeAspect="1" noMove="1" noResize="1" noEditPoints="1" noAdjustHandles="1" noChangeArrowheads="1" noChangeShapeType="1" noTextEdit="1"/>
              </p:cNvSpPr>
              <p:nvPr>
                <p:ph idx="1"/>
              </p:nvPr>
            </p:nvSpPr>
            <p:spPr>
              <a:xfrm>
                <a:off x="575240" y="1463857"/>
                <a:ext cx="4473010" cy="4845504"/>
              </a:xfrm>
              <a:blipFill>
                <a:blip r:embed="rId3"/>
                <a:stretch>
                  <a:fillRect l="-3134" t="-2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3A1D866-9C2A-4301-B1F6-6B1607F73310}"/>
                  </a:ext>
                </a:extLst>
              </p:cNvPr>
              <p:cNvSpPr txBox="1"/>
              <p:nvPr/>
            </p:nvSpPr>
            <p:spPr>
              <a:xfrm>
                <a:off x="4914900" y="1463857"/>
                <a:ext cx="6953250" cy="4516621"/>
              </a:xfrm>
              <a:prstGeom prst="rect">
                <a:avLst/>
              </a:prstGeom>
              <a:noFill/>
            </p:spPr>
            <p:txBody>
              <a:bodyPr wrap="square" rtlCol="0">
                <a:spAutoFit/>
              </a:bodyPr>
              <a:lstStyle/>
              <a:p>
                <a:pPr>
                  <a:spcAft>
                    <a:spcPts val="900"/>
                  </a:spcAft>
                </a:pPr>
                <a:r>
                  <a:rPr lang="en-US" sz="2200" dirty="0">
                    <a:latin typeface="Segoe UI Semilight" panose="020B0402040204020203" pitchFamily="34" charset="0"/>
                    <a:cs typeface="Segoe UI Semilight" panose="020B0402040204020203" pitchFamily="34" charset="0"/>
                  </a:rPr>
                  <a:t> </a:t>
                </a:r>
              </a:p>
              <a:p>
                <a:pPr>
                  <a:spcAft>
                    <a:spcPts val="900"/>
                  </a:spcAft>
                </a:pPr>
                <a:r>
                  <a:rPr lang="en-US" sz="2200" dirty="0">
                    <a:latin typeface="Segoe UI Semilight" panose="020B0402040204020203" pitchFamily="34" charset="0"/>
                    <a:cs typeface="Segoe UI Semilight" panose="020B0402040204020203" pitchFamily="34" charset="0"/>
                  </a:rPr>
                  <a:t>Assumption</a:t>
                </a:r>
              </a:p>
              <a:p>
                <a:pPr>
                  <a:spcAft>
                    <a:spcPts val="900"/>
                  </a:spcAft>
                </a:pPr>
                <a:r>
                  <a:rPr lang="en-US" sz="2200" dirty="0">
                    <a:latin typeface="Segoe UI Semilight" panose="020B0402040204020203" pitchFamily="34" charset="0"/>
                    <a:cs typeface="Segoe UI Semilight" panose="020B0402040204020203" pitchFamily="34" charset="0"/>
                  </a:rPr>
                  <a:t>Definition of Even (2.1)</a:t>
                </a:r>
              </a:p>
              <a:p>
                <a:pPr>
                  <a:spcAft>
                    <a:spcPts val="900"/>
                  </a:spcAft>
                </a:pPr>
                <a:r>
                  <a:rPr lang="en-US" sz="2200" dirty="0" err="1">
                    <a:latin typeface="Segoe UI Semilight" panose="020B0402040204020203" pitchFamily="34" charset="0"/>
                    <a:cs typeface="Segoe UI Semilight" panose="020B0402040204020203" pitchFamily="34" charset="0"/>
                  </a:rPr>
                  <a:t>Elim</a:t>
                </a:r>
                <a:r>
                  <a:rPr lang="en-US" sz="2200" dirty="0">
                    <a:latin typeface="Segoe UI Semilight" panose="020B0402040204020203" pitchFamily="34" charset="0"/>
                    <a:cs typeface="Segoe UI Semilight" panose="020B0402040204020203" pitchFamily="34" charset="0"/>
                  </a:rPr>
                  <a:t> </a:t>
                </a:r>
                <a14:m>
                  <m:oMath xmlns:m="http://schemas.openxmlformats.org/officeDocument/2006/math">
                    <m:r>
                      <a:rPr lang="en-US" sz="2200" i="1" smtClean="0">
                        <a:latin typeface="Cambria Math" panose="02040503050406030204" pitchFamily="18" charset="0"/>
                        <a:cs typeface="Segoe UI Semilight" panose="020B0402040204020203" pitchFamily="34" charset="0"/>
                      </a:rPr>
                      <m:t>∃</m:t>
                    </m:r>
                    <m:d>
                      <m:dPr>
                        <m:ctrlPr>
                          <a:rPr lang="en-US" sz="2200" b="0" i="1" smtClean="0">
                            <a:latin typeface="Cambria Math" panose="02040503050406030204" pitchFamily="18" charset="0"/>
                            <a:cs typeface="Segoe UI Semilight" panose="020B0402040204020203" pitchFamily="34" charset="0"/>
                          </a:rPr>
                        </m:ctrlPr>
                      </m:dPr>
                      <m:e>
                        <m:r>
                          <a:rPr lang="en-US" sz="2200" b="0" i="1" smtClean="0">
                            <a:latin typeface="Cambria Math" panose="02040503050406030204" pitchFamily="18" charset="0"/>
                            <a:cs typeface="Segoe UI Semilight" panose="020B0402040204020203" pitchFamily="34" charset="0"/>
                          </a:rPr>
                          <m:t>2.2</m:t>
                        </m:r>
                      </m:e>
                    </m:d>
                  </m:oMath>
                </a14:m>
                <a:endParaRPr lang="en-US" sz="2200" b="0" dirty="0">
                  <a:latin typeface="Segoe UI Semilight" panose="020B0402040204020203" pitchFamily="34" charset="0"/>
                  <a:cs typeface="Segoe UI Semilight" panose="020B0402040204020203" pitchFamily="34" charset="0"/>
                </a:endParaRPr>
              </a:p>
              <a:p>
                <a:pPr>
                  <a:spcAft>
                    <a:spcPts val="900"/>
                  </a:spcAft>
                </a:pPr>
                <a:r>
                  <a:rPr lang="en-US" sz="2200" dirty="0">
                    <a:latin typeface="Segoe UI Semilight" panose="020B0402040204020203" pitchFamily="34" charset="0"/>
                    <a:cs typeface="Segoe UI Semilight" panose="020B0402040204020203" pitchFamily="34" charset="0"/>
                  </a:rPr>
                  <a:t>Algebra (2.3)</a:t>
                </a:r>
              </a:p>
              <a:p>
                <a:pPr>
                  <a:spcAft>
                    <a:spcPts val="900"/>
                  </a:spcAft>
                </a:pPr>
                <a:r>
                  <a:rPr lang="en-US" sz="2200" dirty="0" err="1">
                    <a:latin typeface="Segoe UI Semilight" panose="020B0402040204020203" pitchFamily="34" charset="0"/>
                    <a:cs typeface="Segoe UI Semilight" panose="020B0402040204020203" pitchFamily="34" charset="0"/>
                  </a:rPr>
                  <a:t>Alegbra</a:t>
                </a:r>
                <a:r>
                  <a:rPr lang="en-US" sz="2200" dirty="0">
                    <a:latin typeface="Segoe UI Semilight" panose="020B0402040204020203" pitchFamily="34" charset="0"/>
                    <a:cs typeface="Segoe UI Semilight" panose="020B0402040204020203" pitchFamily="34" charset="0"/>
                  </a:rPr>
                  <a:t> (2.4)</a:t>
                </a:r>
              </a:p>
              <a:p>
                <a:pPr>
                  <a:spcAft>
                    <a:spcPts val="900"/>
                  </a:spcAft>
                </a:pPr>
                <a:r>
                  <a:rPr lang="en-US" sz="2200" dirty="0">
                    <a:latin typeface="Segoe UI Semilight" panose="020B0402040204020203" pitchFamily="34" charset="0"/>
                    <a:cs typeface="Segoe UI Semilight" panose="020B0402040204020203" pitchFamily="34" charset="0"/>
                  </a:rPr>
                  <a:t>Intro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m:t>
                    </m:r>
                  </m:oMath>
                </a14:m>
                <a:r>
                  <a:rPr lang="en-US" sz="2200" dirty="0">
                    <a:latin typeface="Segoe UI Semilight" panose="020B0402040204020203" pitchFamily="34" charset="0"/>
                    <a:cs typeface="Segoe UI Semilight" panose="020B0402040204020203" pitchFamily="34" charset="0"/>
                  </a:rPr>
                  <a:t> (2.5)</a:t>
                </a:r>
              </a:p>
              <a:p>
                <a:pPr>
                  <a:spcAft>
                    <a:spcPts val="1200"/>
                  </a:spcAft>
                </a:pPr>
                <a:r>
                  <a:rPr lang="en-US" sz="2200" dirty="0">
                    <a:latin typeface="Segoe UI Semilight" panose="020B0402040204020203" pitchFamily="34" charset="0"/>
                    <a:cs typeface="Segoe UI Semilight" panose="020B0402040204020203" pitchFamily="34" charset="0"/>
                  </a:rPr>
                  <a:t>Definition of Even</a:t>
                </a:r>
              </a:p>
              <a:p>
                <a:pPr>
                  <a:spcAft>
                    <a:spcPts val="900"/>
                  </a:spcAft>
                </a:pPr>
                <a:r>
                  <a:rPr lang="en-US" sz="2200" dirty="0">
                    <a:latin typeface="Segoe UI Semilight" panose="020B0402040204020203" pitchFamily="34" charset="0"/>
                    <a:cs typeface="Segoe UI Semilight" panose="020B0402040204020203" pitchFamily="34" charset="0"/>
                  </a:rPr>
                  <a:t>Direct Proof Rule (2.1-2.7)</a:t>
                </a:r>
              </a:p>
              <a:p>
                <a:pPr>
                  <a:spcAft>
                    <a:spcPts val="900"/>
                  </a:spcAft>
                </a:pPr>
                <a:r>
                  <a:rPr lang="en-US" sz="2200" dirty="0">
                    <a:latin typeface="Segoe UI Semilight" panose="020B0402040204020203" pitchFamily="34" charset="0"/>
                    <a:cs typeface="Segoe UI Semilight" panose="020B0402040204020203" pitchFamily="34" charset="0"/>
                  </a:rPr>
                  <a:t>Intro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 </m:t>
                    </m:r>
                  </m:oMath>
                </a14:m>
                <a:r>
                  <a:rPr lang="en-US" sz="2200" dirty="0">
                    <a:latin typeface="Segoe UI Semilight" panose="020B0402040204020203" pitchFamily="34" charset="0"/>
                    <a:cs typeface="Segoe UI Semilight" panose="020B0402040204020203" pitchFamily="34" charset="0"/>
                  </a:rPr>
                  <a:t>(3)</a:t>
                </a:r>
              </a:p>
            </p:txBody>
          </p:sp>
        </mc:Choice>
        <mc:Fallback xmlns="">
          <p:sp>
            <p:nvSpPr>
              <p:cNvPr id="4" name="TextBox 3">
                <a:extLst>
                  <a:ext uri="{FF2B5EF4-FFF2-40B4-BE49-F238E27FC236}">
                    <a16:creationId xmlns:a16="http://schemas.microsoft.com/office/drawing/2014/main" id="{53A1D866-9C2A-4301-B1F6-6B1607F73310}"/>
                  </a:ext>
                </a:extLst>
              </p:cNvPr>
              <p:cNvSpPr txBox="1">
                <a:spLocks noRot="1" noChangeAspect="1" noMove="1" noResize="1" noEditPoints="1" noAdjustHandles="1" noChangeArrowheads="1" noChangeShapeType="1" noTextEdit="1"/>
              </p:cNvSpPr>
              <p:nvPr/>
            </p:nvSpPr>
            <p:spPr>
              <a:xfrm>
                <a:off x="4914900" y="1463857"/>
                <a:ext cx="6953250" cy="4516621"/>
              </a:xfrm>
              <a:prstGeom prst="rect">
                <a:avLst/>
              </a:prstGeom>
              <a:blipFill>
                <a:blip r:embed="rId4"/>
                <a:stretch>
                  <a:fillRect l="-1139" b="-2834"/>
                </a:stretch>
              </a:blipFill>
            </p:spPr>
            <p:txBody>
              <a:bodyPr/>
              <a:lstStyle/>
              <a:p>
                <a:r>
                  <a:rPr lang="en-US">
                    <a:noFill/>
                  </a:rPr>
                  <a:t> </a:t>
                </a:r>
              </a:p>
            </p:txBody>
          </p:sp>
        </mc:Fallback>
      </mc:AlternateContent>
    </p:spTree>
    <p:extLst>
      <p:ext uri="{BB962C8B-B14F-4D97-AF65-F5344CB8AC3E}">
        <p14:creationId xmlns:p14="http://schemas.microsoft.com/office/powerpoint/2010/main" val="351381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6C4593F-4A83-4C30-AA4E-4D1D9FF88540}"/>
                  </a:ext>
                </a:extLst>
              </p:cNvPr>
              <p:cNvSpPr>
                <a:spLocks noGrp="1"/>
              </p:cNvSpPr>
              <p:nvPr>
                <p:ph type="title"/>
              </p:nvPr>
            </p:nvSpPr>
            <p:spPr/>
            <p:txBody>
              <a:bodyPr/>
              <a:lstStyle/>
              <a:p>
                <a:r>
                  <a:rPr lang="en-US" dirty="0"/>
                  <a:t>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even.</a:t>
                </a:r>
              </a:p>
            </p:txBody>
          </p:sp>
        </mc:Choice>
        <mc:Fallback xmlns="">
          <p:sp>
            <p:nvSpPr>
              <p:cNvPr id="2" name="Title 1">
                <a:extLst>
                  <a:ext uri="{FF2B5EF4-FFF2-40B4-BE49-F238E27FC236}">
                    <a16:creationId xmlns:a16="http://schemas.microsoft.com/office/drawing/2014/main" id="{56C4593F-4A83-4C30-AA4E-4D1D9FF8854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6935C9-18A9-479F-80BE-A505C5BACA16}"/>
                  </a:ext>
                </a:extLst>
              </p:cNvPr>
              <p:cNvSpPr>
                <a:spLocks noGrp="1"/>
              </p:cNvSpPr>
              <p:nvPr>
                <p:ph idx="1"/>
              </p:nvPr>
            </p:nvSpPr>
            <p:spPr>
              <a:xfrm>
                <a:off x="575240" y="1463857"/>
                <a:ext cx="4473010" cy="4845504"/>
              </a:xfrm>
            </p:spPr>
            <p:txBody>
              <a:bodyPr>
                <a:normAutofit lnSpcReduction="10000"/>
              </a:bodyPr>
              <a:lstStyle/>
              <a:p>
                <a:pPr marL="0" indent="0">
                  <a:buClr>
                    <a:schemeClr val="accent4"/>
                  </a:buClr>
                  <a:buNone/>
                </a:pPr>
                <a:r>
                  <a:rPr lang="en-US" sz="2400" dirty="0">
                    <a:solidFill>
                      <a:schemeClr val="accent4"/>
                    </a:solidFill>
                    <a:cs typeface="Courier New" panose="02070309020205020404" pitchFamily="49" charset="0"/>
                  </a:rPr>
                  <a:t>1.</a:t>
                </a:r>
                <a:r>
                  <a:rPr lang="en-US" sz="2400" dirty="0">
                    <a:cs typeface="Courier New" panose="02070309020205020404" pitchFamily="49" charset="0"/>
                  </a:rPr>
                  <a:t> Let </a:t>
                </a:r>
                <a14:m>
                  <m:oMath xmlns:m="http://schemas.openxmlformats.org/officeDocument/2006/math">
                    <m:r>
                      <a:rPr lang="en-US" sz="2400" b="0" i="1" smtClean="0">
                        <a:latin typeface="Cambria Math" panose="02040503050406030204" pitchFamily="18" charset="0"/>
                        <a:cs typeface="Courier New" panose="02070309020205020404" pitchFamily="49" charset="0"/>
                      </a:rPr>
                      <m:t>𝑎</m:t>
                    </m:r>
                  </m:oMath>
                </a14:m>
                <a:r>
                  <a:rPr lang="en-US" sz="2400" dirty="0">
                    <a:cs typeface="Courier New" panose="02070309020205020404" pitchFamily="49" charset="0"/>
                  </a:rPr>
                  <a:t> be arbitrary</a:t>
                </a:r>
              </a:p>
              <a:p>
                <a:pPr marL="0" indent="0">
                  <a:buClr>
                    <a:schemeClr val="accent4"/>
                  </a:buClr>
                  <a:buNone/>
                </a:pPr>
                <a:r>
                  <a:rPr lang="en-US" sz="2400" dirty="0">
                    <a:cs typeface="Courier New" panose="02070309020205020404" pitchFamily="49" charset="0"/>
                  </a:rPr>
                  <a:t>   </a:t>
                </a:r>
                <a:r>
                  <a:rPr lang="en-US" sz="2400" dirty="0">
                    <a:solidFill>
                      <a:schemeClr val="accent4"/>
                    </a:solidFill>
                    <a:cs typeface="Courier New" panose="02070309020205020404" pitchFamily="49" charset="0"/>
                  </a:rPr>
                  <a:t>2.1</a:t>
                </a:r>
                <a14:m>
                  <m:oMath xmlns:m="http://schemas.openxmlformats.org/officeDocument/2006/math">
                    <m:r>
                      <a:rPr lang="en-US" sz="2400" i="1" dirty="0" smtClean="0">
                        <a:latin typeface="Cambria Math" panose="02040503050406030204" pitchFamily="18" charset="0"/>
                        <a:cs typeface="Courier New" panose="02070309020205020404" pitchFamily="49" charset="0"/>
                      </a:rPr>
                      <m:t> </m:t>
                    </m:r>
                  </m:oMath>
                </a14:m>
                <a:r>
                  <a:rPr lang="en-US" sz="2400" dirty="0">
                    <a:latin typeface="Courier New" panose="02070309020205020404" pitchFamily="49" charset="0"/>
                    <a:cs typeface="Courier New" panose="02070309020205020404" pitchFamily="49" charset="0"/>
                  </a:rPr>
                  <a:t>Even</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oMath>
                </a14:m>
                <a:endParaRPr lang="en-US" sz="240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.2</a:t>
                </a:r>
                <a:r>
                  <a:rPr lang="en-US" sz="2400" b="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 (2</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oMath>
                </a14:m>
                <a:endParaRPr lang="en-US" sz="240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.3</a:t>
                </a:r>
                <a:r>
                  <a:rPr lang="en-US" sz="2400" b="0" dirty="0"/>
                  <a:t> </a:t>
                </a:r>
                <a14:m>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latin typeface="Cambria Math" panose="02040503050406030204" pitchFamily="18" charset="0"/>
                      </a:rPr>
                      <m:t>𝑎</m:t>
                    </m:r>
                  </m:oMath>
                </a14:m>
                <a:endParaRPr lang="en-US" sz="240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.4</a:t>
                </a:r>
                <a:r>
                  <a:rPr lang="en-US" sz="2400" b="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=4</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𝑧</m:t>
                        </m:r>
                      </m:e>
                      <m:sup>
                        <m:r>
                          <a:rPr lang="en-US" sz="2400" b="0" i="1" smtClean="0">
                            <a:latin typeface="Cambria Math" panose="02040503050406030204" pitchFamily="18" charset="0"/>
                          </a:rPr>
                          <m:t>2</m:t>
                        </m:r>
                      </m:sup>
                    </m:sSup>
                  </m:oMath>
                </a14:m>
                <a:endParaRPr lang="en-US" sz="240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.5</a:t>
                </a:r>
                <a:r>
                  <a:rPr lang="en-US" sz="2400" b="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=2⋅2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𝑧</m:t>
                        </m:r>
                      </m:e>
                      <m:sup>
                        <m:r>
                          <a:rPr lang="en-US" sz="2400" b="0" i="1" smtClean="0">
                            <a:latin typeface="Cambria Math" panose="02040503050406030204" pitchFamily="18" charset="0"/>
                          </a:rPr>
                          <m:t>2</m:t>
                        </m:r>
                      </m:sup>
                    </m:sSup>
                  </m:oMath>
                </a14:m>
                <a:endParaRPr lang="en-US" sz="2400" b="0" dirty="0"/>
              </a:p>
              <a:p>
                <a:pPr marL="0" indent="0">
                  <a:buClr>
                    <a:schemeClr val="accent4"/>
                  </a:buClr>
                  <a:buNone/>
                </a:pPr>
                <a:r>
                  <a:rPr lang="en-US" sz="2400" dirty="0"/>
                  <a:t>   </a:t>
                </a:r>
                <a:r>
                  <a:rPr lang="en-US" sz="2400" dirty="0">
                    <a:solidFill>
                      <a:schemeClr val="accent4"/>
                    </a:solidFill>
                  </a:rPr>
                  <a:t>2</a:t>
                </a:r>
                <a:r>
                  <a:rPr lang="en-US" sz="2400" b="0" dirty="0">
                    <a:solidFill>
                      <a:schemeClr val="accent4"/>
                    </a:solidFill>
                  </a:rPr>
                  <a:t>.6</a:t>
                </a:r>
                <a:r>
                  <a:rPr lang="en-US" sz="2400" b="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(2</m:t>
                    </m:r>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a14:m>
                <a:endParaRPr lang="en-US" sz="2400" b="0" dirty="0"/>
              </a:p>
              <a:p>
                <a:pPr marL="0" indent="0">
                  <a:buClr>
                    <a:schemeClr val="accent4"/>
                  </a:buClr>
                  <a:buNone/>
                </a:pPr>
                <a:r>
                  <a:rPr lang="en-US" sz="2400" b="0" dirty="0">
                    <a:cs typeface="Courier New" panose="02070309020205020404" pitchFamily="49" charset="0"/>
                  </a:rPr>
                  <a:t>   </a:t>
                </a:r>
                <a:r>
                  <a:rPr lang="en-US" sz="2400" b="0" dirty="0">
                    <a:solidFill>
                      <a:schemeClr val="accent4"/>
                    </a:solidFill>
                    <a:cs typeface="Courier New" panose="02070309020205020404" pitchFamily="49" charset="0"/>
                  </a:rPr>
                  <a:t>2.7</a:t>
                </a:r>
                <a:r>
                  <a:rPr lang="en-US" sz="2400" b="0" dirty="0">
                    <a:cs typeface="Courier New" panose="02070309020205020404" pitchFamily="49" charset="0"/>
                  </a:rPr>
                  <a:t> </a:t>
                </a:r>
                <a:r>
                  <a:rPr lang="en-US" sz="2400" b="0" dirty="0">
                    <a:latin typeface="Courier New" panose="02070309020205020404" pitchFamily="49" charset="0"/>
                    <a:cs typeface="Courier New" panose="02070309020205020404" pitchFamily="49" charset="0"/>
                  </a:rPr>
                  <a:t>Even</a:t>
                </a:r>
                <a14:m>
                  <m:oMath xmlns:m="http://schemas.openxmlformats.org/officeDocument/2006/math">
                    <m:r>
                      <a:rPr lang="en-US" sz="2400" b="0" i="1" dirty="0" smtClean="0">
                        <a:latin typeface="Cambria Math" panose="02040503050406030204" pitchFamily="18" charset="0"/>
                        <a:cs typeface="Courier New" panose="02070309020205020404" pitchFamily="49" charset="0"/>
                      </a:rPr>
                      <m:t>(</m:t>
                    </m:r>
                    <m:sSup>
                      <m:sSupPr>
                        <m:ctrlPr>
                          <a:rPr lang="en-US" sz="2400" b="0" i="1" dirty="0" smtClean="0">
                            <a:latin typeface="Cambria Math" panose="02040503050406030204" pitchFamily="18" charset="0"/>
                            <a:cs typeface="Courier New" panose="02070309020205020404" pitchFamily="49" charset="0"/>
                          </a:rPr>
                        </m:ctrlPr>
                      </m:sSupPr>
                      <m:e>
                        <m:r>
                          <a:rPr lang="en-US" sz="2400" b="0" i="1" dirty="0" smtClean="0">
                            <a:latin typeface="Cambria Math" panose="02040503050406030204" pitchFamily="18" charset="0"/>
                            <a:cs typeface="Courier New" panose="02070309020205020404" pitchFamily="49" charset="0"/>
                          </a:rPr>
                          <m:t>𝑎</m:t>
                        </m:r>
                      </m:e>
                      <m:sup>
                        <m:r>
                          <a:rPr lang="en-US" sz="2400" b="0" i="1" dirty="0" smtClean="0">
                            <a:latin typeface="Cambria Math" panose="02040503050406030204" pitchFamily="18" charset="0"/>
                            <a:cs typeface="Courier New" panose="02070309020205020404" pitchFamily="49" charset="0"/>
                          </a:rPr>
                          <m:t>2</m:t>
                        </m:r>
                      </m:sup>
                    </m:sSup>
                    <m:r>
                      <a:rPr lang="en-US" sz="2400" b="0" i="1" dirty="0" smtClean="0">
                        <a:latin typeface="Cambria Math" panose="02040503050406030204" pitchFamily="18" charset="0"/>
                        <a:cs typeface="Courier New" panose="02070309020205020404" pitchFamily="49" charset="0"/>
                      </a:rPr>
                      <m:t>)</m:t>
                    </m:r>
                  </m:oMath>
                </a14:m>
                <a:endParaRPr lang="en-US" sz="2400" dirty="0"/>
              </a:p>
              <a:p>
                <a:pPr marL="0" indent="0">
                  <a:buClr>
                    <a:schemeClr val="accent4"/>
                  </a:buClr>
                  <a:buNone/>
                </a:pPr>
                <a:r>
                  <a:rPr lang="en-US" sz="2400" dirty="0">
                    <a:solidFill>
                      <a:schemeClr val="accent4"/>
                    </a:solidFill>
                  </a:rPr>
                  <a:t>3.</a:t>
                </a:r>
                <a:r>
                  <a:rPr lang="en-US" sz="2400" dirty="0"/>
                  <a:t> </a:t>
                </a:r>
                <a:r>
                  <a:rPr lang="en-US" sz="240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i="1" dirty="0" smtClean="0">
                            <a:latin typeface="Cambria Math" panose="02040503050406030204" pitchFamily="18" charset="0"/>
                            <a:cs typeface="Courier New" panose="02070309020205020404" pitchFamily="49" charset="0"/>
                          </a:rPr>
                        </m:ctrlPr>
                      </m:dPr>
                      <m:e>
                        <m:r>
                          <a:rPr lang="en-US" sz="2400" i="1" dirty="0" smtClean="0">
                            <a:latin typeface="Cambria Math" panose="02040503050406030204" pitchFamily="18" charset="0"/>
                            <a:cs typeface="Courier New" panose="02070309020205020404" pitchFamily="49" charset="0"/>
                          </a:rPr>
                          <m:t>𝑎</m:t>
                        </m:r>
                      </m:e>
                    </m:d>
                    <m:r>
                      <a:rPr lang="en-US" sz="2400" b="0" i="1" dirty="0" smtClean="0">
                        <a:latin typeface="Cambria Math" panose="02040503050406030204" pitchFamily="18" charset="0"/>
                        <a:cs typeface="Courier New" panose="02070309020205020404" pitchFamily="49" charset="0"/>
                      </a:rPr>
                      <m:t>→</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r>
                      <a:rPr lang="en-US" sz="2400" b="0" i="1" dirty="0" smtClean="0">
                        <a:latin typeface="Cambria Math" panose="02040503050406030204" pitchFamily="18" charset="0"/>
                        <a:cs typeface="Courier New" panose="02070309020205020404" pitchFamily="49" charset="0"/>
                      </a:rPr>
                      <m:t>(</m:t>
                    </m:r>
                    <m:sSup>
                      <m:sSupPr>
                        <m:ctrlPr>
                          <a:rPr lang="en-US" sz="2400" b="0" i="1" dirty="0" smtClean="0">
                            <a:latin typeface="Cambria Math" panose="02040503050406030204" pitchFamily="18" charset="0"/>
                            <a:cs typeface="Courier New" panose="02070309020205020404" pitchFamily="49" charset="0"/>
                          </a:rPr>
                        </m:ctrlPr>
                      </m:sSupPr>
                      <m:e>
                        <m:r>
                          <a:rPr lang="en-US" sz="2400" b="0" i="1" dirty="0" smtClean="0">
                            <a:latin typeface="Cambria Math" panose="02040503050406030204" pitchFamily="18" charset="0"/>
                            <a:cs typeface="Courier New" panose="02070309020205020404" pitchFamily="49" charset="0"/>
                          </a:rPr>
                          <m:t>𝑎</m:t>
                        </m:r>
                      </m:e>
                      <m:sup>
                        <m:r>
                          <a:rPr lang="en-US" sz="2400" b="0" i="1" dirty="0" smtClean="0">
                            <a:latin typeface="Cambria Math" panose="02040503050406030204" pitchFamily="18" charset="0"/>
                            <a:cs typeface="Courier New" panose="02070309020205020404" pitchFamily="49" charset="0"/>
                          </a:rPr>
                          <m:t>2</m:t>
                        </m:r>
                      </m:sup>
                    </m:sSup>
                    <m:r>
                      <a:rPr lang="en-US" sz="2400" b="0" i="1" dirty="0" smtClean="0">
                        <a:latin typeface="Cambria Math" panose="02040503050406030204" pitchFamily="18" charset="0"/>
                        <a:cs typeface="Courier New" panose="02070309020205020404" pitchFamily="49" charset="0"/>
                      </a:rPr>
                      <m:t>)</m:t>
                    </m:r>
                  </m:oMath>
                </a14:m>
                <a:endParaRPr lang="en-US" sz="2400" dirty="0">
                  <a:latin typeface="Courier New" panose="02070309020205020404" pitchFamily="49" charset="0"/>
                  <a:cs typeface="Courier New" panose="02070309020205020404" pitchFamily="49" charset="0"/>
                </a:endParaRPr>
              </a:p>
              <a:p>
                <a:pPr marL="0" indent="0">
                  <a:buClr>
                    <a:schemeClr val="accent4"/>
                  </a:buClr>
                  <a:buNone/>
                </a:pPr>
                <a:r>
                  <a:rPr lang="en-US" sz="2400" dirty="0">
                    <a:solidFill>
                      <a:schemeClr val="accent4"/>
                    </a:solidFill>
                  </a:rPr>
                  <a:t>4.</a:t>
                </a:r>
                <a:r>
                  <a:rPr lang="en-US" sz="2400" dirty="0"/>
                  <a:t> </a:t>
                </a:r>
                <a14:m>
                  <m:oMath xmlns:m="http://schemas.openxmlformats.org/officeDocument/2006/math">
                    <m:r>
                      <a:rPr lang="en-US" sz="2400" b="0" i="1" smtClean="0">
                        <a:latin typeface="Cambria Math" panose="02040503050406030204" pitchFamily="18" charset="0"/>
                        <a:cs typeface="Courier New" panose="02070309020205020404" pitchFamily="49" charset="0"/>
                      </a:rPr>
                      <m:t>∀</m:t>
                    </m:r>
                    <m:r>
                      <a:rPr lang="en-US" sz="2400" b="0" i="1" smtClean="0">
                        <a:latin typeface="Cambria Math" panose="02040503050406030204" pitchFamily="18" charset="0"/>
                        <a:cs typeface="Courier New" panose="02070309020205020404" pitchFamily="49" charset="0"/>
                      </a:rPr>
                      <m:t>𝑥</m:t>
                    </m:r>
                    <m:r>
                      <a:rPr lang="en-US" sz="2400" b="0" i="1" smtClean="0">
                        <a:latin typeface="Cambria Math" panose="02040503050406030204" pitchFamily="18" charset="0"/>
                        <a:cs typeface="Courier New" panose="02070309020205020404" pitchFamily="49" charset="0"/>
                      </a:rPr>
                      <m:t>(</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latin typeface="Cambria Math" panose="02040503050406030204" pitchFamily="18" charset="0"/>
                            <a:cs typeface="Courier New" panose="02070309020205020404" pitchFamily="49" charset="0"/>
                          </a:rPr>
                        </m:ctrlPr>
                      </m:dPr>
                      <m:e>
                        <m:r>
                          <a:rPr lang="en-US" sz="2400" b="0" i="1" smtClean="0">
                            <a:latin typeface="Cambria Math" panose="02040503050406030204" pitchFamily="18" charset="0"/>
                            <a:cs typeface="Courier New" panose="02070309020205020404" pitchFamily="49" charset="0"/>
                          </a:rPr>
                          <m:t>𝑥</m:t>
                        </m:r>
                      </m:e>
                    </m:d>
                    <m:r>
                      <a:rPr lang="en-US" sz="2400" b="0" i="1" smtClean="0">
                        <a:latin typeface="Cambria Math" panose="02040503050406030204" pitchFamily="18" charset="0"/>
                        <a:cs typeface="Courier New" panose="02070309020205020404" pitchFamily="49" charset="0"/>
                      </a:rPr>
                      <m:t>→</m:t>
                    </m:r>
                  </m:oMath>
                </a14:m>
                <a:r>
                  <a:rPr lang="en-US" sz="2400" b="0" i="0" dirty="0">
                    <a:latin typeface="Courier New" panose="02070309020205020404" pitchFamily="49" charset="0"/>
                    <a:cs typeface="Courier New" panose="02070309020205020404" pitchFamily="49" charset="0"/>
                  </a:rPr>
                  <a:t>Even</a:t>
                </a:r>
                <a14:m>
                  <m:oMath xmlns:m="http://schemas.openxmlformats.org/officeDocument/2006/math">
                    <m:r>
                      <a:rPr lang="en-US" sz="2400" b="0" i="1" smtClean="0">
                        <a:latin typeface="Cambria Math" panose="02040503050406030204" pitchFamily="18" charset="0"/>
                        <a:cs typeface="Courier New" panose="02070309020205020404" pitchFamily="49" charset="0"/>
                      </a:rPr>
                      <m:t>(</m:t>
                    </m:r>
                    <m:sSup>
                      <m:sSupPr>
                        <m:ctrlPr>
                          <a:rPr lang="en-US" sz="2400" b="0" i="1" smtClean="0">
                            <a:latin typeface="Cambria Math" panose="02040503050406030204" pitchFamily="18" charset="0"/>
                            <a:cs typeface="Courier New" panose="02070309020205020404" pitchFamily="49" charset="0"/>
                          </a:rPr>
                        </m:ctrlPr>
                      </m:sSupPr>
                      <m:e>
                        <m:r>
                          <a:rPr lang="en-US" sz="2400" b="0" i="1" smtClean="0">
                            <a:latin typeface="Cambria Math" panose="02040503050406030204" pitchFamily="18" charset="0"/>
                            <a:cs typeface="Courier New" panose="02070309020205020404" pitchFamily="49" charset="0"/>
                          </a:rPr>
                          <m:t>𝑥</m:t>
                        </m:r>
                      </m:e>
                      <m:sup>
                        <m:r>
                          <a:rPr lang="en-US" sz="2400" b="0" i="1" smtClean="0">
                            <a:latin typeface="Cambria Math" panose="02040503050406030204" pitchFamily="18" charset="0"/>
                            <a:cs typeface="Courier New" panose="02070309020205020404" pitchFamily="49" charset="0"/>
                          </a:rPr>
                          <m:t>2</m:t>
                        </m:r>
                      </m:sup>
                    </m:sSup>
                    <m:r>
                      <a:rPr lang="en-US" sz="2400" b="0" i="1" smtClean="0">
                        <a:latin typeface="Cambria Math" panose="02040503050406030204" pitchFamily="18" charset="0"/>
                        <a:cs typeface="Courier New" panose="02070309020205020404" pitchFamily="49" charset="0"/>
                      </a:rPr>
                      <m:t>))</m:t>
                    </m:r>
                  </m:oMath>
                </a14:m>
                <a:endParaRPr lang="en-US" sz="2400"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236935C9-18A9-479F-80BE-A505C5BACA16}"/>
                  </a:ext>
                </a:extLst>
              </p:cNvPr>
              <p:cNvSpPr>
                <a:spLocks noGrp="1" noRot="1" noChangeAspect="1" noMove="1" noResize="1" noEditPoints="1" noAdjustHandles="1" noChangeArrowheads="1" noChangeShapeType="1" noTextEdit="1"/>
              </p:cNvSpPr>
              <p:nvPr>
                <p:ph idx="1"/>
              </p:nvPr>
            </p:nvSpPr>
            <p:spPr>
              <a:xfrm>
                <a:off x="575240" y="1463857"/>
                <a:ext cx="4473010" cy="4845504"/>
              </a:xfrm>
              <a:blipFill>
                <a:blip r:embed="rId3"/>
                <a:stretch>
                  <a:fillRect l="-3134" t="-2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3A1D866-9C2A-4301-B1F6-6B1607F73310}"/>
                  </a:ext>
                </a:extLst>
              </p:cNvPr>
              <p:cNvSpPr txBox="1"/>
              <p:nvPr/>
            </p:nvSpPr>
            <p:spPr>
              <a:xfrm>
                <a:off x="4381500" y="1463857"/>
                <a:ext cx="3295650" cy="4516621"/>
              </a:xfrm>
              <a:prstGeom prst="rect">
                <a:avLst/>
              </a:prstGeom>
              <a:noFill/>
            </p:spPr>
            <p:txBody>
              <a:bodyPr wrap="square" rtlCol="0">
                <a:spAutoFit/>
              </a:bodyPr>
              <a:lstStyle/>
              <a:p>
                <a:pPr>
                  <a:spcAft>
                    <a:spcPts val="900"/>
                  </a:spcAft>
                </a:pPr>
                <a:r>
                  <a:rPr lang="en-US" sz="2200" dirty="0">
                    <a:latin typeface="Segoe UI Semilight" panose="020B0402040204020203" pitchFamily="34" charset="0"/>
                    <a:cs typeface="Segoe UI Semilight" panose="020B0402040204020203" pitchFamily="34" charset="0"/>
                  </a:rPr>
                  <a:t> </a:t>
                </a:r>
              </a:p>
              <a:p>
                <a:pPr>
                  <a:spcAft>
                    <a:spcPts val="900"/>
                  </a:spcAft>
                </a:pPr>
                <a:r>
                  <a:rPr lang="en-US" sz="2200" dirty="0">
                    <a:latin typeface="Segoe UI Semilight" panose="020B0402040204020203" pitchFamily="34" charset="0"/>
                    <a:cs typeface="Segoe UI Semilight" panose="020B0402040204020203" pitchFamily="34" charset="0"/>
                  </a:rPr>
                  <a:t>Assumption</a:t>
                </a:r>
              </a:p>
              <a:p>
                <a:pPr>
                  <a:spcAft>
                    <a:spcPts val="900"/>
                  </a:spcAft>
                </a:pPr>
                <a:r>
                  <a:rPr lang="en-US" sz="2200" dirty="0">
                    <a:latin typeface="Segoe UI Semilight" panose="020B0402040204020203" pitchFamily="34" charset="0"/>
                    <a:cs typeface="Segoe UI Semilight" panose="020B0402040204020203" pitchFamily="34" charset="0"/>
                  </a:rPr>
                  <a:t>Definition of Even (2.1)</a:t>
                </a:r>
              </a:p>
              <a:p>
                <a:pPr>
                  <a:spcAft>
                    <a:spcPts val="900"/>
                  </a:spcAft>
                </a:pPr>
                <a:r>
                  <a:rPr lang="en-US" sz="2200" dirty="0" err="1">
                    <a:latin typeface="Segoe UI Semilight" panose="020B0402040204020203" pitchFamily="34" charset="0"/>
                    <a:cs typeface="Segoe UI Semilight" panose="020B0402040204020203" pitchFamily="34" charset="0"/>
                  </a:rPr>
                  <a:t>Elim</a:t>
                </a:r>
                <a:r>
                  <a:rPr lang="en-US" sz="2200" dirty="0">
                    <a:latin typeface="Segoe UI Semilight" panose="020B0402040204020203" pitchFamily="34" charset="0"/>
                    <a:cs typeface="Segoe UI Semilight" panose="020B0402040204020203" pitchFamily="34" charset="0"/>
                  </a:rPr>
                  <a:t> </a:t>
                </a:r>
                <a14:m>
                  <m:oMath xmlns:m="http://schemas.openxmlformats.org/officeDocument/2006/math">
                    <m:r>
                      <a:rPr lang="en-US" sz="2200" i="1" smtClean="0">
                        <a:latin typeface="Cambria Math" panose="02040503050406030204" pitchFamily="18" charset="0"/>
                        <a:cs typeface="Segoe UI Semilight" panose="020B0402040204020203" pitchFamily="34" charset="0"/>
                      </a:rPr>
                      <m:t>∃</m:t>
                    </m:r>
                    <m:d>
                      <m:dPr>
                        <m:ctrlPr>
                          <a:rPr lang="en-US" sz="2200" b="0" i="1" smtClean="0">
                            <a:latin typeface="Cambria Math" panose="02040503050406030204" pitchFamily="18" charset="0"/>
                            <a:cs typeface="Segoe UI Semilight" panose="020B0402040204020203" pitchFamily="34" charset="0"/>
                          </a:rPr>
                        </m:ctrlPr>
                      </m:dPr>
                      <m:e>
                        <m:r>
                          <a:rPr lang="en-US" sz="2200" b="0" i="1" smtClean="0">
                            <a:latin typeface="Cambria Math" panose="02040503050406030204" pitchFamily="18" charset="0"/>
                            <a:cs typeface="Segoe UI Semilight" panose="020B0402040204020203" pitchFamily="34" charset="0"/>
                          </a:rPr>
                          <m:t>2.2</m:t>
                        </m:r>
                      </m:e>
                    </m:d>
                  </m:oMath>
                </a14:m>
                <a:endParaRPr lang="en-US" sz="2200" b="0" dirty="0">
                  <a:latin typeface="Segoe UI Semilight" panose="020B0402040204020203" pitchFamily="34" charset="0"/>
                  <a:cs typeface="Segoe UI Semilight" panose="020B0402040204020203" pitchFamily="34" charset="0"/>
                </a:endParaRPr>
              </a:p>
              <a:p>
                <a:pPr>
                  <a:spcAft>
                    <a:spcPts val="900"/>
                  </a:spcAft>
                </a:pPr>
                <a:r>
                  <a:rPr lang="en-US" sz="2200" dirty="0">
                    <a:latin typeface="Segoe UI Semilight" panose="020B0402040204020203" pitchFamily="34" charset="0"/>
                    <a:cs typeface="Segoe UI Semilight" panose="020B0402040204020203" pitchFamily="34" charset="0"/>
                  </a:rPr>
                  <a:t>Algebra (2.3)</a:t>
                </a:r>
              </a:p>
              <a:p>
                <a:pPr>
                  <a:spcAft>
                    <a:spcPts val="900"/>
                  </a:spcAft>
                </a:pPr>
                <a:r>
                  <a:rPr lang="en-US" sz="2200" dirty="0" err="1">
                    <a:latin typeface="Segoe UI Semilight" panose="020B0402040204020203" pitchFamily="34" charset="0"/>
                    <a:cs typeface="Segoe UI Semilight" panose="020B0402040204020203" pitchFamily="34" charset="0"/>
                  </a:rPr>
                  <a:t>Alegbra</a:t>
                </a:r>
                <a:r>
                  <a:rPr lang="en-US" sz="2200" dirty="0">
                    <a:latin typeface="Segoe UI Semilight" panose="020B0402040204020203" pitchFamily="34" charset="0"/>
                    <a:cs typeface="Segoe UI Semilight" panose="020B0402040204020203" pitchFamily="34" charset="0"/>
                  </a:rPr>
                  <a:t> (2.4)</a:t>
                </a:r>
              </a:p>
              <a:p>
                <a:pPr>
                  <a:spcAft>
                    <a:spcPts val="900"/>
                  </a:spcAft>
                </a:pPr>
                <a:r>
                  <a:rPr lang="en-US" sz="2200" dirty="0">
                    <a:latin typeface="Segoe UI Semilight" panose="020B0402040204020203" pitchFamily="34" charset="0"/>
                    <a:cs typeface="Segoe UI Semilight" panose="020B0402040204020203" pitchFamily="34" charset="0"/>
                  </a:rPr>
                  <a:t>Intro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m:t>
                    </m:r>
                  </m:oMath>
                </a14:m>
                <a:r>
                  <a:rPr lang="en-US" sz="2200" dirty="0">
                    <a:latin typeface="Segoe UI Semilight" panose="020B0402040204020203" pitchFamily="34" charset="0"/>
                    <a:cs typeface="Segoe UI Semilight" panose="020B0402040204020203" pitchFamily="34" charset="0"/>
                  </a:rPr>
                  <a:t> (2.5)</a:t>
                </a:r>
              </a:p>
              <a:p>
                <a:pPr>
                  <a:spcAft>
                    <a:spcPts val="1200"/>
                  </a:spcAft>
                </a:pPr>
                <a:r>
                  <a:rPr lang="en-US" sz="2200" dirty="0">
                    <a:latin typeface="Segoe UI Semilight" panose="020B0402040204020203" pitchFamily="34" charset="0"/>
                    <a:cs typeface="Segoe UI Semilight" panose="020B0402040204020203" pitchFamily="34" charset="0"/>
                  </a:rPr>
                  <a:t>Definition of Even</a:t>
                </a:r>
              </a:p>
              <a:p>
                <a:pPr>
                  <a:spcAft>
                    <a:spcPts val="900"/>
                  </a:spcAft>
                </a:pPr>
                <a:r>
                  <a:rPr lang="en-US" sz="2200" dirty="0">
                    <a:latin typeface="Segoe UI Semilight" panose="020B0402040204020203" pitchFamily="34" charset="0"/>
                    <a:cs typeface="Segoe UI Semilight" panose="020B0402040204020203" pitchFamily="34" charset="0"/>
                  </a:rPr>
                  <a:t>Direct Proof Rule (2.1-2.7)</a:t>
                </a:r>
              </a:p>
              <a:p>
                <a:pPr>
                  <a:spcAft>
                    <a:spcPts val="900"/>
                  </a:spcAft>
                </a:pPr>
                <a:r>
                  <a:rPr lang="en-US" sz="2200" dirty="0">
                    <a:latin typeface="Segoe UI Semilight" panose="020B0402040204020203" pitchFamily="34" charset="0"/>
                    <a:cs typeface="Segoe UI Semilight" panose="020B0402040204020203" pitchFamily="34" charset="0"/>
                  </a:rPr>
                  <a:t>Intro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 </m:t>
                    </m:r>
                  </m:oMath>
                </a14:m>
                <a:r>
                  <a:rPr lang="en-US" sz="2200" dirty="0">
                    <a:latin typeface="Segoe UI Semilight" panose="020B0402040204020203" pitchFamily="34" charset="0"/>
                    <a:cs typeface="Segoe UI Semilight" panose="020B0402040204020203" pitchFamily="34" charset="0"/>
                  </a:rPr>
                  <a:t>(3)</a:t>
                </a:r>
              </a:p>
            </p:txBody>
          </p:sp>
        </mc:Choice>
        <mc:Fallback xmlns="">
          <p:sp>
            <p:nvSpPr>
              <p:cNvPr id="4" name="TextBox 3">
                <a:extLst>
                  <a:ext uri="{FF2B5EF4-FFF2-40B4-BE49-F238E27FC236}">
                    <a16:creationId xmlns:a16="http://schemas.microsoft.com/office/drawing/2014/main" id="{53A1D866-9C2A-4301-B1F6-6B1607F73310}"/>
                  </a:ext>
                </a:extLst>
              </p:cNvPr>
              <p:cNvSpPr txBox="1">
                <a:spLocks noRot="1" noChangeAspect="1" noMove="1" noResize="1" noEditPoints="1" noAdjustHandles="1" noChangeArrowheads="1" noChangeShapeType="1" noTextEdit="1"/>
              </p:cNvSpPr>
              <p:nvPr/>
            </p:nvSpPr>
            <p:spPr>
              <a:xfrm>
                <a:off x="4381500" y="1463857"/>
                <a:ext cx="3295650" cy="4516621"/>
              </a:xfrm>
              <a:prstGeom prst="rect">
                <a:avLst/>
              </a:prstGeom>
              <a:blipFill>
                <a:blip r:embed="rId4"/>
                <a:stretch>
                  <a:fillRect l="-2407" b="-2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F9E6EB9-966A-43FC-B29E-CC7D1532E758}"/>
                  </a:ext>
                </a:extLst>
              </p:cNvPr>
              <p:cNvSpPr txBox="1"/>
              <p:nvPr/>
            </p:nvSpPr>
            <p:spPr>
              <a:xfrm>
                <a:off x="7439025" y="1451339"/>
                <a:ext cx="4838700" cy="5170646"/>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𝑥</m:t>
                    </m:r>
                  </m:oMath>
                </a14:m>
                <a:r>
                  <a:rPr lang="en-US" sz="2200" dirty="0">
                    <a:latin typeface="Segoe UI Semilight" panose="020B0402040204020203" pitchFamily="34" charset="0"/>
                    <a:cs typeface="Segoe UI Semilight" panose="020B0402040204020203" pitchFamily="34" charset="0"/>
                  </a:rPr>
                  <a:t> be an arbitrary even integer. </a:t>
                </a:r>
              </a:p>
              <a:p>
                <a:r>
                  <a:rPr lang="en-US" sz="2200" dirty="0">
                    <a:latin typeface="Segoe UI Semilight" panose="020B0402040204020203" pitchFamily="34" charset="0"/>
                    <a:cs typeface="Segoe UI Semilight" panose="020B0402040204020203" pitchFamily="34" charset="0"/>
                  </a:rPr>
                  <a:t>By definition, there is an integer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𝑦</m:t>
                    </m:r>
                  </m:oMath>
                </a14:m>
                <a:r>
                  <a:rPr lang="en-US" sz="2200" dirty="0">
                    <a:latin typeface="Segoe UI Semilight" panose="020B0402040204020203" pitchFamily="34" charset="0"/>
                    <a:cs typeface="Segoe UI Semilight" panose="020B0402040204020203" pitchFamily="34" charset="0"/>
                  </a:rPr>
                  <a:t> such that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2</m:t>
                    </m:r>
                    <m:r>
                      <a:rPr lang="en-US" sz="2200" b="0" i="1" smtClean="0">
                        <a:latin typeface="Cambria Math" panose="02040503050406030204" pitchFamily="18" charset="0"/>
                        <a:cs typeface="Segoe UI Semilight" panose="020B0402040204020203" pitchFamily="34" charset="0"/>
                      </a:rPr>
                      <m:t>𝑦</m:t>
                    </m:r>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𝑥</m:t>
                    </m:r>
                    <m:r>
                      <a:rPr lang="en-US" sz="2200" b="0" i="1" smtClean="0">
                        <a:latin typeface="Cambria Math" panose="02040503050406030204" pitchFamily="18" charset="0"/>
                        <a:cs typeface="Segoe UI Semilight" panose="020B0402040204020203" pitchFamily="34" charset="0"/>
                      </a:rPr>
                      <m:t>.</m:t>
                    </m:r>
                  </m:oMath>
                </a14:m>
                <a:endParaRPr lang="en-US" sz="2200" dirty="0">
                  <a:latin typeface="Segoe UI Semilight" panose="020B0402040204020203" pitchFamily="34" charset="0"/>
                  <a:cs typeface="Segoe UI Semilight" panose="020B0402040204020203" pitchFamily="34" charset="0"/>
                </a:endParaRPr>
              </a:p>
              <a:p>
                <a:endParaRPr lang="en-US" sz="2200" dirty="0">
                  <a:latin typeface="Segoe UI Semilight" panose="020B0402040204020203" pitchFamily="34" charset="0"/>
                  <a:cs typeface="Segoe UI Semilight" panose="020B0402040204020203" pitchFamily="34" charset="0"/>
                </a:endParaRPr>
              </a:p>
              <a:p>
                <a:endParaRPr lang="en-US" sz="2200" dirty="0">
                  <a:latin typeface="Segoe UI Semilight" panose="020B0402040204020203" pitchFamily="34" charset="0"/>
                  <a:cs typeface="Segoe UI Semilight" panose="020B0402040204020203" pitchFamily="34" charset="0"/>
                </a:endParaRPr>
              </a:p>
              <a:p>
                <a:r>
                  <a:rPr lang="en-US" sz="2200" dirty="0">
                    <a:latin typeface="Segoe UI Semilight" panose="020B0402040204020203" pitchFamily="34" charset="0"/>
                    <a:cs typeface="Segoe UI Semilight" panose="020B0402040204020203" pitchFamily="34" charset="0"/>
                  </a:rPr>
                  <a:t>Squaring both sides, we see that </a:t>
                </a:r>
                <a14:m>
                  <m:oMath xmlns:m="http://schemas.openxmlformats.org/officeDocument/2006/math">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𝑥</m:t>
                        </m:r>
                      </m:e>
                      <m:sup>
                        <m:r>
                          <a:rPr lang="en-US" sz="2200" b="0" i="1" smtClean="0">
                            <a:latin typeface="Cambria Math" panose="02040503050406030204" pitchFamily="18" charset="0"/>
                            <a:cs typeface="Segoe UI Semilight" panose="020B0402040204020203" pitchFamily="34" charset="0"/>
                          </a:rPr>
                          <m:t>2</m:t>
                        </m:r>
                      </m:sup>
                    </m:sSup>
                    <m:r>
                      <a:rPr lang="en-US" sz="2200" b="0" i="1" smtClean="0">
                        <a:latin typeface="Cambria Math" panose="02040503050406030204" pitchFamily="18" charset="0"/>
                        <a:cs typeface="Segoe UI Semilight" panose="020B0402040204020203" pitchFamily="34" charset="0"/>
                      </a:rPr>
                      <m:t>=4</m:t>
                    </m:r>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𝑦</m:t>
                        </m:r>
                      </m:e>
                      <m:sup>
                        <m:r>
                          <a:rPr lang="en-US" sz="2200" b="0" i="1" smtClean="0">
                            <a:latin typeface="Cambria Math" panose="02040503050406030204" pitchFamily="18" charset="0"/>
                            <a:cs typeface="Segoe UI Semilight" panose="020B0402040204020203" pitchFamily="34" charset="0"/>
                          </a:rPr>
                          <m:t>2</m:t>
                        </m:r>
                      </m:sup>
                    </m:sSup>
                    <m:r>
                      <a:rPr lang="en-US" sz="2200" b="0" i="1" smtClean="0">
                        <a:latin typeface="Cambria Math" panose="02040503050406030204" pitchFamily="18" charset="0"/>
                        <a:cs typeface="Segoe UI Semilight" panose="020B0402040204020203" pitchFamily="34" charset="0"/>
                      </a:rPr>
                      <m:t>=2⋅2</m:t>
                    </m:r>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𝑦</m:t>
                        </m:r>
                      </m:e>
                      <m:sup>
                        <m:r>
                          <a:rPr lang="en-US" sz="2200" b="0" i="1" smtClean="0">
                            <a:latin typeface="Cambria Math" panose="02040503050406030204" pitchFamily="18" charset="0"/>
                            <a:cs typeface="Segoe UI Semilight" panose="020B0402040204020203" pitchFamily="34" charset="0"/>
                          </a:rPr>
                          <m:t>2</m:t>
                        </m:r>
                      </m:sup>
                    </m:sSup>
                  </m:oMath>
                </a14:m>
                <a:r>
                  <a:rPr lang="en-US" sz="2200" dirty="0">
                    <a:latin typeface="Segoe UI Semilight" panose="020B0402040204020203" pitchFamily="34" charset="0"/>
                    <a:cs typeface="Segoe UI Semilight" panose="020B0402040204020203" pitchFamily="34" charset="0"/>
                  </a:rPr>
                  <a:t>.</a:t>
                </a:r>
              </a:p>
              <a:p>
                <a:endParaRPr lang="en-US" sz="2200" dirty="0">
                  <a:latin typeface="Segoe UI Semilight" panose="020B0402040204020203" pitchFamily="34" charset="0"/>
                  <a:cs typeface="Segoe UI Semilight" panose="020B0402040204020203" pitchFamily="34" charset="0"/>
                </a:endParaRPr>
              </a:p>
              <a:p>
                <a:r>
                  <a:rPr lang="en-US" sz="2200" dirty="0">
                    <a:latin typeface="Segoe UI Semilight" panose="020B0402040204020203" pitchFamily="34" charset="0"/>
                    <a:cs typeface="Segoe UI Semilight" panose="020B0402040204020203" pitchFamily="34" charset="0"/>
                  </a:rPr>
                  <a:t>Because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𝑦</m:t>
                    </m:r>
                  </m:oMath>
                </a14:m>
                <a:r>
                  <a:rPr lang="en-US" sz="2200" dirty="0">
                    <a:latin typeface="Segoe UI Semilight" panose="020B0402040204020203" pitchFamily="34" charset="0"/>
                    <a:cs typeface="Segoe UI Semilight" panose="020B0402040204020203" pitchFamily="34" charset="0"/>
                  </a:rPr>
                  <a:t> is an integer,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2</m:t>
                    </m:r>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𝑦</m:t>
                        </m:r>
                      </m:e>
                      <m:sup>
                        <m:r>
                          <a:rPr lang="en-US" sz="2200" b="0" i="1" smtClean="0">
                            <a:latin typeface="Cambria Math" panose="02040503050406030204" pitchFamily="18" charset="0"/>
                            <a:cs typeface="Segoe UI Semilight" panose="020B0402040204020203" pitchFamily="34" charset="0"/>
                          </a:rPr>
                          <m:t>2</m:t>
                        </m:r>
                      </m:sup>
                    </m:sSup>
                  </m:oMath>
                </a14:m>
                <a:r>
                  <a:rPr lang="en-US" sz="2200" dirty="0">
                    <a:latin typeface="Segoe UI Semilight" panose="020B0402040204020203" pitchFamily="34" charset="0"/>
                    <a:cs typeface="Segoe UI Semilight" panose="020B0402040204020203" pitchFamily="34" charset="0"/>
                  </a:rPr>
                  <a:t> is also an integer, and </a:t>
                </a:r>
                <a14:m>
                  <m:oMath xmlns:m="http://schemas.openxmlformats.org/officeDocument/2006/math">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𝑥</m:t>
                        </m:r>
                      </m:e>
                      <m:sup>
                        <m:r>
                          <a:rPr lang="en-US" sz="2200" b="0" i="1" smtClean="0">
                            <a:latin typeface="Cambria Math" panose="02040503050406030204" pitchFamily="18" charset="0"/>
                            <a:cs typeface="Segoe UI Semilight" panose="020B0402040204020203" pitchFamily="34" charset="0"/>
                          </a:rPr>
                          <m:t>2</m:t>
                        </m:r>
                      </m:sup>
                    </m:sSup>
                  </m:oMath>
                </a14:m>
                <a:r>
                  <a:rPr lang="en-US" sz="2200" dirty="0">
                    <a:latin typeface="Segoe UI Semilight" panose="020B0402040204020203" pitchFamily="34" charset="0"/>
                    <a:cs typeface="Segoe UI Semilight" panose="020B0402040204020203" pitchFamily="34" charset="0"/>
                  </a:rPr>
                  <a:t> is two times an integer.</a:t>
                </a:r>
              </a:p>
              <a:p>
                <a:r>
                  <a:rPr lang="en-US" sz="2200" dirty="0">
                    <a:latin typeface="Segoe UI Semilight" panose="020B0402040204020203" pitchFamily="34" charset="0"/>
                    <a:cs typeface="Segoe UI Semilight" panose="020B0402040204020203" pitchFamily="34" charset="0"/>
                  </a:rPr>
                  <a:t>Thus </a:t>
                </a:r>
                <a14:m>
                  <m:oMath xmlns:m="http://schemas.openxmlformats.org/officeDocument/2006/math">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𝑥</m:t>
                        </m:r>
                      </m:e>
                      <m:sup>
                        <m:r>
                          <a:rPr lang="en-US" sz="2200" b="0" i="1" smtClean="0">
                            <a:latin typeface="Cambria Math" panose="02040503050406030204" pitchFamily="18" charset="0"/>
                            <a:cs typeface="Segoe UI Semilight" panose="020B0402040204020203" pitchFamily="34" charset="0"/>
                          </a:rPr>
                          <m:t>2</m:t>
                        </m:r>
                      </m:sup>
                    </m:sSup>
                  </m:oMath>
                </a14:m>
                <a:r>
                  <a:rPr lang="en-US" sz="2200" dirty="0">
                    <a:latin typeface="Segoe UI Semilight" panose="020B0402040204020203" pitchFamily="34" charset="0"/>
                    <a:cs typeface="Segoe UI Semilight" panose="020B0402040204020203" pitchFamily="34" charset="0"/>
                  </a:rPr>
                  <a:t> is even by the definition of even.</a:t>
                </a:r>
              </a:p>
              <a:p>
                <a:r>
                  <a:rPr lang="en-US" sz="2200" dirty="0">
                    <a:latin typeface="Segoe UI Semilight" panose="020B0402040204020203" pitchFamily="34" charset="0"/>
                    <a:cs typeface="Segoe UI Semilight" panose="020B0402040204020203" pitchFamily="34" charset="0"/>
                  </a:rPr>
                  <a:t>Since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𝑥</m:t>
                    </m:r>
                  </m:oMath>
                </a14:m>
                <a:r>
                  <a:rPr lang="en-US" sz="2200" dirty="0">
                    <a:latin typeface="Segoe UI Semilight" panose="020B0402040204020203" pitchFamily="34" charset="0"/>
                    <a:cs typeface="Segoe UI Semilight" panose="020B0402040204020203" pitchFamily="34" charset="0"/>
                  </a:rPr>
                  <a:t> was an arbitrary even integer, we can conclude that for every even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𝑥</m:t>
                    </m:r>
                  </m:oMath>
                </a14:m>
                <a:r>
                  <a:rPr lang="en-US" sz="2200" b="0" i="0" dirty="0">
                    <a:latin typeface="Segoe UI Semilight" panose="020B0402040204020203" pitchFamily="34" charset="0"/>
                    <a:cs typeface="Segoe UI Semilight" panose="020B0402040204020203" pitchFamily="34" charset="0"/>
                  </a:rPr>
                  <a:t>, </a:t>
                </a:r>
                <a14:m>
                  <m:oMath xmlns:m="http://schemas.openxmlformats.org/officeDocument/2006/math">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𝑥</m:t>
                        </m:r>
                      </m:e>
                      <m:sup>
                        <m:r>
                          <a:rPr lang="en-US" sz="2200" b="0" i="1" smtClean="0">
                            <a:latin typeface="Cambria Math" panose="02040503050406030204" pitchFamily="18" charset="0"/>
                            <a:cs typeface="Segoe UI Semilight" panose="020B0402040204020203" pitchFamily="34" charset="0"/>
                          </a:rPr>
                          <m:t>2</m:t>
                        </m:r>
                      </m:sup>
                    </m:sSup>
                  </m:oMath>
                </a14:m>
                <a:r>
                  <a:rPr lang="en-US" sz="2200" dirty="0">
                    <a:latin typeface="Segoe UI Semilight" panose="020B0402040204020203" pitchFamily="34" charset="0"/>
                    <a:cs typeface="Segoe UI Semilight" panose="020B0402040204020203" pitchFamily="34" charset="0"/>
                  </a:rPr>
                  <a:t> is also even. </a:t>
                </a:r>
              </a:p>
            </p:txBody>
          </p:sp>
        </mc:Choice>
        <mc:Fallback xmlns="">
          <p:sp>
            <p:nvSpPr>
              <p:cNvPr id="6" name="TextBox 5">
                <a:extLst>
                  <a:ext uri="{FF2B5EF4-FFF2-40B4-BE49-F238E27FC236}">
                    <a16:creationId xmlns:a16="http://schemas.microsoft.com/office/drawing/2014/main" id="{FF9E6EB9-966A-43FC-B29E-CC7D1532E758}"/>
                  </a:ext>
                </a:extLst>
              </p:cNvPr>
              <p:cNvSpPr txBox="1">
                <a:spLocks noRot="1" noChangeAspect="1" noMove="1" noResize="1" noEditPoints="1" noAdjustHandles="1" noChangeArrowheads="1" noChangeShapeType="1" noTextEdit="1"/>
              </p:cNvSpPr>
              <p:nvPr/>
            </p:nvSpPr>
            <p:spPr>
              <a:xfrm>
                <a:off x="7439025" y="1451339"/>
                <a:ext cx="4838700" cy="5170646"/>
              </a:xfrm>
              <a:prstGeom prst="rect">
                <a:avLst/>
              </a:prstGeom>
              <a:blipFill>
                <a:blip r:embed="rId5"/>
                <a:stretch>
                  <a:fillRect l="-1637" t="-708" r="-3149" b="-1651"/>
                </a:stretch>
              </a:blipFill>
            </p:spPr>
            <p:txBody>
              <a:bodyPr/>
              <a:lstStyle/>
              <a:p>
                <a:r>
                  <a:rPr lang="en-US">
                    <a:noFill/>
                  </a:rPr>
                  <a:t> </a:t>
                </a:r>
              </a:p>
            </p:txBody>
          </p:sp>
        </mc:Fallback>
      </mc:AlternateContent>
    </p:spTree>
    <p:extLst>
      <p:ext uri="{BB962C8B-B14F-4D97-AF65-F5344CB8AC3E}">
        <p14:creationId xmlns:p14="http://schemas.microsoft.com/office/powerpoint/2010/main" val="248986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A552-0187-46AB-B2B1-62BFB6B6B907}"/>
              </a:ext>
            </a:extLst>
          </p:cNvPr>
          <p:cNvSpPr>
            <a:spLocks noGrp="1"/>
          </p:cNvSpPr>
          <p:nvPr>
            <p:ph type="title"/>
          </p:nvPr>
        </p:nvSpPr>
        <p:spPr/>
        <p:txBody>
          <a:bodyPr/>
          <a:lstStyle/>
          <a:p>
            <a:r>
              <a:rPr lang="en-US" dirty="0"/>
              <a:t>Converting to English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3C000F-385C-4BDC-94C6-C81EF20124E0}"/>
                  </a:ext>
                </a:extLst>
              </p:cNvPr>
              <p:cNvSpPr>
                <a:spLocks noGrp="1"/>
              </p:cNvSpPr>
              <p:nvPr>
                <p:ph idx="1"/>
              </p:nvPr>
            </p:nvSpPr>
            <p:spPr>
              <a:xfrm>
                <a:off x="575240" y="1463857"/>
                <a:ext cx="6863785" cy="4845504"/>
              </a:xfrm>
            </p:spPr>
            <p:txBody>
              <a:bodyPr>
                <a:normAutofit/>
              </a:bodyPr>
              <a:lstStyle/>
              <a:p>
                <a:r>
                  <a:rPr lang="en-US" sz="2400" dirty="0"/>
                  <a:t>Start by introducing your assumptions.</a:t>
                </a:r>
              </a:p>
              <a:p>
                <a:r>
                  <a:rPr lang="en-US" sz="2400" dirty="0"/>
                  <a:t>Introduce variables with “let.” Introduce assumptions with “suppose.” </a:t>
                </a:r>
              </a:p>
              <a:p>
                <a:r>
                  <a:rPr lang="en-US" sz="2400" dirty="0"/>
                  <a:t>Always state what type your variable is. English proofs don’t have an established domain of discourse.</a:t>
                </a:r>
              </a:p>
              <a:p>
                <a:r>
                  <a:rPr lang="en-US" sz="2400" dirty="0"/>
                  <a:t>Don’t just use “algebra” explain what’s going on if you can explain better.</a:t>
                </a:r>
              </a:p>
              <a:p>
                <a:r>
                  <a:rPr lang="en-US" sz="2400" dirty="0"/>
                  <a:t>We don’t explicitly intro/</a:t>
                </a:r>
                <a:r>
                  <a:rPr lang="en-US" sz="2400" dirty="0" err="1"/>
                  <a:t>elim</a:t>
                </a:r>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so we end up with fewer “dummy variables” </a:t>
                </a:r>
              </a:p>
            </p:txBody>
          </p:sp>
        </mc:Choice>
        <mc:Fallback xmlns="">
          <p:sp>
            <p:nvSpPr>
              <p:cNvPr id="3" name="Content Placeholder 2">
                <a:extLst>
                  <a:ext uri="{FF2B5EF4-FFF2-40B4-BE49-F238E27FC236}">
                    <a16:creationId xmlns:a16="http://schemas.microsoft.com/office/drawing/2014/main" id="{B73C000F-385C-4BDC-94C6-C81EF20124E0}"/>
                  </a:ext>
                </a:extLst>
              </p:cNvPr>
              <p:cNvSpPr>
                <a:spLocks noGrp="1" noRot="1" noChangeAspect="1" noMove="1" noResize="1" noEditPoints="1" noAdjustHandles="1" noChangeArrowheads="1" noChangeShapeType="1" noTextEdit="1"/>
              </p:cNvSpPr>
              <p:nvPr>
                <p:ph idx="1"/>
              </p:nvPr>
            </p:nvSpPr>
            <p:spPr>
              <a:xfrm>
                <a:off x="575240" y="1463857"/>
                <a:ext cx="6863785" cy="4845504"/>
              </a:xfrm>
              <a:blipFill>
                <a:blip r:embed="rId2"/>
                <a:stretch>
                  <a:fillRect l="-710" t="-1635" r="-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4F03A74-60BB-49E8-B60D-99E10771AF6C}"/>
                  </a:ext>
                </a:extLst>
              </p:cNvPr>
              <p:cNvSpPr txBox="1"/>
              <p:nvPr/>
            </p:nvSpPr>
            <p:spPr>
              <a:xfrm>
                <a:off x="7439025" y="1451339"/>
                <a:ext cx="4838700" cy="5170646"/>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Let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𝑥</m:t>
                    </m:r>
                  </m:oMath>
                </a14:m>
                <a:r>
                  <a:rPr lang="en-US" sz="2200" dirty="0">
                    <a:latin typeface="Segoe UI Semilight" panose="020B0402040204020203" pitchFamily="34" charset="0"/>
                    <a:cs typeface="Segoe UI Semilight" panose="020B0402040204020203" pitchFamily="34" charset="0"/>
                  </a:rPr>
                  <a:t> be an arbitrary even integer. </a:t>
                </a:r>
              </a:p>
              <a:p>
                <a:r>
                  <a:rPr lang="en-US" sz="2200" dirty="0">
                    <a:latin typeface="Segoe UI Semilight" panose="020B0402040204020203" pitchFamily="34" charset="0"/>
                    <a:cs typeface="Segoe UI Semilight" panose="020B0402040204020203" pitchFamily="34" charset="0"/>
                  </a:rPr>
                  <a:t>By definition, there is an integer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𝑦</m:t>
                    </m:r>
                  </m:oMath>
                </a14:m>
                <a:r>
                  <a:rPr lang="en-US" sz="2200" dirty="0">
                    <a:latin typeface="Segoe UI Semilight" panose="020B0402040204020203" pitchFamily="34" charset="0"/>
                    <a:cs typeface="Segoe UI Semilight" panose="020B0402040204020203" pitchFamily="34" charset="0"/>
                  </a:rPr>
                  <a:t> such that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2</m:t>
                    </m:r>
                    <m:r>
                      <a:rPr lang="en-US" sz="2200" b="0" i="1" smtClean="0">
                        <a:latin typeface="Cambria Math" panose="02040503050406030204" pitchFamily="18" charset="0"/>
                        <a:cs typeface="Segoe UI Semilight" panose="020B0402040204020203" pitchFamily="34" charset="0"/>
                      </a:rPr>
                      <m:t>𝑦</m:t>
                    </m:r>
                    <m:r>
                      <a:rPr lang="en-US" sz="2200" b="0" i="1" smtClean="0">
                        <a:latin typeface="Cambria Math" panose="02040503050406030204" pitchFamily="18" charset="0"/>
                        <a:cs typeface="Segoe UI Semilight" panose="020B0402040204020203" pitchFamily="34" charset="0"/>
                      </a:rPr>
                      <m:t>=</m:t>
                    </m:r>
                    <m:r>
                      <a:rPr lang="en-US" sz="2200" b="0" i="1" smtClean="0">
                        <a:latin typeface="Cambria Math" panose="02040503050406030204" pitchFamily="18" charset="0"/>
                        <a:cs typeface="Segoe UI Semilight" panose="020B0402040204020203" pitchFamily="34" charset="0"/>
                      </a:rPr>
                      <m:t>𝑥</m:t>
                    </m:r>
                    <m:r>
                      <a:rPr lang="en-US" sz="2200" b="0" i="1" smtClean="0">
                        <a:latin typeface="Cambria Math" panose="02040503050406030204" pitchFamily="18" charset="0"/>
                        <a:cs typeface="Segoe UI Semilight" panose="020B0402040204020203" pitchFamily="34" charset="0"/>
                      </a:rPr>
                      <m:t>.</m:t>
                    </m:r>
                  </m:oMath>
                </a14:m>
                <a:endParaRPr lang="en-US" sz="2200" dirty="0">
                  <a:latin typeface="Segoe UI Semilight" panose="020B0402040204020203" pitchFamily="34" charset="0"/>
                  <a:cs typeface="Segoe UI Semilight" panose="020B0402040204020203" pitchFamily="34" charset="0"/>
                </a:endParaRPr>
              </a:p>
              <a:p>
                <a:endParaRPr lang="en-US" sz="2200" dirty="0">
                  <a:latin typeface="Segoe UI Semilight" panose="020B0402040204020203" pitchFamily="34" charset="0"/>
                  <a:cs typeface="Segoe UI Semilight" panose="020B0402040204020203" pitchFamily="34" charset="0"/>
                </a:endParaRPr>
              </a:p>
              <a:p>
                <a:endParaRPr lang="en-US" sz="2200" dirty="0">
                  <a:latin typeface="Segoe UI Semilight" panose="020B0402040204020203" pitchFamily="34" charset="0"/>
                  <a:cs typeface="Segoe UI Semilight" panose="020B0402040204020203" pitchFamily="34" charset="0"/>
                </a:endParaRPr>
              </a:p>
              <a:p>
                <a:r>
                  <a:rPr lang="en-US" sz="2200" dirty="0">
                    <a:latin typeface="Segoe UI Semilight" panose="020B0402040204020203" pitchFamily="34" charset="0"/>
                    <a:cs typeface="Segoe UI Semilight" panose="020B0402040204020203" pitchFamily="34" charset="0"/>
                  </a:rPr>
                  <a:t>Squaring both sides, we see that </a:t>
                </a:r>
                <a14:m>
                  <m:oMath xmlns:m="http://schemas.openxmlformats.org/officeDocument/2006/math">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𝑥</m:t>
                        </m:r>
                      </m:e>
                      <m:sup>
                        <m:r>
                          <a:rPr lang="en-US" sz="2200" b="0" i="1" smtClean="0">
                            <a:latin typeface="Cambria Math" panose="02040503050406030204" pitchFamily="18" charset="0"/>
                            <a:cs typeface="Segoe UI Semilight" panose="020B0402040204020203" pitchFamily="34" charset="0"/>
                          </a:rPr>
                          <m:t>2</m:t>
                        </m:r>
                      </m:sup>
                    </m:sSup>
                    <m:r>
                      <a:rPr lang="en-US" sz="2200" b="0" i="1" smtClean="0">
                        <a:latin typeface="Cambria Math" panose="02040503050406030204" pitchFamily="18" charset="0"/>
                        <a:cs typeface="Segoe UI Semilight" panose="020B0402040204020203" pitchFamily="34" charset="0"/>
                      </a:rPr>
                      <m:t>=4</m:t>
                    </m:r>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𝑦</m:t>
                        </m:r>
                      </m:e>
                      <m:sup>
                        <m:r>
                          <a:rPr lang="en-US" sz="2200" b="0" i="1" smtClean="0">
                            <a:latin typeface="Cambria Math" panose="02040503050406030204" pitchFamily="18" charset="0"/>
                            <a:cs typeface="Segoe UI Semilight" panose="020B0402040204020203" pitchFamily="34" charset="0"/>
                          </a:rPr>
                          <m:t>2</m:t>
                        </m:r>
                      </m:sup>
                    </m:sSup>
                    <m:r>
                      <a:rPr lang="en-US" sz="2200" b="0" i="1" smtClean="0">
                        <a:latin typeface="Cambria Math" panose="02040503050406030204" pitchFamily="18" charset="0"/>
                        <a:cs typeface="Segoe UI Semilight" panose="020B0402040204020203" pitchFamily="34" charset="0"/>
                      </a:rPr>
                      <m:t>=2⋅2</m:t>
                    </m:r>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𝑦</m:t>
                        </m:r>
                      </m:e>
                      <m:sup>
                        <m:r>
                          <a:rPr lang="en-US" sz="2200" b="0" i="1" smtClean="0">
                            <a:latin typeface="Cambria Math" panose="02040503050406030204" pitchFamily="18" charset="0"/>
                            <a:cs typeface="Segoe UI Semilight" panose="020B0402040204020203" pitchFamily="34" charset="0"/>
                          </a:rPr>
                          <m:t>2</m:t>
                        </m:r>
                      </m:sup>
                    </m:sSup>
                  </m:oMath>
                </a14:m>
                <a:r>
                  <a:rPr lang="en-US" sz="2200" dirty="0">
                    <a:latin typeface="Segoe UI Semilight" panose="020B0402040204020203" pitchFamily="34" charset="0"/>
                    <a:cs typeface="Segoe UI Semilight" panose="020B0402040204020203" pitchFamily="34" charset="0"/>
                  </a:rPr>
                  <a:t>.</a:t>
                </a:r>
              </a:p>
              <a:p>
                <a:endParaRPr lang="en-US" sz="2200" dirty="0">
                  <a:latin typeface="Segoe UI Semilight" panose="020B0402040204020203" pitchFamily="34" charset="0"/>
                  <a:cs typeface="Segoe UI Semilight" panose="020B0402040204020203" pitchFamily="34" charset="0"/>
                </a:endParaRPr>
              </a:p>
              <a:p>
                <a:r>
                  <a:rPr lang="en-US" sz="2200" dirty="0">
                    <a:latin typeface="Segoe UI Semilight" panose="020B0402040204020203" pitchFamily="34" charset="0"/>
                    <a:cs typeface="Segoe UI Semilight" panose="020B0402040204020203" pitchFamily="34" charset="0"/>
                  </a:rPr>
                  <a:t>Because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𝑦</m:t>
                    </m:r>
                  </m:oMath>
                </a14:m>
                <a:r>
                  <a:rPr lang="en-US" sz="2200" dirty="0">
                    <a:latin typeface="Segoe UI Semilight" panose="020B0402040204020203" pitchFamily="34" charset="0"/>
                    <a:cs typeface="Segoe UI Semilight" panose="020B0402040204020203" pitchFamily="34" charset="0"/>
                  </a:rPr>
                  <a:t> is an integer,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2</m:t>
                    </m:r>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𝑦</m:t>
                        </m:r>
                      </m:e>
                      <m:sup>
                        <m:r>
                          <a:rPr lang="en-US" sz="2200" b="0" i="1" smtClean="0">
                            <a:latin typeface="Cambria Math" panose="02040503050406030204" pitchFamily="18" charset="0"/>
                            <a:cs typeface="Segoe UI Semilight" panose="020B0402040204020203" pitchFamily="34" charset="0"/>
                          </a:rPr>
                          <m:t>2</m:t>
                        </m:r>
                      </m:sup>
                    </m:sSup>
                  </m:oMath>
                </a14:m>
                <a:r>
                  <a:rPr lang="en-US" sz="2200" dirty="0">
                    <a:latin typeface="Segoe UI Semilight" panose="020B0402040204020203" pitchFamily="34" charset="0"/>
                    <a:cs typeface="Segoe UI Semilight" panose="020B0402040204020203" pitchFamily="34" charset="0"/>
                  </a:rPr>
                  <a:t> is also an integer, and </a:t>
                </a:r>
                <a14:m>
                  <m:oMath xmlns:m="http://schemas.openxmlformats.org/officeDocument/2006/math">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𝑥</m:t>
                        </m:r>
                      </m:e>
                      <m:sup>
                        <m:r>
                          <a:rPr lang="en-US" sz="2200" b="0" i="1" smtClean="0">
                            <a:latin typeface="Cambria Math" panose="02040503050406030204" pitchFamily="18" charset="0"/>
                            <a:cs typeface="Segoe UI Semilight" panose="020B0402040204020203" pitchFamily="34" charset="0"/>
                          </a:rPr>
                          <m:t>2</m:t>
                        </m:r>
                      </m:sup>
                    </m:sSup>
                  </m:oMath>
                </a14:m>
                <a:r>
                  <a:rPr lang="en-US" sz="2200" dirty="0">
                    <a:latin typeface="Segoe UI Semilight" panose="020B0402040204020203" pitchFamily="34" charset="0"/>
                    <a:cs typeface="Segoe UI Semilight" panose="020B0402040204020203" pitchFamily="34" charset="0"/>
                  </a:rPr>
                  <a:t> is two times an integer.</a:t>
                </a:r>
              </a:p>
              <a:p>
                <a:r>
                  <a:rPr lang="en-US" sz="2200" dirty="0">
                    <a:latin typeface="Segoe UI Semilight" panose="020B0402040204020203" pitchFamily="34" charset="0"/>
                    <a:cs typeface="Segoe UI Semilight" panose="020B0402040204020203" pitchFamily="34" charset="0"/>
                  </a:rPr>
                  <a:t>Thus </a:t>
                </a:r>
                <a14:m>
                  <m:oMath xmlns:m="http://schemas.openxmlformats.org/officeDocument/2006/math">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𝑥</m:t>
                        </m:r>
                      </m:e>
                      <m:sup>
                        <m:r>
                          <a:rPr lang="en-US" sz="2200" b="0" i="1" smtClean="0">
                            <a:latin typeface="Cambria Math" panose="02040503050406030204" pitchFamily="18" charset="0"/>
                            <a:cs typeface="Segoe UI Semilight" panose="020B0402040204020203" pitchFamily="34" charset="0"/>
                          </a:rPr>
                          <m:t>2</m:t>
                        </m:r>
                      </m:sup>
                    </m:sSup>
                  </m:oMath>
                </a14:m>
                <a:r>
                  <a:rPr lang="en-US" sz="2200" dirty="0">
                    <a:latin typeface="Segoe UI Semilight" panose="020B0402040204020203" pitchFamily="34" charset="0"/>
                    <a:cs typeface="Segoe UI Semilight" panose="020B0402040204020203" pitchFamily="34" charset="0"/>
                  </a:rPr>
                  <a:t> is even by the definition of even.</a:t>
                </a:r>
              </a:p>
              <a:p>
                <a:r>
                  <a:rPr lang="en-US" sz="2200" dirty="0">
                    <a:latin typeface="Segoe UI Semilight" panose="020B0402040204020203" pitchFamily="34" charset="0"/>
                    <a:cs typeface="Segoe UI Semilight" panose="020B0402040204020203" pitchFamily="34" charset="0"/>
                  </a:rPr>
                  <a:t>Since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𝑥</m:t>
                    </m:r>
                  </m:oMath>
                </a14:m>
                <a:r>
                  <a:rPr lang="en-US" sz="2200" dirty="0">
                    <a:latin typeface="Segoe UI Semilight" panose="020B0402040204020203" pitchFamily="34" charset="0"/>
                    <a:cs typeface="Segoe UI Semilight" panose="020B0402040204020203" pitchFamily="34" charset="0"/>
                  </a:rPr>
                  <a:t> was an arbitrary even integer, we can conclude that for every even </a:t>
                </a:r>
                <a14:m>
                  <m:oMath xmlns:m="http://schemas.openxmlformats.org/officeDocument/2006/math">
                    <m:r>
                      <a:rPr lang="en-US" sz="2200" b="0" i="1" smtClean="0">
                        <a:latin typeface="Cambria Math" panose="02040503050406030204" pitchFamily="18" charset="0"/>
                        <a:cs typeface="Segoe UI Semilight" panose="020B0402040204020203" pitchFamily="34" charset="0"/>
                      </a:rPr>
                      <m:t>𝑥</m:t>
                    </m:r>
                    <m:r>
                      <a:rPr lang="en-US" sz="2200" b="0" i="1" smtClean="0">
                        <a:latin typeface="Cambria Math" panose="02040503050406030204" pitchFamily="18" charset="0"/>
                        <a:cs typeface="Segoe UI Semilight" panose="020B0402040204020203" pitchFamily="34" charset="0"/>
                      </a:rPr>
                      <m:t>,  </m:t>
                    </m:r>
                    <m:sSup>
                      <m:sSupPr>
                        <m:ctrlPr>
                          <a:rPr lang="en-US" sz="2200" b="0" i="1" smtClean="0">
                            <a:latin typeface="Cambria Math" panose="02040503050406030204" pitchFamily="18" charset="0"/>
                            <a:cs typeface="Segoe UI Semilight" panose="020B0402040204020203" pitchFamily="34" charset="0"/>
                          </a:rPr>
                        </m:ctrlPr>
                      </m:sSupPr>
                      <m:e>
                        <m:r>
                          <a:rPr lang="en-US" sz="2200" b="0" i="1" smtClean="0">
                            <a:latin typeface="Cambria Math" panose="02040503050406030204" pitchFamily="18" charset="0"/>
                            <a:cs typeface="Segoe UI Semilight" panose="020B0402040204020203" pitchFamily="34" charset="0"/>
                          </a:rPr>
                          <m:t>𝑥</m:t>
                        </m:r>
                      </m:e>
                      <m:sup>
                        <m:r>
                          <a:rPr lang="en-US" sz="2200" b="0" i="1" smtClean="0">
                            <a:latin typeface="Cambria Math" panose="02040503050406030204" pitchFamily="18" charset="0"/>
                            <a:cs typeface="Segoe UI Semilight" panose="020B0402040204020203" pitchFamily="34" charset="0"/>
                          </a:rPr>
                          <m:t>2</m:t>
                        </m:r>
                      </m:sup>
                    </m:sSup>
                  </m:oMath>
                </a14:m>
                <a:r>
                  <a:rPr lang="en-US" sz="2200" dirty="0">
                    <a:latin typeface="Segoe UI Semilight" panose="020B0402040204020203" pitchFamily="34" charset="0"/>
                    <a:cs typeface="Segoe UI Semilight" panose="020B0402040204020203" pitchFamily="34" charset="0"/>
                  </a:rPr>
                  <a:t> is also even. </a:t>
                </a:r>
              </a:p>
            </p:txBody>
          </p:sp>
        </mc:Choice>
        <mc:Fallback xmlns="">
          <p:sp>
            <p:nvSpPr>
              <p:cNvPr id="5" name="TextBox 4">
                <a:extLst>
                  <a:ext uri="{FF2B5EF4-FFF2-40B4-BE49-F238E27FC236}">
                    <a16:creationId xmlns:a16="http://schemas.microsoft.com/office/drawing/2014/main" id="{B4F03A74-60BB-49E8-B60D-99E10771AF6C}"/>
                  </a:ext>
                </a:extLst>
              </p:cNvPr>
              <p:cNvSpPr txBox="1">
                <a:spLocks noRot="1" noChangeAspect="1" noMove="1" noResize="1" noEditPoints="1" noAdjustHandles="1" noChangeArrowheads="1" noChangeShapeType="1" noTextEdit="1"/>
              </p:cNvSpPr>
              <p:nvPr/>
            </p:nvSpPr>
            <p:spPr>
              <a:xfrm>
                <a:off x="7439025" y="1451339"/>
                <a:ext cx="4838700" cy="5170646"/>
              </a:xfrm>
              <a:prstGeom prst="rect">
                <a:avLst/>
              </a:prstGeom>
              <a:blipFill>
                <a:blip r:embed="rId3"/>
                <a:stretch>
                  <a:fillRect l="-1637" t="-708" r="-3149" b="-1651"/>
                </a:stretch>
              </a:blipFill>
            </p:spPr>
            <p:txBody>
              <a:bodyPr/>
              <a:lstStyle/>
              <a:p>
                <a:r>
                  <a:rPr lang="en-US">
                    <a:noFill/>
                  </a:rPr>
                  <a:t> </a:t>
                </a:r>
              </a:p>
            </p:txBody>
          </p:sp>
        </mc:Fallback>
      </mc:AlternateContent>
    </p:spTree>
    <p:extLst>
      <p:ext uri="{BB962C8B-B14F-4D97-AF65-F5344CB8AC3E}">
        <p14:creationId xmlns:p14="http://schemas.microsoft.com/office/powerpoint/2010/main" val="1389369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654</TotalTime>
  <Words>3922</Words>
  <Application>Microsoft Office PowerPoint</Application>
  <PresentationFormat>Widescreen</PresentationFormat>
  <Paragraphs>447</Paragraphs>
  <Slides>49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Calibri</vt:lpstr>
      <vt:lpstr>Cambria Math</vt:lpstr>
      <vt:lpstr>Courier New</vt:lpstr>
      <vt:lpstr>Segoe UI</vt:lpstr>
      <vt:lpstr>Segoe UI Light</vt:lpstr>
      <vt:lpstr>Segoe UI Semibold</vt:lpstr>
      <vt:lpstr>Segoe UI Semilight</vt:lpstr>
      <vt:lpstr>Symbol</vt:lpstr>
      <vt:lpstr>Tw Cen MT</vt:lpstr>
      <vt:lpstr>Wingdings 3</vt:lpstr>
      <vt:lpstr>Integral</vt:lpstr>
      <vt:lpstr>English Proofs and Sets</vt:lpstr>
      <vt:lpstr>Announcements</vt:lpstr>
      <vt:lpstr>We’ve got A LOT of definitions today</vt:lpstr>
      <vt:lpstr>Returning to English Proofs</vt:lpstr>
      <vt:lpstr>Breakdown the statement</vt:lpstr>
      <vt:lpstr>If x is even, then x^2 is even.</vt:lpstr>
      <vt:lpstr>If x is even, then x^2 is even.</vt:lpstr>
      <vt:lpstr>If x is even, then x^2 is even.</vt:lpstr>
      <vt:lpstr>Converting to English</vt:lpstr>
      <vt:lpstr>Let’s do another!</vt:lpstr>
      <vt:lpstr>Let’s do another!</vt:lpstr>
      <vt:lpstr>Doing a Proof</vt:lpstr>
      <vt:lpstr>Let’s do another!</vt:lpstr>
      <vt:lpstr>Let’s do another!</vt:lpstr>
      <vt:lpstr>What about an inference proof? (Skipping a bunch of elim ∧ type steps)</vt:lpstr>
      <vt:lpstr>What about an inference proof? (Skipping a bunch of elim ∧ type steps)</vt:lpstr>
      <vt:lpstr>Why English Proofs?</vt:lpstr>
      <vt:lpstr>Sets</vt:lpstr>
      <vt:lpstr>Sets </vt:lpstr>
      <vt:lpstr>Sets</vt:lpstr>
      <vt:lpstr>Sets</vt:lpstr>
      <vt:lpstr>Try it!</vt:lpstr>
      <vt:lpstr>Try it!</vt:lpstr>
      <vt:lpstr>Definitions</vt:lpstr>
      <vt:lpstr>Proof Skeleton</vt:lpstr>
      <vt:lpstr>Proof Skeleton</vt:lpstr>
      <vt:lpstr>What do we do with sets?</vt:lpstr>
      <vt:lpstr>Proofs with sets</vt:lpstr>
      <vt:lpstr>A proof!</vt:lpstr>
      <vt:lpstr>A proof!</vt:lpstr>
      <vt:lpstr>A proof!</vt:lpstr>
      <vt:lpstr>Proof-writing advice</vt:lpstr>
      <vt:lpstr>Summary: How to show an if and only if</vt:lpstr>
      <vt:lpstr>Two More Set Operations</vt:lpstr>
      <vt:lpstr>Two More Set Operations</vt:lpstr>
      <vt:lpstr>More Proof Techniques</vt:lpstr>
      <vt:lpstr>Proving an exists statement</vt:lpstr>
      <vt:lpstr>Two claims, two proof techniques</vt:lpstr>
      <vt:lpstr>Two claims, two proof techniques</vt:lpstr>
      <vt:lpstr>Proof By [Counter]Example</vt:lpstr>
      <vt:lpstr>Skeleton of an Exists Proof</vt:lpstr>
      <vt:lpstr>Proof By Cases</vt:lpstr>
      <vt:lpstr>Proof By Cases</vt:lpstr>
      <vt:lpstr>Proof By Cases</vt:lpstr>
      <vt:lpstr>Read on Your Own</vt:lpstr>
      <vt:lpstr>Some old friends (and some new ones)</vt:lpstr>
      <vt:lpstr>Some old friends (and some new ones)</vt:lpstr>
      <vt:lpstr>More Connectors!</vt:lpstr>
      <vt:lpstr>More Connectors!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30</cp:revision>
  <cp:lastPrinted>2023-10-18T00:49:56Z</cp:lastPrinted>
  <dcterms:created xsi:type="dcterms:W3CDTF">2022-01-23T01:22:14Z</dcterms:created>
  <dcterms:modified xsi:type="dcterms:W3CDTF">2023-10-18T17:02:17Z</dcterms:modified>
</cp:coreProperties>
</file>