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3" r:id="rId3"/>
    <p:sldId id="384" r:id="rId4"/>
    <p:sldId id="296" r:id="rId5"/>
    <p:sldId id="358" r:id="rId6"/>
    <p:sldId id="379" r:id="rId7"/>
    <p:sldId id="359" r:id="rId8"/>
    <p:sldId id="380" r:id="rId9"/>
    <p:sldId id="381" r:id="rId10"/>
    <p:sldId id="360" r:id="rId11"/>
    <p:sldId id="361" r:id="rId12"/>
    <p:sldId id="362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82" r:id="rId24"/>
    <p:sldId id="377" r:id="rId25"/>
    <p:sldId id="378" r:id="rId26"/>
    <p:sldId id="351" r:id="rId27"/>
    <p:sldId id="258" r:id="rId28"/>
    <p:sldId id="339" r:id="rId29"/>
    <p:sldId id="340" r:id="rId30"/>
    <p:sldId id="342" r:id="rId31"/>
    <p:sldId id="343" r:id="rId32"/>
    <p:sldId id="257" r:id="rId33"/>
    <p:sldId id="353" r:id="rId34"/>
    <p:sldId id="357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8" r:id="rId44"/>
    <p:sldId id="294" r:id="rId45"/>
    <p:sldId id="321" r:id="rId46"/>
    <p:sldId id="336" r:id="rId47"/>
    <p:sldId id="337" r:id="rId48"/>
    <p:sldId id="33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15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55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2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1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6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2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2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96E90EB-7FCB-4126-9B21-8173B6CDF9D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344CBF3-6B23-4B62-80F7-272361902A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5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1/23au/resources/handout03-domain-restriction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.png"/><Relationship Id="rId9" Type="http://schemas.openxmlformats.org/officeDocument/2006/relationships/image" Target="../media/image351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330.png"/><Relationship Id="rId26" Type="http://schemas.openxmlformats.org/officeDocument/2006/relationships/image" Target="../media/image370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0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411.png"/><Relationship Id="rId2" Type="http://schemas.openxmlformats.org/officeDocument/2006/relationships/image" Target="../media/image250.png"/><Relationship Id="rId16" Type="http://schemas.openxmlformats.org/officeDocument/2006/relationships/image" Target="../media/image320.png"/><Relationship Id="rId20" Type="http://schemas.openxmlformats.org/officeDocument/2006/relationships/image" Target="../media/image34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customXml" Target="../ink/ink5.xml"/><Relationship Id="rId24" Type="http://schemas.openxmlformats.org/officeDocument/2006/relationships/image" Target="../media/image360.png"/><Relationship Id="rId32" Type="http://schemas.openxmlformats.org/officeDocument/2006/relationships/image" Target="../media/image40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8.png"/><Relationship Id="rId10" Type="http://schemas.openxmlformats.org/officeDocument/2006/relationships/image" Target="../media/image29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260.png"/><Relationship Id="rId9" Type="http://schemas.openxmlformats.org/officeDocument/2006/relationships/customXml" Target="../ink/ink4.xml"/><Relationship Id="rId14" Type="http://schemas.openxmlformats.org/officeDocument/2006/relationships/image" Target="../media/image310.png"/><Relationship Id="rId22" Type="http://schemas.openxmlformats.org/officeDocument/2006/relationships/image" Target="../media/image350.png"/><Relationship Id="rId27" Type="http://schemas.openxmlformats.org/officeDocument/2006/relationships/customXml" Target="../ink/ink13.xml"/><Relationship Id="rId30" Type="http://schemas.openxmlformats.org/officeDocument/2006/relationships/image" Target="../media/image39.png"/><Relationship Id="rId8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04DD-6E96-48F9-9458-2AA041B41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Sets and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06DF3-52FB-47FF-BBC4-A20A907378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288097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the complement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983345"/>
                <a:ext cx="11187259" cy="3697935"/>
              </a:xfrm>
              <a:prstGeom prst="rect">
                <a:avLst/>
              </a:prstGeom>
              <a:blipFill>
                <a:blip r:embed="rId4"/>
                <a:stretch>
                  <a:fillRect l="-436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88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1590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197" y="1607811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union, we get: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From the definition of complement,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required.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not an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Applying the definition of union, we get,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Applying </a:t>
                </a:r>
                <a:r>
                  <a:rPr lang="en-US" dirty="0" err="1"/>
                  <a:t>DeMorgan’s</a:t>
                </a:r>
                <a:r>
                  <a:rPr lang="en-US" dirty="0"/>
                  <a:t> Law, we get: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complement,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. So by definition of intersection,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arbitrary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Since the subset relation holds in both directions, we have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26647"/>
                <a:ext cx="11187259" cy="4529510"/>
              </a:xfrm>
              <a:prstGeom prst="rect">
                <a:avLst/>
              </a:prstGeom>
              <a:blipFill>
                <a:blip r:embed="rId4"/>
                <a:stretch>
                  <a:fillRect l="-436" b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0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Proof-writing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writing a set equality proof, often the two directions are nearly identical, just reversed.</a:t>
                </a:r>
              </a:p>
              <a:p>
                <a:endParaRPr lang="en-US" dirty="0"/>
              </a:p>
              <a:p>
                <a:r>
                  <a:rPr lang="en-US" dirty="0"/>
                  <a:t>It’s very tempting to use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definition.</a:t>
                </a:r>
              </a:p>
              <a:p>
                <a:r>
                  <a:rPr lang="en-US" dirty="0"/>
                  <a:t>Be VERY </a:t>
                </a:r>
                <a:r>
                  <a:rPr lang="en-US" dirty="0" err="1"/>
                  <a:t>VERY</a:t>
                </a:r>
                <a:r>
                  <a:rPr lang="en-US" dirty="0"/>
                  <a:t> careful. It’s easy to mess that up, at every step you need to be saying “if and only if.”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30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4316-7E72-439A-BEE4-6A7A65434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How to show an if and only 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you have two options:</a:t>
                </a:r>
              </a:p>
              <a:p>
                <a:r>
                  <a:rPr lang="en-US" dirty="0"/>
                  <a:t>Option A (STRONGLY recommended)</a:t>
                </a:r>
              </a:p>
              <a:p>
                <a:r>
                  <a:rPr lang="en-US" dirty="0"/>
                  <a:t>(1)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Option B (discouraged, but allowed)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if-and-only-if … if-and-only-if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step must be an if-and-only if (in your justification AND explicitly written).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47F624-253B-400D-9785-B75543253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17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B5F2-BEA3-45F2-96A0-6BB86EBE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Set-Builder Notation</a:t>
                </a:r>
              </a:p>
              <a:p>
                <a:r>
                  <a:rPr lang="en-US" dirty="0"/>
                  <a:t>Build your own set!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 set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Conditions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)”</a:t>
                </a:r>
              </a:p>
              <a:p>
                <a:endParaRPr lang="en-US" dirty="0"/>
              </a:p>
              <a:p>
                <a:r>
                  <a:rPr lang="en-US" dirty="0"/>
                  <a:t>Everything that meets the conditions (causes the expression after the : to be true) is in the set. Nothing else is.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={…,−4,−2,0,2,4,…}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}={2}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1647BE-B41F-4807-9C34-B601EC59D6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/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 general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𝑣𝑎𝑟𝑖𝑎𝑏𝑙𝑒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𝑐𝑜𝑛𝑑𝑖𝑡𝑖𝑜𝑛𝑠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/>
                  <a:t>Will also see | instead of :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7620480-7E60-48B9-B7F4-E45088C8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784" y="1277943"/>
                <a:ext cx="4091622" cy="1399592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3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8F3-B6E4-43D0-A4D7-51F53CF6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Set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set, let’s talk about it’s powerset.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powerset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set </a:t>
                </a:r>
                <a:r>
                  <a:rPr lang="en-US" dirty="0"/>
                  <a:t>of all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={∅,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AEFB8-D08D-40A2-88B4-91D8B9341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4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9F121-52F3-4F48-BC8E-4C6654DB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 Techniques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222C6-6889-4D45-83CD-67132A98F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0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53371-8FC5-4AF6-8735-0B03871C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an exists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743CE6B-5FDA-49AC-97AE-AE471E8F4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I convince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Show me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! And convince 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Domain: Integers</a:t>
                </a:r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Even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 We see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2=2⋅1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 by definition, 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743CE6B-5FDA-49AC-97AE-AE471E8F4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47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claims, two proof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claim that for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dirty="0"/>
                  <a:t>What am I trying to prove? First write symbols for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(for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)” </a:t>
                </a:r>
              </a:p>
              <a:p>
                <a:r>
                  <a:rPr lang="en-US" dirty="0"/>
                  <a:t>Then ‘distribute’ the negation sign.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91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81A6-64C2-4C66-9CD6-E0F2CD46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claims, two proof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claim that for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That…doesn’t look right. </a:t>
                </a:r>
              </a:p>
              <a:p>
                <a:r>
                  <a:rPr lang="en-US" dirty="0"/>
                  <a:t>How do you prove me wrong? </a:t>
                </a:r>
              </a:p>
              <a:p>
                <a:endParaRPr lang="en-US" dirty="0"/>
              </a:p>
              <a:p>
                <a:r>
                  <a:rPr lang="en-US" b="0" dirty="0"/>
                  <a:t>Want to 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={1,2}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={2,3}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which is not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DC1FD-7DBA-4485-9280-4B4FC0E462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384800" y="3694545"/>
            <a:ext cx="101600" cy="461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5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8F73-FE36-4FAF-92D9-92EE056E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13FA-A5E9-4DD7-A48E-409FA385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due tonight, HW4 released tonight, due Friday Oct. 27.</a:t>
            </a:r>
          </a:p>
          <a:p>
            <a:r>
              <a:rPr lang="en-US" dirty="0"/>
              <a:t>HW4 tends to take students by surprise</a:t>
            </a:r>
          </a:p>
          <a:p>
            <a:pPr lvl="1"/>
            <a:r>
              <a:rPr lang="en-US" dirty="0"/>
              <a:t>Same number of problems, but English proofs often take longer.</a:t>
            </a:r>
          </a:p>
          <a:p>
            <a:pPr lvl="1"/>
            <a:r>
              <a:rPr lang="en-US" dirty="0"/>
              <a:t>More spots to get stuck; more editing to do.</a:t>
            </a:r>
          </a:p>
          <a:p>
            <a:r>
              <a:rPr lang="en-US" dirty="0"/>
              <a:t>Please start early!</a:t>
            </a:r>
          </a:p>
          <a:p>
            <a:endParaRPr lang="en-US" dirty="0"/>
          </a:p>
          <a:p>
            <a:r>
              <a:rPr lang="en-US" dirty="0"/>
              <a:t>Still struggling with domain restriction?</a:t>
            </a:r>
          </a:p>
          <a:p>
            <a:r>
              <a:rPr lang="en-US" dirty="0"/>
              <a:t>You’re not alone! There’s an optional reading on </a:t>
            </a:r>
            <a:r>
              <a:rPr lang="en-US"/>
              <a:t>the </a:t>
            </a:r>
            <a:r>
              <a:rPr lang="en-US">
                <a:hlinkClick r:id="rId2"/>
              </a:rPr>
              <a:t>webpage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6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AEA1-9CA7-4561-9380-6D3A1EC5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[Counter]Example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6DF8-3250-4146-9336-D0D6E828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prove an existential statement (or disprove a universal statement), provide an example, and demonstrate that it is the needed example.</a:t>
            </a:r>
          </a:p>
          <a:p>
            <a:endParaRPr lang="en-US" dirty="0"/>
          </a:p>
          <a:p>
            <a:r>
              <a:rPr lang="en-US" dirty="0"/>
              <a:t>You don’t have to explain where it came from! (In fact, you </a:t>
            </a:r>
            <a:r>
              <a:rPr lang="en-US" b="1" dirty="0"/>
              <a:t>shouldn’t)</a:t>
            </a:r>
          </a:p>
          <a:p>
            <a:r>
              <a:rPr lang="en-US" dirty="0"/>
              <a:t>Computer scientists and mathematicians like to keep an air of mystery around our proofs.</a:t>
            </a:r>
          </a:p>
          <a:p>
            <a:pPr lvl="1"/>
            <a:r>
              <a:rPr lang="en-US" dirty="0"/>
              <a:t>(or more charitably, we want to focus on just enough to believe the claim) </a:t>
            </a:r>
          </a:p>
        </p:txBody>
      </p:sp>
    </p:spTree>
    <p:extLst>
      <p:ext uri="{BB962C8B-B14F-4D97-AF65-F5344CB8AC3E}">
        <p14:creationId xmlns:p14="http://schemas.microsoft.com/office/powerpoint/2010/main" val="239552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6DFD-FEE1-4264-82E1-643A76B6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Skeleton of an Exists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[the value that will work]</a:t>
                </a:r>
              </a:p>
              <a:p>
                <a:r>
                  <a:rPr lang="en-US" dirty="0"/>
                  <a:t>[Show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does 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true.]</a:t>
                </a:r>
              </a:p>
              <a:p>
                <a:r>
                  <a:rPr lang="en-US" dirty="0"/>
                  <a:t>So [value] is the desired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You’ll probably need some “scratch work” to determine what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to. That might not end up in the final proof!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CF94B5-EA7A-4288-961B-9796914F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874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𝐵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16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C2E6-6DBA-45B0-A094-67D88E6C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Odd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PowerOfTwo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𝑐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=2^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𝐵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We need two different arguments – one for 2 and one for all the other primes…</a:t>
                </a: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7189C-D48F-4B89-B260-913D1D6B61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4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BF03-C489-45EC-8758-D4CA959D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divide into two cases.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and an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(i.e. both even and prime) it must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2^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and thus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satisfying the first requirement in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In either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0D43EA-C21F-4E55-89F3-69DC254D0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548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3BA6-49A6-4F89-85E3-2CAD3184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0253-D57D-466F-9871-957B2CF99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it clear how you decide which case your in.</a:t>
            </a:r>
          </a:p>
          <a:p>
            <a:r>
              <a:rPr lang="en-US" dirty="0"/>
              <a:t>It should be obvious your cases are “exhaustive”</a:t>
            </a:r>
          </a:p>
          <a:p>
            <a:endParaRPr lang="en-US" dirty="0"/>
          </a:p>
          <a:p>
            <a:r>
              <a:rPr lang="en-US" dirty="0"/>
              <a:t>Reach the same conclusion in each of the cases, and you can say you’ve got that conclusion no matter what (outside the cases).</a:t>
            </a:r>
          </a:p>
          <a:p>
            <a:endParaRPr lang="en-US" dirty="0"/>
          </a:p>
          <a:p>
            <a:r>
              <a:rPr lang="en-US" dirty="0"/>
              <a:t>Advanced version: sometimes you end up arguing a certain case “can’t happen”</a:t>
            </a:r>
          </a:p>
        </p:txBody>
      </p:sp>
    </p:spTree>
    <p:extLst>
      <p:ext uri="{BB962C8B-B14F-4D97-AF65-F5344CB8AC3E}">
        <p14:creationId xmlns:p14="http://schemas.microsoft.com/office/powerpoint/2010/main" val="1044416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30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3390849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52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119041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88DD-AE79-41E4-8C9A-1D1F7F1A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213E-25F1-404E-9105-91E978BC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343399"/>
            <a:ext cx="11187258" cy="2251325"/>
          </a:xfrm>
        </p:spPr>
        <p:txBody>
          <a:bodyPr>
            <a:normAutofit/>
          </a:bodyPr>
          <a:lstStyle/>
          <a:p>
            <a:r>
              <a:rPr lang="en-US" dirty="0"/>
              <a:t>1:1 request form on the webpage. </a:t>
            </a:r>
          </a:p>
          <a:p>
            <a:r>
              <a:rPr lang="en-US" dirty="0"/>
              <a:t>Schedule a time to talk to a TA for 30 minutes. </a:t>
            </a:r>
          </a:p>
          <a:p>
            <a:r>
              <a:rPr lang="en-US" dirty="0"/>
              <a:t>NOT for current homework.</a:t>
            </a:r>
          </a:p>
          <a:p>
            <a:r>
              <a:rPr lang="en-US" dirty="0"/>
              <a:t>But can talk about concepts, section problems, old </a:t>
            </a:r>
            <a:r>
              <a:rPr lang="en-US" dirty="0" err="1"/>
              <a:t>homeworks</a:t>
            </a:r>
            <a:r>
              <a:rPr lang="en-US" dirty="0"/>
              <a:t>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65CEF-3D8A-4A13-91FC-5819E165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39" y="1463857"/>
            <a:ext cx="11115675" cy="27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40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4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1243573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divisor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means (essentially) the same thing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(“essentially” because of edge cases like when a number is negative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“The small number goes first*”</a:t>
                </a:r>
                <a:r>
                  <a:rPr lang="en-US" sz="2000" dirty="0"/>
                  <a:t> *when both are positive integers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53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164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38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higher-order-bits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that we’ve done the laundry list of definitions, let’s do a set proof!</a:t>
            </a:r>
          </a:p>
          <a:p>
            <a:r>
              <a:rPr lang="en-US" dirty="0"/>
              <a:t>Two other proof techniques</a:t>
            </a:r>
          </a:p>
          <a:p>
            <a:pPr lvl="1"/>
            <a:r>
              <a:rPr lang="en-US" dirty="0"/>
              <a:t>Proving an exists</a:t>
            </a:r>
          </a:p>
          <a:p>
            <a:pPr lvl="1"/>
            <a:r>
              <a:rPr lang="en-US" dirty="0"/>
              <a:t>Proof by cases</a:t>
            </a:r>
          </a:p>
          <a:p>
            <a:pPr lvl="1"/>
            <a:r>
              <a:rPr lang="en-US" sz="2800" dirty="0"/>
              <a:t>Start on Number theory definitions</a:t>
            </a:r>
          </a:p>
        </p:txBody>
      </p:sp>
    </p:spTree>
    <p:extLst>
      <p:ext uri="{BB962C8B-B14F-4D97-AF65-F5344CB8AC3E}">
        <p14:creationId xmlns:p14="http://schemas.microsoft.com/office/powerpoint/2010/main" val="2709695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“congruent mod 12”)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post an optional (15-minute-ish) video over the weekend with why.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AF298-7E88-4ACA-9639-E3C2FF5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1243B-9A3C-4B3F-B6D4-EB9C6911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2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Firse,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9AC03A-79EE-4E74-A757-166FFB39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sets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69686-989E-475C-A00A-3C399FF68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7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7410454" y="1019175"/>
            <a:ext cx="1528762" cy="1905000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323974" y="838200"/>
            <a:ext cx="3800475" cy="22669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1666875" y="1019175"/>
            <a:ext cx="1905000" cy="1905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2819400" y="1019175"/>
            <a:ext cx="1905000" cy="1905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323975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1019175"/>
                <a:ext cx="4762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4352925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25" y="1019175"/>
                <a:ext cx="4762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7067553" y="838200"/>
            <a:ext cx="3800475" cy="22669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8562980" y="1217912"/>
            <a:ext cx="752475" cy="1507526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8939217" y="1019175"/>
            <a:ext cx="1528763" cy="1905000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7067554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4" y="1019175"/>
                <a:ext cx="4762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E4C4C-5BF3-497C-8692-75EE80FDB1F4}"/>
                  </a:ext>
                </a:extLst>
              </p:cNvPr>
              <p:cNvSpPr txBox="1"/>
              <p:nvPr/>
            </p:nvSpPr>
            <p:spPr>
              <a:xfrm>
                <a:off x="10096504" y="1019175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8E4C4C-5BF3-497C-8692-75EE80FDB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4" y="1019175"/>
                <a:ext cx="4762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2238375" y="371475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5" y="371475"/>
                <a:ext cx="1447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8162929" y="378381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929" y="378381"/>
                <a:ext cx="1447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F970DCF-5B25-4E7F-8098-F53D25335BE1}"/>
              </a:ext>
            </a:extLst>
          </p:cNvPr>
          <p:cNvSpPr/>
          <p:nvPr/>
        </p:nvSpPr>
        <p:spPr>
          <a:xfrm>
            <a:off x="4195762" y="3981450"/>
            <a:ext cx="3800475" cy="22669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5C95EE4-847D-4CCC-9D1D-B9015E167718}"/>
              </a:ext>
            </a:extLst>
          </p:cNvPr>
          <p:cNvSpPr/>
          <p:nvPr/>
        </p:nvSpPr>
        <p:spPr>
          <a:xfrm>
            <a:off x="5172078" y="4162425"/>
            <a:ext cx="1905000" cy="1905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F8D460-5D42-491F-826D-1B0D4559BE3E}"/>
                  </a:ext>
                </a:extLst>
              </p:cNvPr>
              <p:cNvSpPr txBox="1"/>
              <p:nvPr/>
            </p:nvSpPr>
            <p:spPr>
              <a:xfrm>
                <a:off x="5276850" y="4400550"/>
                <a:ext cx="476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F8D460-5D42-491F-826D-1B0D4559B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4400550"/>
                <a:ext cx="4762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9890D6-2323-4E16-999A-ED4A35620638}"/>
                  </a:ext>
                </a:extLst>
              </p:cNvPr>
              <p:cNvSpPr txBox="1"/>
              <p:nvPr/>
            </p:nvSpPr>
            <p:spPr>
              <a:xfrm>
                <a:off x="5276850" y="3612118"/>
                <a:ext cx="14478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9890D6-2323-4E16-999A-ED4A35620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3612118"/>
                <a:ext cx="1447800" cy="3699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56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52F0E-0CDB-4AE9-804F-7AC05F27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</p:spPr>
            <p:txBody>
              <a:bodyPr/>
              <a:lstStyle/>
              <a:p>
                <a:r>
                  <a:rPr lang="en-US" dirty="0"/>
                  <a:t>What’s the analogue of </a:t>
                </a:r>
                <a:r>
                  <a:rPr lang="en-US" dirty="0" err="1"/>
                  <a:t>DeMorgan’s</a:t>
                </a:r>
                <a:r>
                  <a:rPr lang="en-US" dirty="0"/>
                  <a:t> Laws…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6FA0-50EB-495A-BC5B-79C16880C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51634"/>
              </a:xfrm>
              <a:blipFill>
                <a:blip r:embed="rId2"/>
                <a:stretch>
                  <a:fillRect l="-654" t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72" y="1953953"/>
                <a:ext cx="7721600" cy="61883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45" y="2983345"/>
                <a:ext cx="10520219" cy="2863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53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42865" y="352425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1638291" y="533400"/>
            <a:ext cx="1618539" cy="161853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485766" y="533400"/>
            <a:ext cx="1618539" cy="16185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142865" y="2659619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474670" y="2763002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1453887" y="2931855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1767658" y="2763001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/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/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B2EC7F9-179A-4825-A5D0-8D582CFECC2E}"/>
              </a:ext>
            </a:extLst>
          </p:cNvPr>
          <p:cNvSpPr/>
          <p:nvPr/>
        </p:nvSpPr>
        <p:spPr>
          <a:xfrm>
            <a:off x="159054" y="4913022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EE39BDF-04FD-4917-A7F2-803B3854939F}"/>
              </a:ext>
            </a:extLst>
          </p:cNvPr>
          <p:cNvSpPr/>
          <p:nvPr/>
        </p:nvSpPr>
        <p:spPr>
          <a:xfrm>
            <a:off x="490859" y="5016405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93AF9C-F4E6-46D1-813C-DEC99C284A97}"/>
              </a:ext>
            </a:extLst>
          </p:cNvPr>
          <p:cNvSpPr/>
          <p:nvPr/>
        </p:nvSpPr>
        <p:spPr>
          <a:xfrm>
            <a:off x="1470076" y="5185258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51484EC-222D-4F0C-8370-494E73C63C15}"/>
              </a:ext>
            </a:extLst>
          </p:cNvPr>
          <p:cNvSpPr/>
          <p:nvPr/>
        </p:nvSpPr>
        <p:spPr>
          <a:xfrm>
            <a:off x="1789737" y="5016405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/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/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Try to find the diagram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it the same?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78" y="2041795"/>
                <a:ext cx="3557171" cy="1816779"/>
              </a:xfrm>
              <a:prstGeom prst="rect">
                <a:avLst/>
              </a:prstGeom>
              <a:blipFill>
                <a:blip r:embed="rId11"/>
                <a:stretch>
                  <a:fillRect l="-360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3246C-C6BA-43B2-A4BA-63FE83F8D9A7}"/>
              </a:ext>
            </a:extLst>
          </p:cNvPr>
          <p:cNvSpPr/>
          <p:nvPr/>
        </p:nvSpPr>
        <p:spPr>
          <a:xfrm>
            <a:off x="142865" y="352425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ABAE2A-0FB1-4BF9-B19F-A5846BEC51DE}"/>
              </a:ext>
            </a:extLst>
          </p:cNvPr>
          <p:cNvSpPr/>
          <p:nvPr/>
        </p:nvSpPr>
        <p:spPr>
          <a:xfrm>
            <a:off x="1638291" y="533400"/>
            <a:ext cx="1618539" cy="161853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/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BE6FF-C6F6-4FEE-8F66-B2F58BAA2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6" y="533400"/>
                <a:ext cx="40463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/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A711-1C87-4B13-B4B2-A162307A0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00" y="395185"/>
                <a:ext cx="4046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/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92EB7E-6823-4EB8-B0B7-D0AF54FC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08" y="18917"/>
                <a:ext cx="1230091" cy="369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/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64B25E-4DF2-4F9E-BDD8-79ACDD2E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47" y="2327956"/>
                <a:ext cx="123008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6BE9145-39CA-4583-B4D6-5F4BDBFE29D0}"/>
              </a:ext>
            </a:extLst>
          </p:cNvPr>
          <p:cNvSpPr/>
          <p:nvPr/>
        </p:nvSpPr>
        <p:spPr>
          <a:xfrm>
            <a:off x="485766" y="533400"/>
            <a:ext cx="1618539" cy="161853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5D3A5C-0DBF-4B12-A10F-D086F97D8465}"/>
              </a:ext>
            </a:extLst>
          </p:cNvPr>
          <p:cNvSpPr/>
          <p:nvPr/>
        </p:nvSpPr>
        <p:spPr>
          <a:xfrm>
            <a:off x="142865" y="2659619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32D194-9B9F-45BC-B54A-D6C75E3CF969}"/>
              </a:ext>
            </a:extLst>
          </p:cNvPr>
          <p:cNvSpPr/>
          <p:nvPr/>
        </p:nvSpPr>
        <p:spPr>
          <a:xfrm>
            <a:off x="474670" y="2763002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DBE5F1-C1ED-4ADB-B556-A1440DEDE7A8}"/>
              </a:ext>
            </a:extLst>
          </p:cNvPr>
          <p:cNvSpPr/>
          <p:nvPr/>
        </p:nvSpPr>
        <p:spPr>
          <a:xfrm>
            <a:off x="1453887" y="2931855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E0AC33-43AB-456D-9A00-5B06F19C1CB8}"/>
              </a:ext>
            </a:extLst>
          </p:cNvPr>
          <p:cNvSpPr/>
          <p:nvPr/>
        </p:nvSpPr>
        <p:spPr>
          <a:xfrm>
            <a:off x="1767658" y="2763001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/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146DF5-9E08-4986-BA9F-6826BED8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33" y="2763002"/>
                <a:ext cx="404635" cy="313794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/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0163F1-D45F-44E1-A3B9-45C6F9F5E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636" y="2765519"/>
                <a:ext cx="40463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/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C86274-DC3D-4C54-AF46-E44164BFB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15" y="4562176"/>
                <a:ext cx="12300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B2EC7F9-179A-4825-A5D0-8D582CFECC2E}"/>
              </a:ext>
            </a:extLst>
          </p:cNvPr>
          <p:cNvSpPr/>
          <p:nvPr/>
        </p:nvSpPr>
        <p:spPr>
          <a:xfrm>
            <a:off x="159054" y="4913022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EE39BDF-04FD-4917-A7F2-803B3854939F}"/>
              </a:ext>
            </a:extLst>
          </p:cNvPr>
          <p:cNvSpPr/>
          <p:nvPr/>
        </p:nvSpPr>
        <p:spPr>
          <a:xfrm>
            <a:off x="490859" y="5016405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93AF9C-F4E6-46D1-813C-DEC99C284A97}"/>
              </a:ext>
            </a:extLst>
          </p:cNvPr>
          <p:cNvSpPr/>
          <p:nvPr/>
        </p:nvSpPr>
        <p:spPr>
          <a:xfrm>
            <a:off x="1470076" y="5185258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51484EC-222D-4F0C-8370-494E73C63C15}"/>
              </a:ext>
            </a:extLst>
          </p:cNvPr>
          <p:cNvSpPr/>
          <p:nvPr/>
        </p:nvSpPr>
        <p:spPr>
          <a:xfrm>
            <a:off x="1789737" y="5016405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/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DA99B7-65F5-441E-9851-D93EE2272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2" y="5016405"/>
                <a:ext cx="404635" cy="313794"/>
              </a:xfrm>
              <a:prstGeom prst="rect">
                <a:avLst/>
              </a:prstGeom>
              <a:blipFill>
                <a:blip r:embed="rId9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/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09F2F-9E4C-4358-AE2C-8A3A02F0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104" y="5037839"/>
                <a:ext cx="4046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/>
              <p:nvPr/>
            </p:nvSpPr>
            <p:spPr>
              <a:xfrm>
                <a:off x="8803961" y="4552651"/>
                <a:ext cx="1230088" cy="375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8FF1E71-BBC8-4FB8-8EE5-3C30BA03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61" y="4552651"/>
                <a:ext cx="1230088" cy="3754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611F333-5497-4F16-9C7A-BAA92502A5EB}"/>
              </a:ext>
            </a:extLst>
          </p:cNvPr>
          <p:cNvSpPr/>
          <p:nvPr/>
        </p:nvSpPr>
        <p:spPr>
          <a:xfrm>
            <a:off x="7899300" y="4903497"/>
            <a:ext cx="3228985" cy="192606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FD4D07-6DAD-4A12-89D0-CFE2D1C85215}"/>
              </a:ext>
            </a:extLst>
          </p:cNvPr>
          <p:cNvSpPr/>
          <p:nvPr/>
        </p:nvSpPr>
        <p:spPr>
          <a:xfrm>
            <a:off x="8231105" y="5006880"/>
            <a:ext cx="1298877" cy="1618539"/>
          </a:xfrm>
          <a:custGeom>
            <a:avLst/>
            <a:gdLst>
              <a:gd name="connsiteX0" fmla="*/ 952500 w 1528762"/>
              <a:gd name="connsiteY0" fmla="*/ 0 h 1905000"/>
              <a:gd name="connsiteX1" fmla="*/ 1485052 w 1528762"/>
              <a:gd name="connsiteY1" fmla="*/ 162672 h 1905000"/>
              <a:gd name="connsiteX2" fmla="*/ 1528762 w 1528762"/>
              <a:gd name="connsiteY2" fmla="*/ 198737 h 1905000"/>
              <a:gd name="connsiteX3" fmla="*/ 1431506 w 1528762"/>
              <a:gd name="connsiteY3" fmla="*/ 278981 h 1905000"/>
              <a:gd name="connsiteX4" fmla="*/ 1152525 w 1528762"/>
              <a:gd name="connsiteY4" fmla="*/ 952500 h 1905000"/>
              <a:gd name="connsiteX5" fmla="*/ 1431506 w 1528762"/>
              <a:gd name="connsiteY5" fmla="*/ 1626019 h 1905000"/>
              <a:gd name="connsiteX6" fmla="*/ 1528762 w 1528762"/>
              <a:gd name="connsiteY6" fmla="*/ 1706263 h 1905000"/>
              <a:gd name="connsiteX7" fmla="*/ 1485052 w 1528762"/>
              <a:gd name="connsiteY7" fmla="*/ 1742328 h 1905000"/>
              <a:gd name="connsiteX8" fmla="*/ 952500 w 1528762"/>
              <a:gd name="connsiteY8" fmla="*/ 1905000 h 1905000"/>
              <a:gd name="connsiteX9" fmla="*/ 0 w 1528762"/>
              <a:gd name="connsiteY9" fmla="*/ 952500 h 1905000"/>
              <a:gd name="connsiteX10" fmla="*/ 952500 w 1528762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2" h="1905000">
                <a:moveTo>
                  <a:pt x="952500" y="0"/>
                </a:moveTo>
                <a:cubicBezTo>
                  <a:pt x="1149769" y="0"/>
                  <a:pt x="1333032" y="59969"/>
                  <a:pt x="1485052" y="162672"/>
                </a:cubicBezTo>
                <a:lnTo>
                  <a:pt x="1528762" y="198737"/>
                </a:lnTo>
                <a:lnTo>
                  <a:pt x="1431506" y="278981"/>
                </a:lnTo>
                <a:cubicBezTo>
                  <a:pt x="1259137" y="451350"/>
                  <a:pt x="1152525" y="689475"/>
                  <a:pt x="1152525" y="952500"/>
                </a:cubicBezTo>
                <a:cubicBezTo>
                  <a:pt x="1152525" y="1215526"/>
                  <a:pt x="1259137" y="1453651"/>
                  <a:pt x="1431506" y="1626019"/>
                </a:cubicBezTo>
                <a:lnTo>
                  <a:pt x="1528762" y="1706263"/>
                </a:lnTo>
                <a:lnTo>
                  <a:pt x="1485052" y="1742328"/>
                </a:lnTo>
                <a:cubicBezTo>
                  <a:pt x="1333032" y="1845031"/>
                  <a:pt x="1149769" y="1905000"/>
                  <a:pt x="952500" y="1905000"/>
                </a:cubicBezTo>
                <a:cubicBezTo>
                  <a:pt x="426449" y="1905000"/>
                  <a:pt x="0" y="1478551"/>
                  <a:pt x="0" y="952500"/>
                </a:cubicBezTo>
                <a:cubicBezTo>
                  <a:pt x="0" y="426449"/>
                  <a:pt x="426449" y="0"/>
                  <a:pt x="952500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2E26CA3-DDDD-4D2E-83D6-91C4CDDD4E44}"/>
              </a:ext>
            </a:extLst>
          </p:cNvPr>
          <p:cNvSpPr/>
          <p:nvPr/>
        </p:nvSpPr>
        <p:spPr>
          <a:xfrm>
            <a:off x="9210322" y="5175733"/>
            <a:ext cx="639323" cy="1280834"/>
          </a:xfrm>
          <a:custGeom>
            <a:avLst/>
            <a:gdLst>
              <a:gd name="connsiteX0" fmla="*/ 376237 w 752475"/>
              <a:gd name="connsiteY0" fmla="*/ 0 h 1507526"/>
              <a:gd name="connsiteX1" fmla="*/ 473494 w 752475"/>
              <a:gd name="connsiteY1" fmla="*/ 80244 h 1507526"/>
              <a:gd name="connsiteX2" fmla="*/ 752475 w 752475"/>
              <a:gd name="connsiteY2" fmla="*/ 753763 h 1507526"/>
              <a:gd name="connsiteX3" fmla="*/ 473494 w 752475"/>
              <a:gd name="connsiteY3" fmla="*/ 1427282 h 1507526"/>
              <a:gd name="connsiteX4" fmla="*/ 376237 w 752475"/>
              <a:gd name="connsiteY4" fmla="*/ 1507526 h 1507526"/>
              <a:gd name="connsiteX5" fmla="*/ 278981 w 752475"/>
              <a:gd name="connsiteY5" fmla="*/ 1427282 h 1507526"/>
              <a:gd name="connsiteX6" fmla="*/ 0 w 752475"/>
              <a:gd name="connsiteY6" fmla="*/ 753763 h 1507526"/>
              <a:gd name="connsiteX7" fmla="*/ 278981 w 752475"/>
              <a:gd name="connsiteY7" fmla="*/ 80244 h 1507526"/>
              <a:gd name="connsiteX8" fmla="*/ 376237 w 752475"/>
              <a:gd name="connsiteY8" fmla="*/ 0 h 15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75" h="1507526">
                <a:moveTo>
                  <a:pt x="376237" y="0"/>
                </a:moveTo>
                <a:lnTo>
                  <a:pt x="473494" y="80244"/>
                </a:lnTo>
                <a:cubicBezTo>
                  <a:pt x="645863" y="252613"/>
                  <a:pt x="752475" y="490738"/>
                  <a:pt x="752475" y="753763"/>
                </a:cubicBezTo>
                <a:cubicBezTo>
                  <a:pt x="752475" y="1016789"/>
                  <a:pt x="645863" y="1254914"/>
                  <a:pt x="473494" y="1427282"/>
                </a:cubicBezTo>
                <a:lnTo>
                  <a:pt x="376237" y="1507526"/>
                </a:lnTo>
                <a:lnTo>
                  <a:pt x="278981" y="1427282"/>
                </a:lnTo>
                <a:cubicBezTo>
                  <a:pt x="106612" y="1254914"/>
                  <a:pt x="0" y="1016789"/>
                  <a:pt x="0" y="753763"/>
                </a:cubicBezTo>
                <a:cubicBezTo>
                  <a:pt x="0" y="490738"/>
                  <a:pt x="106612" y="252613"/>
                  <a:pt x="278981" y="80244"/>
                </a:cubicBezTo>
                <a:lnTo>
                  <a:pt x="376237" y="0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5978EAA-9038-4AE1-B427-ADD2D945794A}"/>
              </a:ext>
            </a:extLst>
          </p:cNvPr>
          <p:cNvSpPr/>
          <p:nvPr/>
        </p:nvSpPr>
        <p:spPr>
          <a:xfrm>
            <a:off x="9529983" y="5006880"/>
            <a:ext cx="1298878" cy="1618539"/>
          </a:xfrm>
          <a:custGeom>
            <a:avLst/>
            <a:gdLst>
              <a:gd name="connsiteX0" fmla="*/ 576263 w 1528763"/>
              <a:gd name="connsiteY0" fmla="*/ 0 h 1905000"/>
              <a:gd name="connsiteX1" fmla="*/ 1528763 w 1528763"/>
              <a:gd name="connsiteY1" fmla="*/ 952500 h 1905000"/>
              <a:gd name="connsiteX2" fmla="*/ 576263 w 1528763"/>
              <a:gd name="connsiteY2" fmla="*/ 1905000 h 1905000"/>
              <a:gd name="connsiteX3" fmla="*/ 43711 w 1528763"/>
              <a:gd name="connsiteY3" fmla="*/ 1742328 h 1905000"/>
              <a:gd name="connsiteX4" fmla="*/ 0 w 1528763"/>
              <a:gd name="connsiteY4" fmla="*/ 1706263 h 1905000"/>
              <a:gd name="connsiteX5" fmla="*/ 97257 w 1528763"/>
              <a:gd name="connsiteY5" fmla="*/ 1626019 h 1905000"/>
              <a:gd name="connsiteX6" fmla="*/ 376238 w 1528763"/>
              <a:gd name="connsiteY6" fmla="*/ 952500 h 1905000"/>
              <a:gd name="connsiteX7" fmla="*/ 97257 w 1528763"/>
              <a:gd name="connsiteY7" fmla="*/ 278981 h 1905000"/>
              <a:gd name="connsiteX8" fmla="*/ 0 w 1528763"/>
              <a:gd name="connsiteY8" fmla="*/ 198737 h 1905000"/>
              <a:gd name="connsiteX9" fmla="*/ 43711 w 1528763"/>
              <a:gd name="connsiteY9" fmla="*/ 162672 h 1905000"/>
              <a:gd name="connsiteX10" fmla="*/ 576263 w 1528763"/>
              <a:gd name="connsiteY10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763" h="1905000">
                <a:moveTo>
                  <a:pt x="576263" y="0"/>
                </a:moveTo>
                <a:cubicBezTo>
                  <a:pt x="1102314" y="0"/>
                  <a:pt x="1528763" y="426449"/>
                  <a:pt x="1528763" y="952500"/>
                </a:cubicBezTo>
                <a:cubicBezTo>
                  <a:pt x="1528763" y="1478551"/>
                  <a:pt x="1102314" y="1905000"/>
                  <a:pt x="576263" y="1905000"/>
                </a:cubicBezTo>
                <a:cubicBezTo>
                  <a:pt x="378994" y="1905000"/>
                  <a:pt x="195731" y="1845031"/>
                  <a:pt x="43711" y="1742328"/>
                </a:cubicBezTo>
                <a:lnTo>
                  <a:pt x="0" y="1706263"/>
                </a:lnTo>
                <a:lnTo>
                  <a:pt x="97257" y="1626019"/>
                </a:lnTo>
                <a:cubicBezTo>
                  <a:pt x="269626" y="1453651"/>
                  <a:pt x="376238" y="1215526"/>
                  <a:pt x="376238" y="952500"/>
                </a:cubicBezTo>
                <a:cubicBezTo>
                  <a:pt x="376238" y="689475"/>
                  <a:pt x="269626" y="451350"/>
                  <a:pt x="97257" y="278981"/>
                </a:cubicBezTo>
                <a:lnTo>
                  <a:pt x="0" y="198737"/>
                </a:lnTo>
                <a:lnTo>
                  <a:pt x="43711" y="162672"/>
                </a:lnTo>
                <a:cubicBezTo>
                  <a:pt x="195731" y="59969"/>
                  <a:pt x="378994" y="0"/>
                  <a:pt x="57626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B65110-C8A2-44B2-A9A9-2A2D6133789C}"/>
                  </a:ext>
                </a:extLst>
              </p:cNvPr>
              <p:cNvSpPr txBox="1"/>
              <p:nvPr/>
            </p:nvSpPr>
            <p:spPr>
              <a:xfrm>
                <a:off x="7939768" y="5006880"/>
                <a:ext cx="404635" cy="31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BB65110-C8A2-44B2-A9A9-2A2D6133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768" y="5006880"/>
                <a:ext cx="404635" cy="313794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17B145-B0D1-4A7F-8634-4D30EE23DD8C}"/>
                  </a:ext>
                </a:extLst>
              </p:cNvPr>
              <p:cNvSpPr txBox="1"/>
              <p:nvPr/>
            </p:nvSpPr>
            <p:spPr>
              <a:xfrm>
                <a:off x="10624350" y="5028314"/>
                <a:ext cx="40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17B145-B0D1-4A7F-8634-4D30EE23D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350" y="5028314"/>
                <a:ext cx="40463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EAC851A-8C19-4994-8C5C-EE147BDD93CE}"/>
              </a:ext>
            </a:extLst>
          </p:cNvPr>
          <p:cNvGrpSpPr/>
          <p:nvPr/>
        </p:nvGrpSpPr>
        <p:grpSpPr>
          <a:xfrm>
            <a:off x="7839632" y="1066800"/>
            <a:ext cx="3329121" cy="2394631"/>
            <a:chOff x="7368278" y="727756"/>
            <a:chExt cx="3800475" cy="273367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291CE0-CBEA-42D2-951D-60F12FC1BCFA}"/>
                </a:ext>
              </a:extLst>
            </p:cNvPr>
            <p:cNvSpPr/>
            <p:nvPr/>
          </p:nvSpPr>
          <p:spPr>
            <a:xfrm>
              <a:off x="7368278" y="1194481"/>
              <a:ext cx="3800475" cy="22669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821716A-48F5-48B9-89B6-8DAF358890D5}"/>
                </a:ext>
              </a:extLst>
            </p:cNvPr>
            <p:cNvSpPr/>
            <p:nvPr/>
          </p:nvSpPr>
          <p:spPr>
            <a:xfrm>
              <a:off x="7711179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E0AA262-4113-4D25-BEC3-34A4AACDCA24}"/>
                </a:ext>
              </a:extLst>
            </p:cNvPr>
            <p:cNvSpPr/>
            <p:nvPr/>
          </p:nvSpPr>
          <p:spPr>
            <a:xfrm>
              <a:off x="8863704" y="1375456"/>
              <a:ext cx="1905000" cy="1905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/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61A592-4E71-4346-AAAA-808730628E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8279" y="1375456"/>
                  <a:ext cx="476250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/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AC5DBA6-54E2-4028-91A6-E8B19444C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7229" y="1375456"/>
                  <a:ext cx="476250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/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109713-127E-413C-9083-E53A4B6B2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82679" y="727756"/>
                  <a:ext cx="1447800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0067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3878</TotalTime>
  <Words>3133</Words>
  <Application>Microsoft Office PowerPoint</Application>
  <PresentationFormat>Widescreen</PresentationFormat>
  <Paragraphs>379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Sets and Number Theory</vt:lpstr>
      <vt:lpstr>Announcements</vt:lpstr>
      <vt:lpstr>Announcements</vt:lpstr>
      <vt:lpstr>Today</vt:lpstr>
      <vt:lpstr>Proofs with sets</vt:lpstr>
      <vt:lpstr>PowerPoint Presentation</vt:lpstr>
      <vt:lpstr>A proof!</vt:lpstr>
      <vt:lpstr>PowerPoint Presentation</vt:lpstr>
      <vt:lpstr>PowerPoint Presentation</vt:lpstr>
      <vt:lpstr>A proof!</vt:lpstr>
      <vt:lpstr>A proof!</vt:lpstr>
      <vt:lpstr>Proof-writing advice</vt:lpstr>
      <vt:lpstr>Summary: How to show an if and only if</vt:lpstr>
      <vt:lpstr>Two More Set Operations</vt:lpstr>
      <vt:lpstr>Two More Set Operations</vt:lpstr>
      <vt:lpstr>More Proof Techniques</vt:lpstr>
      <vt:lpstr>Proving an exists statement</vt:lpstr>
      <vt:lpstr>Two claims, two proof techniques</vt:lpstr>
      <vt:lpstr>Two claims, two proof techniques</vt:lpstr>
      <vt:lpstr>Proof By [Counter]Example</vt:lpstr>
      <vt:lpstr>Skeleton of an Exists Proof</vt:lpstr>
      <vt:lpstr>Proof By Cases</vt:lpstr>
      <vt:lpstr>Proof By Cases</vt:lpstr>
      <vt:lpstr>Proof By Cases</vt:lpstr>
      <vt:lpstr>Proof By Cases</vt:lpstr>
      <vt:lpstr>Number Theory</vt:lpstr>
      <vt:lpstr>Why Number Theory?</vt:lpstr>
      <vt:lpstr>Framing Device</vt:lpstr>
      <vt:lpstr>Framing Device</vt:lpstr>
      <vt:lpstr>Framing Device</vt:lpstr>
      <vt:lpstr>Framing Device</vt:lpstr>
      <vt:lpstr>Divides</vt:lpstr>
      <vt:lpstr>Divides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Extra Set Practice</vt:lpstr>
      <vt:lpstr>Extra Set Practice</vt:lpstr>
      <vt:lpstr>Extra Set Practice</vt:lpstr>
      <vt:lpstr>Extra Set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59</cp:revision>
  <cp:lastPrinted>2023-10-19T00:24:24Z</cp:lastPrinted>
  <dcterms:created xsi:type="dcterms:W3CDTF">2020-10-20T19:03:29Z</dcterms:created>
  <dcterms:modified xsi:type="dcterms:W3CDTF">2023-10-20T23:45:08Z</dcterms:modified>
</cp:coreProperties>
</file>