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8" r:id="rId12"/>
    <p:sldId id="265" r:id="rId13"/>
    <p:sldId id="269" r:id="rId14"/>
    <p:sldId id="266" r:id="rId15"/>
    <p:sldId id="298" r:id="rId16"/>
    <p:sldId id="267" r:id="rId17"/>
    <p:sldId id="27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28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9E5915E-D180-4062-98A3-71128119FA3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123D-4053-4577-9EA2-67936A2A9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EBED-F876-4800-959E-ECEAA5108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Autumn 2023</a:t>
            </a:r>
          </a:p>
          <a:p>
            <a:r>
              <a:rPr lang="en-US"/>
              <a:t>Lecture 15</a:t>
            </a:r>
            <a:endParaRPr lang="en-US" dirty="0"/>
          </a:p>
        </p:txBody>
      </p:sp>
      <p:pic>
        <p:nvPicPr>
          <p:cNvPr id="5" name="Picture 2" descr="http://www.parabola.unsw.edu.au/vol44_no1/img36.png">
            <a:extLst>
              <a:ext uri="{FF2B5EF4-FFF2-40B4-BE49-F238E27FC236}">
                <a16:creationId xmlns:a16="http://schemas.microsoft.com/office/drawing/2014/main" id="{4C7F962C-44B3-462E-BFDF-4A8FB96F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280952"/>
            <a:ext cx="5480124" cy="6022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4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  <a:blipFill>
                <a:blip r:embed="rId2"/>
                <a:stretch>
                  <a:fillRect l="-639" t="-2665" b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175236-A971-486B-B466-1D7C0A776B2D}"/>
              </a:ext>
            </a:extLst>
          </p:cNvPr>
          <p:cNvSpPr txBox="1"/>
          <p:nvPr/>
        </p:nvSpPr>
        <p:spPr>
          <a:xfrm>
            <a:off x="5381625" y="123781"/>
            <a:ext cx="6686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/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Consider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≥0,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+1&gt;0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and we are in the else branch. By inductive hypothesis,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, so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2⋅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blipFill>
                <a:blip r:embed="rId3"/>
                <a:stretch>
                  <a:fillRect l="-809" t="-3518" b="-1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9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predicate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 We prove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 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+1≥1</m:t>
                    </m:r>
                  </m:oMath>
                </a14:m>
                <a:r>
                  <a:rPr lang="en-US" dirty="0"/>
                  <a:t>, so the code goes to the recursive case. We will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. By Inductive Hypothesis,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 Thus we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3090" r="-426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5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B8C0-5D94-4A66-9A62-86E4418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</p:spPr>
            <p:txBody>
              <a:bodyPr/>
              <a:lstStyle/>
              <a:p>
                <a:r>
                  <a:rPr lang="en-US" dirty="0"/>
                  <a:t>All of our induction proofs will come in 5 easy(?) steps!</a:t>
                </a:r>
              </a:p>
              <a:p>
                <a:r>
                  <a:rPr lang="en-US" dirty="0"/>
                  <a:t>1.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State that your proof is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2.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i.e. show the base case</a:t>
                </a:r>
              </a:p>
              <a:p>
                <a:r>
                  <a:rPr lang="en-US" dirty="0"/>
                  <a:t>3.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4.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(i.e.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5. Conclude by saying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true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04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3DFC-4F25-43D6-B3ED-799111C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Always state where you use the inductive hypothesis when you’re using it in the inductive step.</a:t>
                </a:r>
              </a:p>
              <a:p>
                <a:pPr marL="0" indent="0">
                  <a:buNone/>
                </a:pPr>
                <a:r>
                  <a:rPr lang="en-US" dirty="0"/>
                  <a:t>It’s usually the key step, and the reader really needs to focus on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Be careful about what values you’re assuming the Inductive Hypothesis for – the smallest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should assume the base case but nothing more.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08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3AC-EE39-4EFE-9F95-97C96B31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Induction (formally)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6FE8-305D-49CE-A3F0-21956A37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Informally: if you knock over one domino, and every domino knocks over the next one, then all your dominoes fell over.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EB0C02-8C67-4BBA-94DE-1260C1AFD301}"/>
              </a:ext>
            </a:extLst>
          </p:cNvPr>
          <p:cNvGrpSpPr/>
          <p:nvPr/>
        </p:nvGrpSpPr>
        <p:grpSpPr>
          <a:xfrm>
            <a:off x="2950476" y="2062805"/>
            <a:ext cx="7444807" cy="1055255"/>
            <a:chOff x="904712" y="2373745"/>
            <a:chExt cx="2235200" cy="1055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/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;∀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/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∴                     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)</m:t>
                      </m:r>
                    </m:oMath>
                  </a14:m>
                  <a:r>
                    <a:rPr lang="en-US" sz="2400" dirty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D1E75E-35F7-4567-BCB5-079525A80611}"/>
                </a:ext>
              </a:extLst>
            </p:cNvPr>
            <p:cNvCxnSpPr/>
            <p:nvPr/>
          </p:nvCxnSpPr>
          <p:spPr>
            <a:xfrm flipV="1">
              <a:off x="904712" y="2946071"/>
              <a:ext cx="2235200" cy="1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7844255E-7D32-405B-848D-2B9FCA3FC463}"/>
              </a:ext>
            </a:extLst>
          </p:cNvPr>
          <p:cNvSpPr/>
          <p:nvPr/>
        </p:nvSpPr>
        <p:spPr>
          <a:xfrm>
            <a:off x="1401365" y="2245430"/>
            <a:ext cx="1571203" cy="747215"/>
          </a:xfrm>
          <a:prstGeom prst="roundRect">
            <a:avLst/>
          </a:prstGeom>
          <a:noFill/>
          <a:ln w="3810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Principle of Induction</a:t>
            </a:r>
          </a:p>
        </p:txBody>
      </p:sp>
    </p:spTree>
    <p:extLst>
      <p:ext uri="{BB962C8B-B14F-4D97-AF65-F5344CB8AC3E}">
        <p14:creationId xmlns:p14="http://schemas.microsoft.com/office/powerpoint/2010/main" val="289239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B07A35-892E-479F-87A5-3FFA01B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43844-3FD2-457E-A8EE-1B5D88C0C1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5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Inductive Hypothesis:</a:t>
                </a:r>
              </a:p>
              <a:p>
                <a:r>
                  <a:rPr lang="en-US" dirty="0"/>
                  <a:t>Inductive Step: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874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=1=2−1=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Hypothesis: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. Consider the summation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the last step is by IH.</a:t>
                </a:r>
              </a:p>
              <a:p>
                <a:r>
                  <a:rPr lang="en-US" dirty="0"/>
                  <a:t>Simplifying, we get: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708" t="-264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77942"/>
            <a:ext cx="11187258" cy="5316781"/>
          </a:xfrm>
        </p:spPr>
        <p:txBody>
          <a:bodyPr>
            <a:normAutofit/>
          </a:bodyPr>
          <a:lstStyle/>
          <a:p>
            <a:r>
              <a:rPr lang="en-US" dirty="0"/>
              <a:t>We inadvertently posted drafts of the HW5 solutions on the webpage over the weekend. We’re going to leave them up so everyone is on equal footing. (Replacing just Part 2 problems tomorrow).</a:t>
            </a:r>
          </a:p>
          <a:p>
            <a:r>
              <a:rPr lang="en-US" dirty="0"/>
              <a:t>They were drafts. Some solutions are still sketchy </a:t>
            </a:r>
          </a:p>
          <a:p>
            <a:pPr lvl="1"/>
            <a:r>
              <a:rPr lang="en-US" dirty="0"/>
              <a:t>4e was written for directions that didn’t allow the number theory reference sheet</a:t>
            </a:r>
          </a:p>
          <a:p>
            <a:pPr lvl="1"/>
            <a:r>
              <a:rPr lang="en-US" dirty="0"/>
              <a:t>Likely some arithmetic errors, formatting errors, etc. lurking. </a:t>
            </a:r>
          </a:p>
          <a:p>
            <a:r>
              <a:rPr lang="en-US" dirty="0"/>
              <a:t>We’re really going to grade what you submit. </a:t>
            </a:r>
          </a:p>
          <a:p>
            <a:r>
              <a:rPr lang="en-US" dirty="0"/>
              <a:t>For the proofs, we expect writeups will still differ between students (just like when you write code independently, some things come out differently) [For, e.g., the </a:t>
            </a:r>
            <a:r>
              <a:rPr lang="en-US" dirty="0" err="1"/>
              <a:t>gcd</a:t>
            </a:r>
            <a:r>
              <a:rPr lang="en-US" dirty="0"/>
              <a:t> calculations, we know independent solutions may end up looking identical]</a:t>
            </a:r>
          </a:p>
        </p:txBody>
      </p:sp>
    </p:spTree>
    <p:extLst>
      <p:ext uri="{BB962C8B-B14F-4D97-AF65-F5344CB8AC3E}">
        <p14:creationId xmlns:p14="http://schemas.microsoft.com/office/powerpoint/2010/main" val="107752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8FCF-FC08-42E4-A93E-584541A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CB80-DD5A-4089-9A4D-57E95AF8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2^i.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Why does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r>
              <a:rPr lang="en-US" sz="2400" dirty="0"/>
              <a:t> calculate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2^4?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Convince the people around you!</a:t>
            </a:r>
          </a:p>
        </p:txBody>
      </p:sp>
    </p:spTree>
    <p:extLst>
      <p:ext uri="{BB962C8B-B14F-4D97-AF65-F5344CB8AC3E}">
        <p14:creationId xmlns:p14="http://schemas.microsoft.com/office/powerpoint/2010/main" val="92876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this:</a:t>
            </a:r>
          </a:p>
          <a:p>
            <a:endParaRPr lang="en-US" dirty="0"/>
          </a:p>
          <a:p>
            <a:r>
              <a:rPr lang="en-US" dirty="0"/>
              <a:t>Well,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</a:t>
            </a:r>
            <a:r>
              <a:rPr lang="en-US" dirty="0"/>
              <a:t>, we get 16…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</a:t>
            </a:r>
          </a:p>
          <a:p>
            <a:r>
              <a:rPr lang="en-US" dirty="0"/>
              <a:t>And it is! Because that’s what the base case says.</a:t>
            </a:r>
          </a:p>
        </p:txBody>
      </p:sp>
    </p:spTree>
    <p:extLst>
      <p:ext uri="{BB962C8B-B14F-4D97-AF65-F5344CB8AC3E}">
        <p14:creationId xmlns:p14="http://schemas.microsoft.com/office/powerpoint/2010/main" val="104999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really only two cases.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 (which it should!)</a:t>
            </a:r>
            <a:endParaRPr lang="en-US" dirty="0"/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8,</a:t>
            </a:r>
            <a:r>
              <a:rPr lang="en-US" dirty="0"/>
              <a:t>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 = 16,</a:t>
            </a:r>
            <a:r>
              <a:rPr lang="en-US" dirty="0"/>
              <a:t> (like it should)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5C394-FBBB-44B6-89BE-CE94544FD116}"/>
              </a:ext>
            </a:extLst>
          </p:cNvPr>
          <p:cNvSpPr txBox="1"/>
          <p:nvPr/>
        </p:nvSpPr>
        <p:spPr>
          <a:xfrm>
            <a:off x="2314575" y="1981200"/>
            <a:ext cx="671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Base Case is Correct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3F77E-B2AF-440F-859D-FE2208758313}"/>
              </a:ext>
            </a:extLst>
          </p:cNvPr>
          <p:cNvSpPr txBox="1"/>
          <p:nvPr/>
        </p:nvSpPr>
        <p:spPr>
          <a:xfrm>
            <a:off x="2363881" y="5288056"/>
            <a:ext cx="671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recursive call we make is correct THEN our value is correct.</a:t>
            </a:r>
          </a:p>
        </p:txBody>
      </p:sp>
    </p:spTree>
    <p:extLst>
      <p:ext uri="{BB962C8B-B14F-4D97-AF65-F5344CB8AC3E}">
        <p14:creationId xmlns:p14="http://schemas.microsoft.com/office/powerpoint/2010/main" val="422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690C-AABF-4345-A30D-0304F63F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has two big cases,</a:t>
            </a:r>
          </a:p>
          <a:p>
            <a:r>
              <a:rPr lang="en-US" dirty="0"/>
              <a:t>So our proof had two big cases</a:t>
            </a:r>
          </a:p>
          <a:p>
            <a:endParaRPr lang="en-US" dirty="0"/>
          </a:p>
          <a:p>
            <a:r>
              <a:rPr lang="en-US" dirty="0"/>
              <a:t>“The base case of the code produces the correct output”</a:t>
            </a:r>
          </a:p>
          <a:p>
            <a:r>
              <a:rPr lang="en-US" dirty="0"/>
              <a:t>“IF the calls we rely on produce the correct output THEN the current call produces the right output” </a:t>
            </a:r>
          </a:p>
        </p:txBody>
      </p:sp>
    </p:spTree>
    <p:extLst>
      <p:ext uri="{BB962C8B-B14F-4D97-AF65-F5344CB8AC3E}">
        <p14:creationId xmlns:p14="http://schemas.microsoft.com/office/powerpoint/2010/main" val="423166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“The base case of the code produces the correct output”</a:t>
                </a:r>
              </a:p>
              <a:p>
                <a:r>
                  <a:rPr lang="en-US" dirty="0"/>
                  <a:t>“IF the calls we rely on produce the correct output THEN the current call produces the right output”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How do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642" b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10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E912-5EE5-401D-B818-8D3B1FCE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works alright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(1000000000)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At this point, we’d need to show that implication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for A BUNCH of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But the code is the same each time. </a:t>
                </a:r>
              </a:p>
              <a:p>
                <a:r>
                  <a:rPr lang="en-US" dirty="0"/>
                  <a:t>And so was the argument!</a:t>
                </a:r>
              </a:p>
              <a:p>
                <a:endParaRPr lang="en-US" dirty="0"/>
              </a:p>
              <a:p>
                <a:r>
                  <a:rPr lang="en-US" dirty="0"/>
                  <a:t>We should instead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144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75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DB0C-CC56-4B9E-9BE7-D77F9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new favorite proof technique!</a:t>
                </a:r>
              </a:p>
              <a:p>
                <a:r>
                  <a:rPr lang="en-US" dirty="0"/>
                  <a:t>How do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08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2912</TotalTime>
  <Words>1448</Words>
  <Application>Microsoft Office PowerPoint</Application>
  <PresentationFormat>Widescreen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Induction</vt:lpstr>
      <vt:lpstr>Announcements</vt:lpstr>
      <vt:lpstr>How do we know recursion works?</vt:lpstr>
      <vt:lpstr>How do we know recursion works?</vt:lpstr>
      <vt:lpstr>How do we know recursion works?</vt:lpstr>
      <vt:lpstr>How do we know recursion works?</vt:lpstr>
      <vt:lpstr>A bit more formally…</vt:lpstr>
      <vt:lpstr>A bit more formally…</vt:lpstr>
      <vt:lpstr>Induction</vt:lpstr>
      <vt:lpstr>Induction</vt:lpstr>
      <vt:lpstr>Making Induction Proofs Pretty</vt:lpstr>
      <vt:lpstr>Making Induction Proofs Pretty</vt:lpstr>
      <vt:lpstr>Some Other Notes</vt:lpstr>
      <vt:lpstr>The Principle of Induction (formally)</vt:lpstr>
      <vt:lpstr>More induction!</vt:lpstr>
      <vt:lpstr>More Induction</vt:lpstr>
      <vt:lpstr>More Induction</vt:lpstr>
      <vt:lpstr>More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rtweber2</dc:creator>
  <cp:lastModifiedBy>rtweber2</cp:lastModifiedBy>
  <cp:revision>34</cp:revision>
  <cp:lastPrinted>2023-10-30T16:41:34Z</cp:lastPrinted>
  <dcterms:created xsi:type="dcterms:W3CDTF">2020-10-31T18:32:59Z</dcterms:created>
  <dcterms:modified xsi:type="dcterms:W3CDTF">2023-10-30T16:49:24Z</dcterms:modified>
</cp:coreProperties>
</file>