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65" r:id="rId4"/>
    <p:sldId id="266" r:id="rId5"/>
    <p:sldId id="267" r:id="rId6"/>
    <p:sldId id="271" r:id="rId7"/>
    <p:sldId id="270" r:id="rId8"/>
    <p:sldId id="258" r:id="rId9"/>
    <p:sldId id="273" r:id="rId10"/>
    <p:sldId id="274" r:id="rId11"/>
    <p:sldId id="306" r:id="rId12"/>
    <p:sldId id="279" r:id="rId13"/>
    <p:sldId id="257" r:id="rId14"/>
    <p:sldId id="272" r:id="rId15"/>
    <p:sldId id="276" r:id="rId16"/>
    <p:sldId id="275" r:id="rId17"/>
    <p:sldId id="277" r:id="rId18"/>
    <p:sldId id="278" r:id="rId19"/>
    <p:sldId id="280" r:id="rId20"/>
    <p:sldId id="295" r:id="rId21"/>
    <p:sldId id="296" r:id="rId22"/>
    <p:sldId id="297" r:id="rId23"/>
    <p:sldId id="299" r:id="rId24"/>
    <p:sldId id="300" r:id="rId25"/>
    <p:sldId id="301" r:id="rId26"/>
    <p:sldId id="302" r:id="rId27"/>
    <p:sldId id="303" r:id="rId28"/>
    <p:sldId id="291" r:id="rId29"/>
    <p:sldId id="292" r:id="rId30"/>
    <p:sldId id="259" r:id="rId31"/>
    <p:sldId id="262" r:id="rId32"/>
    <p:sldId id="263" r:id="rId33"/>
    <p:sldId id="264" r:id="rId34"/>
    <p:sldId id="305" r:id="rId35"/>
    <p:sldId id="282" r:id="rId36"/>
    <p:sldId id="29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E767C85-02FD-40EC-8F77-8606113F1F29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66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6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09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63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0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84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4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2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0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74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43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E767C85-02FD-40EC-8F77-8606113F1F29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04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29048-1631-4913-9605-DAAD347CA1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Strong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22FE6-6BF2-44A8-8A56-9017D015D5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2023</a:t>
            </a:r>
            <a:br>
              <a:rPr lang="en-US" dirty="0"/>
            </a:br>
            <a:r>
              <a:rPr lang="en-US" dirty="0"/>
              <a:t>Lecture 16</a:t>
            </a:r>
          </a:p>
        </p:txBody>
      </p:sp>
    </p:spTree>
    <p:extLst>
      <p:ext uri="{BB962C8B-B14F-4D97-AF65-F5344CB8AC3E}">
        <p14:creationId xmlns:p14="http://schemas.microsoft.com/office/powerpoint/2010/main" val="37363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68B9-077C-48E7-91A7-0E39B378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:r>
                  <a:rPr lang="en-US" b="1" dirty="0">
                    <a:solidFill>
                      <a:schemeClr val="accent3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chemeClr val="accent3"/>
                    </a:solidFill>
                  </a:rPr>
                  <a:t>)</a:t>
                </a:r>
                <a:r>
                  <a:rPr lang="en-US" b="1" dirty="0"/>
                  <a:t>: &lt;</a:t>
                </a:r>
                <a:r>
                  <a:rPr lang="en-US" b="1" dirty="0" err="1"/>
                  <a:t>todo</a:t>
                </a:r>
                <a:r>
                  <a:rPr lang="en-US" b="1" dirty="0"/>
                  <a:t>&gt;</a:t>
                </a:r>
                <a:endParaRPr lang="en-US" dirty="0"/>
              </a:p>
              <a:p>
                <a:r>
                  <a:rPr lang="en-US" b="1" dirty="0"/>
                  <a:t>Inductive Hypothesis: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holds for an arbitrary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 </a:t>
                </a:r>
              </a:p>
              <a:p>
                <a:r>
                  <a:rPr lang="en-US" b="1" dirty="0"/>
                  <a:t>&lt;</a:t>
                </a:r>
                <a:r>
                  <a:rPr lang="en-US" b="1" dirty="0" err="1"/>
                  <a:t>todo</a:t>
                </a:r>
                <a:r>
                  <a:rPr lang="en-US" b="1" dirty="0"/>
                  <a:t>&gt;</a:t>
                </a:r>
              </a:p>
              <a:p>
                <a:endParaRPr lang="en-US" b="1" dirty="0"/>
              </a:p>
              <a:p>
                <a:r>
                  <a:rPr lang="en-US" dirty="0"/>
                  <a:t>We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by the principle of induction.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255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68B9-077C-48E7-91A7-0E39B378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:r>
                  <a:rPr lang="en-US" b="1" dirty="0">
                    <a:solidFill>
                      <a:schemeClr val="accent3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chemeClr val="accent3"/>
                    </a:solidFill>
                  </a:rPr>
                  <a:t>)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by definition.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even, so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Hypothesis: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holds for an arbitrary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 </a:t>
                </a: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.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even, so it equals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Plugging in we have: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=2(2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also an integer,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is even.</a:t>
                </a:r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by the principle of induction.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19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All of our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show the base case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716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2F054-07A8-4CFA-B110-C743D6A1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 Induction 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67B71-24A7-49ED-922A-20BD40672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59305"/>
            <a:ext cx="11187258" cy="2450055"/>
          </a:xfrm>
        </p:spPr>
        <p:txBody>
          <a:bodyPr/>
          <a:lstStyle/>
          <a:p>
            <a:r>
              <a:rPr lang="en-US" dirty="0"/>
              <a:t>Uniqueness is hard. Let’s just show existence. </a:t>
            </a:r>
          </a:p>
          <a:p>
            <a:r>
              <a:rPr lang="en-US" dirty="0"/>
              <a:t>I.e. </a:t>
            </a:r>
          </a:p>
          <a:p>
            <a:r>
              <a:rPr lang="en-US" dirty="0"/>
              <a:t>Claim: Every positive integer greater than 1 can be written as a product of primes.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13D3D9-E9E0-456E-A2DE-4B94F0BD455F}"/>
              </a:ext>
            </a:extLst>
          </p:cNvPr>
          <p:cNvGrpSpPr/>
          <p:nvPr/>
        </p:nvGrpSpPr>
        <p:grpSpPr>
          <a:xfrm>
            <a:off x="575239" y="1377444"/>
            <a:ext cx="9917501" cy="2217439"/>
            <a:chOff x="1185842" y="3429000"/>
            <a:chExt cx="6111311" cy="19278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57A631-0AED-4B6C-911E-D1C502D3C6B2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Every positive integer greater than 1 has a unique </a:t>
              </a: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prime factorization.</a:t>
              </a:r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6F88F4-D0D5-4D9C-B8EF-910D3155E4F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Fundamental Theorem of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808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7FE7-7338-402D-8E35-7F85BDAE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on Primes.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can be written as a product of primes.”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a product of just itself.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prime, it is written as a product of primes. </a:t>
                </a:r>
              </a:p>
              <a:p>
                <a:r>
                  <a:rPr lang="en-US" b="1" dirty="0"/>
                  <a:t>Inductive Hypothesis: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 </a:t>
                </a:r>
                <a:br>
                  <a:rPr lang="en-US" b="1" dirty="0"/>
                </a:br>
                <a:r>
                  <a:rPr lang="en-US" dirty="0"/>
                  <a:t>Case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/>
                  <a:t>is prime: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automatically written as a product of primes.</a:t>
                </a:r>
              </a:p>
              <a:p>
                <a:r>
                  <a:rPr lang="en-US" dirty="0"/>
                  <a:t>Case 2,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composite: </a:t>
                </a:r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390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788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BD0BB-4730-4158-B6FA-7CD7191AF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We’re Stuck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BD75C-B922-44FB-A36C-5F0774EC69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divide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up into smaller pieces (say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true?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true?</a:t>
                </a:r>
              </a:p>
              <a:p>
                <a:r>
                  <a:rPr lang="en-US" dirty="0"/>
                  <a:t>I mean…it would be…</a:t>
                </a:r>
              </a:p>
              <a:p>
                <a:r>
                  <a:rPr lang="en-US" dirty="0"/>
                  <a:t>But in the inductive step we don’t have it…</a:t>
                </a:r>
              </a:p>
              <a:p>
                <a:r>
                  <a:rPr lang="en-US" dirty="0"/>
                  <a:t>Let’s add it to our inductive hypothesis.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BD75C-B922-44FB-A36C-5F0774EC69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573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7FE7-7338-402D-8E35-7F85BDAE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on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can be written as a product of primes.”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a product of just itself.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prime, it is written as a product of primes. </a:t>
                </a:r>
              </a:p>
              <a:p>
                <a:r>
                  <a:rPr lang="en-US" b="1" dirty="0"/>
                  <a:t>Inductive Hypothesis:</a:t>
                </a:r>
                <a:r>
                  <a:rPr lang="en-US" dirty="0"/>
                  <a:t> </a:t>
                </a:r>
              </a:p>
              <a:p>
                <a:r>
                  <a:rPr lang="en-US" b="1" dirty="0"/>
                  <a:t>Inductive Step: </a:t>
                </a:r>
                <a:br>
                  <a:rPr lang="en-US" b="1" dirty="0"/>
                </a:br>
                <a:r>
                  <a:rPr lang="en-US" dirty="0"/>
                  <a:t>Case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/>
                  <a:t>is prime: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automatically written as a product of primes.</a:t>
                </a:r>
              </a:p>
              <a:p>
                <a:r>
                  <a:rPr lang="en-US" dirty="0"/>
                  <a:t>Case 2,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composite: </a:t>
                </a:r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390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903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7FE7-7338-402D-8E35-7F85BDAE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on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can be written as a product of primes.”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a product of just itself.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prime, it is written as a product of primes. </a:t>
                </a:r>
              </a:p>
              <a:p>
                <a:r>
                  <a:rPr lang="en-US" b="1" dirty="0"/>
                  <a:t>Inductive Hypothesis: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hold for an arbitrary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 </a:t>
                </a:r>
                <a:br>
                  <a:rPr lang="en-US" b="1" dirty="0"/>
                </a:br>
                <a:r>
                  <a:rPr lang="en-US" dirty="0"/>
                  <a:t>Case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/>
                  <a:t>is prime: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automatically written as a product of primes.</a:t>
                </a:r>
              </a:p>
              <a:p>
                <a:r>
                  <a:rPr lang="en-US" dirty="0"/>
                  <a:t>Case 2,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composite: We can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nontrivial divisors (i.e.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). By inductive hypothesis, we can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as a product of primes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as a product of primes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Multiplying these representations,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, which is a product of primes.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166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43852-620E-49D7-A2EF-F1D8CB17F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26680-D46B-4EFE-B5C7-0F261659C4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That hypothesis where we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base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case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instead of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called a strong inductive hypothesis. </a:t>
                </a:r>
              </a:p>
              <a:p>
                <a:endParaRPr lang="en-US" dirty="0"/>
              </a:p>
              <a:p>
                <a:r>
                  <a:rPr lang="en-US" dirty="0"/>
                  <a:t>Strong induction is the same fundamental idea as weak (“regular”)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26680-D46B-4EFE-B5C7-0F261659C4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71900B-9E1E-46B3-9B2F-31F4922127AC}"/>
                  </a:ext>
                </a:extLst>
              </p:cNvPr>
              <p:cNvSpPr txBox="1"/>
              <p:nvPr/>
            </p:nvSpPr>
            <p:spPr>
              <a:xfrm>
                <a:off x="575239" y="3926541"/>
                <a:ext cx="463325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true.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71900B-9E1E-46B3-9B2F-31F492212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26541"/>
                <a:ext cx="4633255" cy="2308324"/>
              </a:xfrm>
              <a:prstGeom prst="rect">
                <a:avLst/>
              </a:prstGeom>
              <a:blipFill>
                <a:blip r:embed="rId3"/>
                <a:stretch>
                  <a:fillRect l="-1974" t="-1847" b="-5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57E1FD-0E8E-422F-887D-DA33C715D958}"/>
                  </a:ext>
                </a:extLst>
              </p:cNvPr>
              <p:cNvSpPr txBox="1"/>
              <p:nvPr/>
            </p:nvSpPr>
            <p:spPr>
              <a:xfrm>
                <a:off x="5523757" y="3886609"/>
                <a:ext cx="575832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true.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]→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57E1FD-0E8E-422F-887D-DA33C715D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757" y="3886609"/>
                <a:ext cx="5758325" cy="2308324"/>
              </a:xfrm>
              <a:prstGeom prst="rect">
                <a:avLst/>
              </a:prstGeom>
              <a:blipFill>
                <a:blip r:embed="rId4"/>
                <a:stretch>
                  <a:fillRect l="-1587" t="-185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655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All of our </a:t>
                </a:r>
                <a:r>
                  <a:rPr lang="en-US" b="1" dirty="0">
                    <a:solidFill>
                      <a:schemeClr val="accent3"/>
                    </a:solidFill>
                  </a:rPr>
                  <a:t>strong</a:t>
                </a:r>
                <a:r>
                  <a:rPr lang="en-US" dirty="0"/>
                  <a:t>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show the base case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)]→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  <a:blipFill>
                <a:blip r:embed="rId2"/>
                <a:stretch>
                  <a:fillRect l="-708" t="-2138" r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706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8FCF-FC08-42E4-A93E-584541AA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recursion 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8CB80-DD5A-4089-9A4D-57E95AF8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//Assume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 a nonnegative integer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//returns 2^i.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1;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2*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CaclulatesTwoToTheI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(i-1);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Why does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(4)</a:t>
            </a:r>
            <a:r>
              <a:rPr lang="en-US" sz="2400" dirty="0"/>
              <a:t> calculate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2^4?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Convince the other people in your room </a:t>
            </a:r>
          </a:p>
        </p:txBody>
      </p:sp>
    </p:spTree>
    <p:extLst>
      <p:ext uri="{BB962C8B-B14F-4D97-AF65-F5344CB8AC3E}">
        <p14:creationId xmlns:p14="http://schemas.microsoft.com/office/powerpoint/2010/main" val="928761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8CEED-56E1-448C-BB25-54D22DFA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Induction vs. Weak Induction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81B7-9897-4000-8B88-652E29F74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Think of strong induction as “my recursive call might be on LOTS of smaller values” (like </a:t>
            </a:r>
            <a:r>
              <a:rPr lang="en-US" dirty="0" err="1"/>
              <a:t>mergesort</a:t>
            </a:r>
            <a:r>
              <a:rPr lang="en-US" dirty="0"/>
              <a:t> – you cut your array in half)</a:t>
            </a:r>
          </a:p>
          <a:p>
            <a:endParaRPr lang="en-US" dirty="0"/>
          </a:p>
          <a:p>
            <a:r>
              <a:rPr lang="en-US" dirty="0"/>
              <a:t>Think of weak induction as “my recursive call is always on one step smaller.”</a:t>
            </a:r>
          </a:p>
          <a:p>
            <a:r>
              <a:rPr lang="en-US" dirty="0"/>
              <a:t>Practical advice:</a:t>
            </a:r>
          </a:p>
          <a:p>
            <a:r>
              <a:rPr lang="en-US" dirty="0"/>
              <a:t>A strong hypothesis isn’t wrong when you only need a weak one (but a weak one is wrong when you need a strong one). Some people just always write strong hypotheses. But it’s easier to typo a strong hypothesis.</a:t>
            </a:r>
          </a:p>
          <a:p>
            <a:r>
              <a:rPr lang="en-US" dirty="0"/>
              <a:t>Robbie leaves a blank spot where the IH is, and fills it in after the step.</a:t>
            </a:r>
          </a:p>
        </p:txBody>
      </p:sp>
    </p:spTree>
    <p:extLst>
      <p:ext uri="{BB962C8B-B14F-4D97-AF65-F5344CB8AC3E}">
        <p14:creationId xmlns:p14="http://schemas.microsoft.com/office/powerpoint/2010/main" val="2661525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87899-A15B-4E40-9A51-56CD53075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Advice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FE376-B7E6-4B13-8CB5-F94638E19D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base cases do you need?</a:t>
                </a:r>
              </a:p>
              <a:p>
                <a:pPr lvl="1"/>
                <a:r>
                  <a:rPr lang="en-US" dirty="0"/>
                  <a:t>Always at least one.</a:t>
                </a:r>
              </a:p>
              <a:p>
                <a:pPr lvl="1"/>
                <a:r>
                  <a:rPr lang="en-US" dirty="0"/>
                  <a:t>If you’re analyzing recursive code or a recursive function, at least one for each base case of the code/function.</a:t>
                </a:r>
              </a:p>
              <a:p>
                <a:pPr lvl="1"/>
                <a:r>
                  <a:rPr lang="en-US" dirty="0"/>
                  <a:t>If you always go back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steps,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consecutive base cases.</a:t>
                </a:r>
              </a:p>
              <a:p>
                <a:pPr lvl="1"/>
                <a:r>
                  <a:rPr lang="en-US" dirty="0"/>
                  <a:t>Enough to make sure every case is handled.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FE376-B7E6-4B13-8CB5-F94638E19D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237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C6F73-E5F7-4C7E-9436-654CA141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Another! Stamp Collecting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F0FBEE-8DA1-44C9-9742-C41035D615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have 4 cent stamps and 5 cent stamps (as many as I want of each). Prove that I can make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worth of stamps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Try for a few values.</a:t>
                </a:r>
              </a:p>
              <a:p>
                <a:r>
                  <a:rPr lang="en-US" dirty="0"/>
                  <a:t>Then think…how would the inductive step go?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F0FBEE-8DA1-44C9-9742-C41035D615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71519AA-9C73-4A5E-AAEF-3117E88DC1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869" y="2688492"/>
            <a:ext cx="3127131" cy="416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4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D03B-F587-4BA1-B339-B7A031CD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 (attempt)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of stamps with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stamps.</a:t>
                </a:r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12 cents can be made with three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stamps.</a:t>
                </a:r>
              </a:p>
              <a:p>
                <a:r>
                  <a:rPr lang="en-US" dirty="0"/>
                  <a:t>Inductive Hypothesis Suppose [maybe some other stuff and]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r>
                  <a:rPr lang="en-US" dirty="0"/>
                  <a:t>We want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 of stamps. By IH we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/>
                  <a:t> cents exactly with stamps. Adding another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 gives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  <a:blipFill>
                <a:blip r:embed="rId2"/>
                <a:stretch>
                  <a:fillRect l="-629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61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6C06B-3F19-4403-9202-B3FE9228E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61A772-E9FF-43F5-9493-BD430AE137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the proof right?</a:t>
                </a:r>
              </a:p>
              <a:p>
                <a:endParaRPr lang="en-US" dirty="0"/>
              </a:p>
              <a:p>
                <a:r>
                  <a:rPr lang="en-US" dirty="0"/>
                  <a:t>How do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(13)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We’re not the base case, so our inductive hypothesis assumes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(12)</m:t>
                    </m:r>
                  </m:oMath>
                </a14:m>
                <a:r>
                  <a:rPr lang="en-US" dirty="0"/>
                  <a:t>, and then we say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(13)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Wait a second….</a:t>
                </a:r>
              </a:p>
              <a:p>
                <a:r>
                  <a:rPr lang="en-US" dirty="0"/>
                  <a:t>If you go back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 every time, you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base cases. </a:t>
                </a:r>
              </a:p>
              <a:p>
                <a:r>
                  <a:rPr lang="en-US" dirty="0"/>
                  <a:t>Or else the first few values aren’t proven.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61A772-E9FF-43F5-9493-BD430AE137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680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D03B-F587-4BA1-B339-B7A031CD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of stamps with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stamps.</a:t>
                </a:r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12 cents can be made with three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stamps.</a:t>
                </a:r>
                <a:br>
                  <a:rPr lang="en-US" dirty="0"/>
                </a:br>
                <a:r>
                  <a:rPr lang="en-US" dirty="0"/>
                  <a:t>13  cents can be made with two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 and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stamp.</a:t>
                </a:r>
                <a:br>
                  <a:rPr lang="en-US" dirty="0"/>
                </a:br>
                <a:r>
                  <a:rPr lang="en-US" dirty="0"/>
                  <a:t>14 cents can be made with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 and two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5 </m:t>
                    </m:r>
                  </m:oMath>
                </a14:m>
                <a:r>
                  <a:rPr lang="en-US" dirty="0"/>
                  <a:t>cent stamps.</a:t>
                </a:r>
                <a:br>
                  <a:rPr lang="en-US" dirty="0"/>
                </a:br>
                <a:r>
                  <a:rPr lang="en-US" dirty="0"/>
                  <a:t>15 cents can be made with three 5 cent stamps.</a:t>
                </a:r>
              </a:p>
              <a:p>
                <a:r>
                  <a:rPr lang="en-US" dirty="0"/>
                  <a:t>Inductive Hypothesis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≥15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r>
                  <a:rPr lang="en-US" dirty="0"/>
                  <a:t>We want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 of stamps. By IH we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/>
                  <a:t> cents exactly with stamps. Adding another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 gives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  <a:blipFill>
                <a:blip r:embed="rId2"/>
                <a:stretch>
                  <a:fillRect l="-524" t="-2642" r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03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606D3-C208-4B9C-B093-9EB976ED5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good last 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B82AC2-13D7-4B61-82DE-7C7CA1334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you’ve finished writing an inductive proof, pause.</a:t>
                </a:r>
              </a:p>
              <a:p>
                <a:endParaRPr lang="en-US" dirty="0"/>
              </a:p>
              <a:p>
                <a:r>
                  <a:rPr lang="en-US" dirty="0"/>
                  <a:t>If your inductive step always goes back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steps, you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base cases (otherwise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will go back before the base cases you’ve shown). And make sure your inductive hypothesis is strong enough.</a:t>
                </a:r>
              </a:p>
              <a:p>
                <a:endParaRPr lang="en-US" dirty="0"/>
              </a:p>
              <a:p>
                <a:r>
                  <a:rPr lang="en-US" dirty="0"/>
                  <a:t>If your inductive step is going back a varying (unknown) number of steps, check the first few values above the base case, make sure your cases are really covered. And make sure your IH is strong.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B82AC2-13D7-4B61-82DE-7C7CA1334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535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82907"/>
                <a:ext cx="11728938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All of our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Cases: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show the base cases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. (The smallest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assumes </a:t>
                </a:r>
                <a:r>
                  <a:rPr lang="en-US" b="1" dirty="0"/>
                  <a:t>all</a:t>
                </a:r>
                <a:r>
                  <a:rPr lang="en-US" dirty="0"/>
                  <a:t> bases cases, but nothing else)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82907"/>
                <a:ext cx="11728938" cy="4845504"/>
              </a:xfrm>
              <a:blipFill>
                <a:blip r:embed="rId2"/>
                <a:stretch>
                  <a:fillRect l="-676" t="-2138" r="-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66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6548-9D7D-4D11-810D-B623A0EA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Collection, Done Wrong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27564B-4522-4B94-BDFF-6ED91ACABF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of stamps with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stamps.</a:t>
                </a:r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12 cents can be made with three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stamps.</a:t>
                </a:r>
                <a:br>
                  <a:rPr lang="en-US" dirty="0"/>
                </a:br>
                <a:r>
                  <a:rPr lang="en-US" dirty="0"/>
                  <a:t>Inductive Hypothesis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r>
                  <a:rPr lang="en-US" dirty="0"/>
                  <a:t>We want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 of stamps. By IH we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cents exactly with stamps. Replace one of the 4 cent stamps with a 5 cent stamp.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the principle of induction.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27564B-4522-4B94-BDFF-6ED91ACABF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23D89B2-BE77-47E4-BDE2-993D35E8FEE3}"/>
              </a:ext>
            </a:extLst>
          </p:cNvPr>
          <p:cNvSpPr/>
          <p:nvPr/>
        </p:nvSpPr>
        <p:spPr>
          <a:xfrm>
            <a:off x="84666" y="47625"/>
            <a:ext cx="12022667" cy="67627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28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6548-9D7D-4D11-810D-B623A0EA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Collection, Done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7564B-4522-4B94-BDFF-6ED91ACAB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if the starting point doesn’t have any 4 cent stamps?</a:t>
            </a:r>
          </a:p>
          <a:p>
            <a:pPr marL="0" indent="0">
              <a:buNone/>
            </a:pPr>
            <a:r>
              <a:rPr lang="en-US" dirty="0"/>
              <a:t>Like, say, 15 cents = 5+5+5.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3D89B2-BE77-47E4-BDE2-993D35E8FEE3}"/>
              </a:ext>
            </a:extLst>
          </p:cNvPr>
          <p:cNvSpPr/>
          <p:nvPr/>
        </p:nvSpPr>
        <p:spPr>
          <a:xfrm>
            <a:off x="84666" y="47625"/>
            <a:ext cx="12022667" cy="67627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47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All of our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i.e. show the base case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  <a:blipFill>
                <a:blip r:embed="rId2"/>
                <a:stretch>
                  <a:fillRect l="-654" t="-213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044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[Define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]</a:t>
                </a:r>
              </a:p>
              <a:p>
                <a:endParaRPr lang="en-US" dirty="0"/>
              </a:p>
              <a:p>
                <a:r>
                  <a:rPr lang="en-US" dirty="0"/>
                  <a:t>Base Case</a:t>
                </a:r>
              </a:p>
              <a:p>
                <a:r>
                  <a:rPr lang="en-US" dirty="0"/>
                  <a:t>Inductive Hypothesis</a:t>
                </a:r>
              </a:p>
              <a:p>
                <a:r>
                  <a:rPr lang="en-US" dirty="0"/>
                  <a:t>Inductive Step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[conclusion]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238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 b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458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 i.e.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7E2E237-22C5-4FAF-B4DA-5C9A4D3A4C4A}"/>
              </a:ext>
            </a:extLst>
          </p:cNvPr>
          <p:cNvSpPr/>
          <p:nvPr/>
        </p:nvSpPr>
        <p:spPr>
          <a:xfrm>
            <a:off x="4728882" y="3778624"/>
            <a:ext cx="7158318" cy="120127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FORCE the expression in your IH to appear</a:t>
            </a:r>
          </a:p>
        </p:txBody>
      </p:sp>
    </p:spTree>
    <p:extLst>
      <p:ext uri="{BB962C8B-B14F-4D97-AF65-F5344CB8AC3E}">
        <p14:creationId xmlns:p14="http://schemas.microsoft.com/office/powerpoint/2010/main" val="502622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 i.e.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−1+1)−1=4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+4−1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IH, we can 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+4−1=3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an integer, we meet the definition of divides and we have:</a:t>
                </a:r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2" t="-2767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776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That inductive step might still seem like magic. </a:t>
                </a:r>
              </a:p>
              <a:p>
                <a:endParaRPr lang="en-US" dirty="0"/>
              </a:p>
              <a:p>
                <a:r>
                  <a:rPr lang="en-US" dirty="0"/>
                  <a:t>It sometimes helps to run through examples, and look for patterns: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2⋅0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−1=0=3⋅0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−1=255=3⋅85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1023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341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C45559-E3D8-4877-B3CF-7E7698AA9ADE}"/>
                  </a:ext>
                </a:extLst>
              </p:cNvPr>
              <p:cNvSpPr txBox="1"/>
              <p:nvPr/>
            </p:nvSpPr>
            <p:spPr>
              <a:xfrm>
                <a:off x="5490882" y="3680012"/>
                <a:ext cx="450924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divisor goes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b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0→4⋅0+1=1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1→4⋅1+1=5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5→4⋅5+1=21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</a:t>
                </a: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 might give us a hint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will be in the algebra somewhere, and give us another intermediate target.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C45559-E3D8-4877-B3CF-7E7698AA9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882" y="3680012"/>
                <a:ext cx="4509247" cy="2308324"/>
              </a:xfrm>
              <a:prstGeom prst="rect">
                <a:avLst/>
              </a:prstGeom>
              <a:blipFill>
                <a:blip r:embed="rId4"/>
                <a:stretch>
                  <a:fillRect l="-1218" t="-1323" r="-1488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55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2CCBC-2D31-4074-BAC3-A62D6011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247A21-2FDB-4EA1-87BA-C180B35C5C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I’ve got a bunch of these 3 piece tiles.</a:t>
                </a:r>
              </a:p>
              <a:p>
                <a:r>
                  <a:rPr lang="en-US" dirty="0"/>
                  <a:t>I want to fill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grid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the pieces, except for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i="0" dirty="0"/>
                  <a:t>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spot in a corner.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247A21-2FDB-4EA1-87BA-C180B35C5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25AB651-5F99-4120-929C-F28EA2E2885D}"/>
              </a:ext>
            </a:extLst>
          </p:cNvPr>
          <p:cNvGrpSpPr/>
          <p:nvPr/>
        </p:nvGrpSpPr>
        <p:grpSpPr>
          <a:xfrm>
            <a:off x="6572249" y="854258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D220FC-3156-44F3-9CE3-3D0528B5A946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715F4F-2469-4BA5-8496-274F3DBD678F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A1B5FE-B95E-44FF-8515-0B1F8F916A87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AF9B6F-E7A1-42C2-B9EA-F7959A5919D4}"/>
              </a:ext>
            </a:extLst>
          </p:cNvPr>
          <p:cNvGrpSpPr/>
          <p:nvPr/>
        </p:nvGrpSpPr>
        <p:grpSpPr>
          <a:xfrm>
            <a:off x="3295649" y="3581809"/>
            <a:ext cx="1223960" cy="1219198"/>
            <a:chOff x="3295649" y="3581809"/>
            <a:chExt cx="1223960" cy="121919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EBDC50F-031C-46AB-A033-8AED2DB0E6C3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6262FCB-C9AF-4BDB-93FC-2E9FEA4C7EAE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7B3227-ACEA-4AF4-97BD-E18C6763AA42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4A5DA3E-0D90-4B6B-92A2-427A2C7FB4B2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AF2828F-35F6-4FA9-8B7B-23007EE71E2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A9DDF6A-E681-4A70-A5D3-041BC865937B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FC77C96-29C2-47A3-9DFE-2E8E4A841B29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B2476A1-73D0-4664-B61E-BC1ED586B5B4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45A8DDB-509E-4885-A1A8-8D8E3B6B1DC8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BCCC7DC-0BEE-407A-8B58-D35F4D80B236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ECF3B81-1D9E-4773-A11F-35B9B4106D1C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3CFDD1B-409D-4718-B1C9-458902DA38D9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AEDF3E5-4B32-4512-A4A3-5A83E51DABA5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1BA69BE-8F75-40F0-8804-D0BCDAC703E2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8EBA9F0-A9D1-4E8E-8D33-5124632219AA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24302E5-5DFC-4690-BE7A-D65ECBDE02C3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3B4E30D-1176-4311-8F69-19AF7F2F3B93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5DC5AA0-29C1-4CD8-85D8-42E6F5C3A43E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BCFF461-1D90-453B-BAFE-F7017DA857AE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18B4FDC-C758-4C6B-A2A4-6C35E1E4166D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17160F9-3CCE-48C4-9490-72AFEF7BDFA3}"/>
              </a:ext>
            </a:extLst>
          </p:cNvPr>
          <p:cNvGrpSpPr/>
          <p:nvPr/>
        </p:nvGrpSpPr>
        <p:grpSpPr>
          <a:xfrm>
            <a:off x="4524369" y="3581808"/>
            <a:ext cx="1223960" cy="1219198"/>
            <a:chOff x="3295649" y="3581809"/>
            <a:chExt cx="1223960" cy="121919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85FC0B8-947F-4021-802E-0B095B48FB05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73A9642-1505-4E6E-9772-2823378DE545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F21EB77-CF4B-40E2-ACAC-0CFBF8AD36DB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D02D3F1-E42D-4030-891D-79DD79279064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65BC087-C25F-4B29-BE62-FDFA5479206A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C15916B-310A-425B-A03E-1CF525EEBE92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9D83F49-7BD8-46F1-A11A-FD1DCA3DF1FB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E4771FE-44D7-4CAC-9F0E-12981AEDA17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ADFFAD7-37E6-4471-98C3-30C03C99A5DB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580CC97-733C-4602-B004-1A3FE27AB455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73B803B-9FEC-4A7F-A8AE-0E70FBB93151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ED5056A-6997-441E-A482-526E762A947D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FE3EA1A-99C8-43A4-B154-4FEA627B8F4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8636409-0346-4189-B9F6-29E9FB358805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685C79D-2F9E-4780-AD64-29641BC03EB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F614BC9-DBFB-407A-BAF1-C63A36DE1E54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158AA12-814F-4D03-8310-7B15256B73D7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E9EFEBE-F8E3-45A1-AB6A-19631D3EA3C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17BD98A-9243-4DC4-83A9-B00A4F3981C9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F180DB6-94D7-4BFE-B7B4-BC7E04F3EA7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C72E7FD-FD89-49FC-8DED-03F88C719FEB}"/>
              </a:ext>
            </a:extLst>
          </p:cNvPr>
          <p:cNvGrpSpPr/>
          <p:nvPr/>
        </p:nvGrpSpPr>
        <p:grpSpPr>
          <a:xfrm>
            <a:off x="3293263" y="4801411"/>
            <a:ext cx="1223960" cy="1219198"/>
            <a:chOff x="3295649" y="3581809"/>
            <a:chExt cx="1223960" cy="121919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84498CB-47DB-4388-AD32-5A85A66D2094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D08F74A-51A4-46B0-867B-C75A0D67E5B7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81F08EC-DCE8-4029-B79F-21E752AEE1A7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D9066CC-8EDF-43B8-918A-1708188B2B41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D061F85-2B2B-42F3-8235-F532A886E218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F99D53B-4EAC-4431-9614-F28E99160290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E9DC246-917E-4C48-9762-AF34DC97F0C5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8172A4D-D8DF-42F7-97C8-D442CBC40905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3BCDF5F-5F77-4CDC-9C7C-DFDD63B17B5D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B40A977A-2B8C-4BCF-BC4B-AEEED903AE0B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5851622-3D3F-48DE-AD27-CC924D2CBB55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DF6E187-DFC0-4AF1-80E2-BA110B88B51C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8342AB0-7DEA-49B0-9CC4-70F8ECB4C32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DAEE823-3264-40AD-8B4C-191DB848C0CD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712F79D-E02B-47FD-9DE3-DB99B11B595F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058C303-0B29-4EBC-BC20-7B96DA00499B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2544A08-C32E-4C85-B022-E0D9F956B20F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0565F9A-74C1-43A3-B946-7392C4831D66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DEF6A51-7681-4232-8FCF-11D54784DE8A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C45597E-6719-47E9-8628-3272E3919828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F80E716-6DD9-4679-96DD-ABA75C0BAF14}"/>
              </a:ext>
            </a:extLst>
          </p:cNvPr>
          <p:cNvGrpSpPr/>
          <p:nvPr/>
        </p:nvGrpSpPr>
        <p:grpSpPr>
          <a:xfrm>
            <a:off x="4526749" y="4796995"/>
            <a:ext cx="609600" cy="609599"/>
            <a:chOff x="3295649" y="3581809"/>
            <a:chExt cx="609600" cy="609599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8E71083-776E-41FB-978D-7E3522A00E5F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380E148-9439-4CE7-96E8-D38221F36655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B04381C-B43B-4F37-BA1C-0B46372C708B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D06345B-151D-4C83-8252-B4F83CB8039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6682DE8-C5DF-41E9-9BF0-F8169A993132}"/>
              </a:ext>
            </a:extLst>
          </p:cNvPr>
          <p:cNvGrpSpPr/>
          <p:nvPr/>
        </p:nvGrpSpPr>
        <p:grpSpPr>
          <a:xfrm>
            <a:off x="4531509" y="5406594"/>
            <a:ext cx="609600" cy="609599"/>
            <a:chOff x="3295649" y="3581809"/>
            <a:chExt cx="609600" cy="609599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03A6087-2CEB-4041-875E-E14F4CA60EF2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4299EF1-E8F7-4C82-A6E5-187D3751A682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6C331BA-0A59-4A85-BC3B-E654E650D0F8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352F02B-3D05-4951-984C-DD4CC421181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6D035F0A-ADC8-4FEA-B80A-6DDB8865F677}"/>
              </a:ext>
            </a:extLst>
          </p:cNvPr>
          <p:cNvSpPr/>
          <p:nvPr/>
        </p:nvSpPr>
        <p:spPr>
          <a:xfrm>
            <a:off x="5141109" y="57113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74DDBE8-F1C8-41CC-AD2C-F094A0300906}"/>
              </a:ext>
            </a:extLst>
          </p:cNvPr>
          <p:cNvSpPr/>
          <p:nvPr/>
        </p:nvSpPr>
        <p:spPr>
          <a:xfrm>
            <a:off x="5141109" y="54065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E5675E0-58DA-478F-9CD1-ACC6DA252A41}"/>
              </a:ext>
            </a:extLst>
          </p:cNvPr>
          <p:cNvSpPr/>
          <p:nvPr/>
        </p:nvSpPr>
        <p:spPr>
          <a:xfrm>
            <a:off x="5445909" y="54065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641931B-EF64-49EF-A9F5-48D57D5F65C3}"/>
              </a:ext>
            </a:extLst>
          </p:cNvPr>
          <p:cNvGrpSpPr/>
          <p:nvPr/>
        </p:nvGrpSpPr>
        <p:grpSpPr>
          <a:xfrm>
            <a:off x="5141109" y="4796995"/>
            <a:ext cx="609600" cy="609599"/>
            <a:chOff x="3295649" y="3581809"/>
            <a:chExt cx="609600" cy="609599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CF79FD2-9132-4617-A7D1-5C2ECD8C2C2F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9F8D9AF-FBB9-41E2-9393-D5A6FAAE00A8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6468961-5269-4CB2-B579-E3BC7F554E14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CAAA231-4E08-4A75-A571-60005D541BC1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76821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9A23E-30FC-4B8C-9DAB-36C47BC63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Gridding (not a full proof, just intuition)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F4B857-0FED-4887-9865-8B2EF9F636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Inductive hypothesis: Suppose you can tile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grid, except for a corner. </a:t>
                </a:r>
              </a:p>
              <a:p>
                <a:r>
                  <a:rPr lang="en-US" b="0" dirty="0"/>
                  <a:t>Inductive step: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, divide into quarters. By IH can tile…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F4B857-0FED-4887-9865-8B2EF9F636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DE519B2-96ED-4615-84FB-DB734EF4B8AD}"/>
              </a:ext>
            </a:extLst>
          </p:cNvPr>
          <p:cNvGrpSpPr/>
          <p:nvPr/>
        </p:nvGrpSpPr>
        <p:grpSpPr>
          <a:xfrm>
            <a:off x="4667249" y="1663883"/>
            <a:ext cx="609600" cy="609599"/>
            <a:chOff x="3295649" y="3581809"/>
            <a:chExt cx="609600" cy="60959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342EC2-1536-49D7-993D-AB6A3ED65271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A9895A-FBB3-4A8E-A43D-6B37B7085B62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2816B8A-7AB9-4AC7-BA94-B7FFE1B38CD5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497688-55E4-4F4C-A192-CD25A0F5479D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73BDBE-E53E-44D7-A6E1-94133AF565FB}"/>
              </a:ext>
            </a:extLst>
          </p:cNvPr>
          <p:cNvGrpSpPr/>
          <p:nvPr/>
        </p:nvGrpSpPr>
        <p:grpSpPr>
          <a:xfrm>
            <a:off x="3038474" y="4819651"/>
            <a:ext cx="609600" cy="609599"/>
            <a:chOff x="3295649" y="3581809"/>
            <a:chExt cx="609600" cy="6095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00C5305-6EF1-437E-BB87-3625E8CFB500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9DEA5FF-EB28-4031-90F6-CA9ABE50D7F9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A07570A-642B-445F-961E-ED1F554A47FD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2641B3-C79B-466C-A24D-2795733CA7EC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F7D468-76D2-48D0-93D9-D2EF5A0C2A1C}"/>
              </a:ext>
            </a:extLst>
          </p:cNvPr>
          <p:cNvGrpSpPr/>
          <p:nvPr/>
        </p:nvGrpSpPr>
        <p:grpSpPr>
          <a:xfrm>
            <a:off x="3038475" y="4819651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F8B199B-6145-4BAC-B1A2-1E1A66D19327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6454707-DF82-4912-B7B3-260052C589E5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7771BF-CD51-4E5E-A92B-E902E38CEDE5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1F58A70-DA25-450C-BA89-125E25CE545E}"/>
              </a:ext>
            </a:extLst>
          </p:cNvPr>
          <p:cNvGrpSpPr/>
          <p:nvPr/>
        </p:nvGrpSpPr>
        <p:grpSpPr>
          <a:xfrm>
            <a:off x="3038474" y="5699762"/>
            <a:ext cx="609600" cy="609599"/>
            <a:chOff x="3295649" y="3581809"/>
            <a:chExt cx="609600" cy="60959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DDDD10-C1DD-44C8-9912-5BDC586392E8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197701F-A24A-48B6-80DA-D184130BC13B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F3CB49-8583-4481-87C3-7F37D9E9A69C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3B4C9CA-F4C1-4A5B-8E18-BFEF2B326C70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C956A82-BBF7-43EE-918F-BC1A63164EAF}"/>
              </a:ext>
            </a:extLst>
          </p:cNvPr>
          <p:cNvGrpSpPr/>
          <p:nvPr/>
        </p:nvGrpSpPr>
        <p:grpSpPr>
          <a:xfrm>
            <a:off x="3038475" y="5699762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5C98690-6855-4A58-83CF-474544FCD505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AB36A4F-02F4-446E-94A7-C401A304BA98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488059C-8402-4A2F-9874-4803341A2AB7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DB03A2-A398-4EF3-A6CB-B515018BD0CC}"/>
              </a:ext>
            </a:extLst>
          </p:cNvPr>
          <p:cNvGrpSpPr/>
          <p:nvPr/>
        </p:nvGrpSpPr>
        <p:grpSpPr>
          <a:xfrm>
            <a:off x="3939607" y="4841694"/>
            <a:ext cx="609600" cy="609599"/>
            <a:chOff x="3295649" y="3581809"/>
            <a:chExt cx="609600" cy="60959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4CAC1C-62ED-4FF5-B2D3-99F7FD157084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D12688E-E909-406F-B7A6-336E68B062C6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DCFC2F7-E266-49D9-88E4-2CF324AF2F09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EB8D0BC-BA32-4420-95A8-0F4887AE835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F5B315B-BFAA-4E38-8C7E-5F26B525779B}"/>
              </a:ext>
            </a:extLst>
          </p:cNvPr>
          <p:cNvGrpSpPr/>
          <p:nvPr/>
        </p:nvGrpSpPr>
        <p:grpSpPr>
          <a:xfrm>
            <a:off x="3939608" y="4841694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86EF863-9FE3-4D6F-971F-47D7C77782DA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A5BDC8D-3072-4A9D-9913-02C00CBA9EC0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63088EA-77C9-4DC1-8C20-FA5B80427754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1A76E7-B2F7-436C-9632-A00F1248A81A}"/>
              </a:ext>
            </a:extLst>
          </p:cNvPr>
          <p:cNvGrpSpPr/>
          <p:nvPr/>
        </p:nvGrpSpPr>
        <p:grpSpPr>
          <a:xfrm>
            <a:off x="3952874" y="5699761"/>
            <a:ext cx="609600" cy="609599"/>
            <a:chOff x="3295649" y="3581809"/>
            <a:chExt cx="609600" cy="60959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FCF03FA-9E3A-4340-BC72-355C1F02DE16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C737D7B-347A-4B61-8328-28886D9A5013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4D5F89-1BD3-4987-8FE3-46B9682E5822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6151592-0E2E-4EC7-9182-2F4E8B568499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B09DB11-0559-4E03-AADB-FA776E73914B}"/>
              </a:ext>
            </a:extLst>
          </p:cNvPr>
          <p:cNvGrpSpPr/>
          <p:nvPr/>
        </p:nvGrpSpPr>
        <p:grpSpPr>
          <a:xfrm>
            <a:off x="3952875" y="5699761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1C79514-5FF7-4302-A142-DC81B182C9F9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44DA8E0-DFB8-41C6-B03C-249C23008A48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0FA61A4-0122-4BFC-B3D8-5754B7D54785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53A05BC-F9BD-4B9C-8ED8-3D5D04844AA9}"/>
              </a:ext>
            </a:extLst>
          </p:cNvPr>
          <p:cNvGrpSpPr/>
          <p:nvPr/>
        </p:nvGrpSpPr>
        <p:grpSpPr>
          <a:xfrm>
            <a:off x="3752849" y="1663883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8FAC6F-A5A4-492B-85CB-88910CE74315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57B945-934D-407E-9365-6396162118E0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F495C4-7326-40F2-BFB2-1DFFBFE0AB58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240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75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AB3AC-EE39-4EFE-9F95-97C96B316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Principle of Induction (formally)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86FE8-305D-49CE-A3F0-21956A377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Informally: if you knock over one domino, and every domino knocks over the next one, then all your dominoes fell over.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EB0C02-8C67-4BBA-94DE-1260C1AFD301}"/>
              </a:ext>
            </a:extLst>
          </p:cNvPr>
          <p:cNvGrpSpPr/>
          <p:nvPr/>
        </p:nvGrpSpPr>
        <p:grpSpPr>
          <a:xfrm>
            <a:off x="2950476" y="2062805"/>
            <a:ext cx="7444807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ACA8781-14A6-4CE7-82D0-2318F888F378}"/>
                    </a:ext>
                  </a:extLst>
                </p:cNvPr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0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ACA8781-14A6-4CE7-82D0-2318F888F3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DCEDC53-03DB-4F49-97FF-769B02FB5FB4}"/>
                    </a:ext>
                  </a:extLst>
                </p:cNvPr>
                <p:cNvSpPr txBox="1"/>
                <p:nvPr/>
              </p:nvSpPr>
              <p:spPr>
                <a:xfrm>
                  <a:off x="1402991" y="2967335"/>
                  <a:ext cx="164500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∴                        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a14:m>
                  <a:r>
                    <a: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DCEDC53-03DB-4F49-97FF-769B02FB5F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991" y="2967335"/>
                  <a:ext cx="1645008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2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D1E75E-35F7-4567-BCB5-079525A80611}"/>
                </a:ext>
              </a:extLst>
            </p:cNvPr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7844255E-7D32-405B-848D-2B9FCA3FC463}"/>
              </a:ext>
            </a:extLst>
          </p:cNvPr>
          <p:cNvSpPr/>
          <p:nvPr/>
        </p:nvSpPr>
        <p:spPr>
          <a:xfrm>
            <a:off x="1401365" y="2245430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Principle of Induction</a:t>
            </a:r>
          </a:p>
        </p:txBody>
      </p:sp>
    </p:spTree>
    <p:extLst>
      <p:ext uri="{BB962C8B-B14F-4D97-AF65-F5344CB8AC3E}">
        <p14:creationId xmlns:p14="http://schemas.microsoft.com/office/powerpoint/2010/main" val="2892398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Induction doesn’t </a:t>
                </a:r>
                <a:r>
                  <a:rPr lang="en-US" b="1" dirty="0"/>
                  <a:t>only </a:t>
                </a:r>
                <a:r>
                  <a:rPr lang="en-US" dirty="0"/>
                  <a:t>work for code!</a:t>
                </a:r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654" t="-1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851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Induction doesn’t </a:t>
                </a:r>
                <a:r>
                  <a:rPr lang="en-US" b="1" dirty="0"/>
                  <a:t>only </a:t>
                </a:r>
                <a:r>
                  <a:rPr lang="en-US" dirty="0"/>
                  <a:t>work for code!</a:t>
                </a:r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 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654" t="-2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87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Induction doesn’t </a:t>
                </a:r>
                <a:r>
                  <a:rPr lang="en-US" b="1" dirty="0"/>
                  <a:t>only </a:t>
                </a:r>
                <a:r>
                  <a:rPr lang="en-US" dirty="0"/>
                  <a:t>work for code!</a:t>
                </a:r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=1=2−1=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Consider the summation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where the last step is by IH.</a:t>
                </a:r>
              </a:p>
              <a:p>
                <a:r>
                  <a:rPr lang="en-US" dirty="0"/>
                  <a:t>Simplifying, we get: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708" t="-2640" b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72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B8100-9D84-45D6-B480-CDE70CD6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 Induction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696E7B-F86D-477B-BB0F-68AACDC0B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&gt;2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Let’s just set this one up, we’ll leave the individual pieces as exercises.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696E7B-F86D-477B-BB0F-68AACDC0B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763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68B9-077C-48E7-91A7-0E39B378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endParaRPr lang="en-US" dirty="0"/>
              </a:p>
              <a:p>
                <a:r>
                  <a:rPr lang="en-US" dirty="0"/>
                  <a:t>HEY WAIT --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isn’t true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isn’t even defined!</a:t>
                </a:r>
              </a:p>
              <a:p>
                <a:endParaRPr lang="en-US" dirty="0"/>
              </a:p>
              <a:p>
                <a:r>
                  <a:rPr lang="en-US" dirty="0"/>
                  <a:t>We can move the “starting line”</a:t>
                </a:r>
              </a:p>
              <a:p>
                <a:endParaRPr lang="en-US" dirty="0"/>
              </a:p>
              <a:p>
                <a:r>
                  <a:rPr lang="en-US" dirty="0"/>
                  <a:t>Change the base case, and then update the IH to have the smallest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assume just the base case.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649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4257</TotalTime>
  <Words>3616</Words>
  <Application>Microsoft Office PowerPoint</Application>
  <PresentationFormat>Widescreen</PresentationFormat>
  <Paragraphs>290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Strong Induction</vt:lpstr>
      <vt:lpstr>How do we know recursion works?</vt:lpstr>
      <vt:lpstr>Making Induction Proofs Pretty</vt:lpstr>
      <vt:lpstr>The Principle of Induction (formally)</vt:lpstr>
      <vt:lpstr>More Induction</vt:lpstr>
      <vt:lpstr>More Induction</vt:lpstr>
      <vt:lpstr>More Induction</vt:lpstr>
      <vt:lpstr>Let’s Try Another Induction Proof</vt:lpstr>
      <vt:lpstr>Setup</vt:lpstr>
      <vt:lpstr>Setup</vt:lpstr>
      <vt:lpstr>Setup</vt:lpstr>
      <vt:lpstr>Making Induction Proofs Pretty</vt:lpstr>
      <vt:lpstr>Let’s Try Another Induction Proof</vt:lpstr>
      <vt:lpstr>Induction on Primes.</vt:lpstr>
      <vt:lpstr>We’re Stuck</vt:lpstr>
      <vt:lpstr>Induction on Primes</vt:lpstr>
      <vt:lpstr>Induction on Primes</vt:lpstr>
      <vt:lpstr>Strong Induction</vt:lpstr>
      <vt:lpstr>Making Induction Proofs Pretty</vt:lpstr>
      <vt:lpstr>Strong Induction vs. Weak Induction</vt:lpstr>
      <vt:lpstr>Practical Advice</vt:lpstr>
      <vt:lpstr>Let’s Try Another! Stamp Collecting</vt:lpstr>
      <vt:lpstr>Stamp Collection (attempt)</vt:lpstr>
      <vt:lpstr>Stamp Collection</vt:lpstr>
      <vt:lpstr>Stamp Collection</vt:lpstr>
      <vt:lpstr>A good last check</vt:lpstr>
      <vt:lpstr>Making Induction Proofs Pretty</vt:lpstr>
      <vt:lpstr>Stamp Collection, Done Wrong</vt:lpstr>
      <vt:lpstr>Stamp Collection, Done Wrong</vt:lpstr>
      <vt:lpstr>Claim: 3|〖(2〗^2n-1) for all n∈N.</vt:lpstr>
      <vt:lpstr>Claim: 3|〖(2〗^2n-1) for all n∈N.</vt:lpstr>
      <vt:lpstr>Claim: 3|〖(2〗^2n-1) for all n∈N.</vt:lpstr>
      <vt:lpstr>Claim: 3|〖(2〗^2n-1) for all n∈N.</vt:lpstr>
      <vt:lpstr>Claim: 3|〖(2〗^2n-1) for all n∈N.</vt:lpstr>
      <vt:lpstr>Even more practice</vt:lpstr>
      <vt:lpstr>Gridding (not a full proof, just intuition)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Strong Induction</dc:title>
  <dc:creator>rtweber2</dc:creator>
  <cp:lastModifiedBy>rtweber2</cp:lastModifiedBy>
  <cp:revision>59</cp:revision>
  <cp:lastPrinted>2022-04-29T15:49:31Z</cp:lastPrinted>
  <dcterms:created xsi:type="dcterms:W3CDTF">2020-11-02T20:45:34Z</dcterms:created>
  <dcterms:modified xsi:type="dcterms:W3CDTF">2023-10-31T22:48:14Z</dcterms:modified>
</cp:coreProperties>
</file>