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0" r:id="rId3"/>
    <p:sldId id="282" r:id="rId4"/>
    <p:sldId id="258" r:id="rId5"/>
    <p:sldId id="260" r:id="rId6"/>
    <p:sldId id="283" r:id="rId7"/>
    <p:sldId id="284" r:id="rId8"/>
    <p:sldId id="264" r:id="rId9"/>
    <p:sldId id="265" r:id="rId10"/>
    <p:sldId id="266" r:id="rId11"/>
    <p:sldId id="267" r:id="rId12"/>
    <p:sldId id="268" r:id="rId13"/>
    <p:sldId id="272" r:id="rId14"/>
    <p:sldId id="288" r:id="rId15"/>
    <p:sldId id="289" r:id="rId16"/>
    <p:sldId id="278" r:id="rId17"/>
    <p:sldId id="279" r:id="rId18"/>
    <p:sldId id="261" r:id="rId19"/>
    <p:sldId id="262" r:id="rId20"/>
    <p:sldId id="263" r:id="rId21"/>
    <p:sldId id="277" r:id="rId22"/>
    <p:sldId id="269" r:id="rId23"/>
    <p:sldId id="270" r:id="rId24"/>
    <p:sldId id="274" r:id="rId25"/>
    <p:sldId id="273" r:id="rId26"/>
    <p:sldId id="271" r:id="rId27"/>
    <p:sldId id="275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D774A-3848-4392-BFD4-0CA8DAD5258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4AEC-EEDD-4008-8239-BD407762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1/23au/calendar/calendar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23</a:t>
            </a:r>
          </a:p>
          <a:p>
            <a:r>
              <a:rPr lang="en-US" dirty="0"/>
              <a:t>Lecture 18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52808-B28B-40E2-B980-19A577C6021C}"/>
                  </a:ext>
                </a:extLst>
              </p:cNvPr>
              <p:cNvSpPr txBox="1"/>
              <p:nvPr/>
            </p:nvSpPr>
            <p:spPr>
              <a:xfrm>
                <a:off x="2948473" y="181947"/>
                <a:ext cx="8635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Warm up:</a:t>
                </a:r>
                <a:br>
                  <a:rPr lang="en-US" sz="2400" dirty="0"/>
                </a:br>
                <a:r>
                  <a:rPr lang="en-US" sz="2400" dirty="0"/>
                  <a:t>What’s the first sentence of the base case and IS for a proof of: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“Every set of integers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has a largest element”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52808-B28B-40E2-B980-19A577C60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473" y="181947"/>
                <a:ext cx="8635482" cy="1200329"/>
              </a:xfrm>
              <a:prstGeom prst="rect">
                <a:avLst/>
              </a:prstGeom>
              <a:blipFill>
                <a:blip r:embed="rId3"/>
                <a:stretch>
                  <a:fillRect l="-113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r>
                  <a:rPr lang="en-US" dirty="0"/>
                  <a:t>Inductive Hypothesis:</a:t>
                </a:r>
              </a:p>
              <a:p>
                <a:r>
                  <a:rPr lang="en-US" b="0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1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3019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21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Inductive Step: By IH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the equations,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State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base cases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.]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&lt;recursive rules&gt;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recursive rules.]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[You will need a separate case/step for every recursive rule.]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A48044-05DF-2D51-7A4E-7C8AD1C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5" y="1518577"/>
            <a:ext cx="642257" cy="724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2579913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3799112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blipFill>
                <a:blip r:embed="rId2"/>
                <a:stretch>
                  <a:fillRect l="-1724" t="-4348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P(6) and P(15)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P(x) and P(y), then P(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  <a:blipFill>
                <a:blip r:embed="rId3"/>
                <a:stretch>
                  <a:fillRect l="-86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41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Weak Induction is a special case of Structural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3086098" y="2483526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4065812" y="247252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blipFill>
                <a:blip r:embed="rId3"/>
                <a:stretch>
                  <a:fillRect l="-1931" t="-4348" r="-644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P(0)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P(k), then P(k+1)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  <a:blipFill>
                <a:blip r:embed="rId4"/>
                <a:stretch>
                  <a:fillRect l="-1105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67143D-F345-730B-CE69-1F6683DDE086}"/>
              </a:ext>
            </a:extLst>
          </p:cNvPr>
          <p:cNvSpPr txBox="1">
            <a:spLocks/>
          </p:cNvSpPr>
          <p:nvPr/>
        </p:nvSpPr>
        <p:spPr>
          <a:xfrm>
            <a:off x="2167618" y="249283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 dirty="0"/>
                  <a:t>You’re still only assuming the IH about a domino you’ve knocked 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“step-by-step”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={18,24,27,36,42,45,60}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B133-DB54-4E24-A873-C01551AE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D8D70-40B8-4682-B323-864A43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 HW5 is due this </a:t>
            </a:r>
            <a:r>
              <a:rPr lang="en-US" b="1" dirty="0"/>
              <a:t>Wednesday</a:t>
            </a:r>
            <a:r>
              <a:rPr lang="en-US" dirty="0"/>
              <a:t> at 10 PM.</a:t>
            </a:r>
          </a:p>
          <a:p>
            <a:pPr lvl="1"/>
            <a:r>
              <a:rPr lang="en-US" dirty="0"/>
              <a:t>No new HW on Wednesday; we want you to study for the midterm!</a:t>
            </a:r>
          </a:p>
          <a:p>
            <a:r>
              <a:rPr lang="en-US" dirty="0"/>
              <a:t>Friday is a university holiday! (Observance of Veteran’s Day)</a:t>
            </a:r>
          </a:p>
          <a:p>
            <a:pPr lvl="1"/>
            <a:r>
              <a:rPr lang="en-US" dirty="0"/>
              <a:t>No lecture on Friday</a:t>
            </a:r>
          </a:p>
          <a:p>
            <a:pPr lvl="1"/>
            <a:r>
              <a:rPr lang="en-US" dirty="0"/>
              <a:t>Office Hours are more limited/on zoom (see </a:t>
            </a:r>
            <a:r>
              <a:rPr lang="en-US" dirty="0">
                <a:hlinkClick r:id="rId2"/>
              </a:rPr>
              <a:t>the calendar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We’ll have a few midterm review opportunities in class</a:t>
            </a:r>
          </a:p>
          <a:p>
            <a:pPr lvl="1"/>
            <a:r>
              <a:rPr lang="en-US" dirty="0"/>
              <a:t>This Thursday’s section will be mostly midterm review.</a:t>
            </a:r>
          </a:p>
          <a:p>
            <a:pPr lvl="1"/>
            <a:r>
              <a:rPr lang="en-US" dirty="0"/>
              <a:t>The day of the </a:t>
            </a:r>
            <a:r>
              <a:rPr lang="en-US"/>
              <a:t>midterm (Wed </a:t>
            </a:r>
            <a:r>
              <a:rPr lang="en-US" dirty="0"/>
              <a:t>Nov 15), TAs will come to lecture to answer questions, but no “official” lecture (and no concept check released that day).</a:t>
            </a:r>
          </a:p>
        </p:txBody>
      </p:sp>
    </p:spTree>
    <p:extLst>
      <p:ext uri="{BB962C8B-B14F-4D97-AF65-F5344CB8AC3E}">
        <p14:creationId xmlns:p14="http://schemas.microsoft.com/office/powerpoint/2010/main" val="357249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372446" y="5213378"/>
                <a:ext cx="566649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46" y="5213378"/>
                <a:ext cx="5666498" cy="1569660"/>
              </a:xfrm>
              <a:prstGeom prst="rect">
                <a:avLst/>
              </a:prstGeom>
              <a:blipFill>
                <a:blip r:embed="rId4"/>
                <a:stretch>
                  <a:fillRect l="-1613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3DCA18F-48F2-4D42-A272-FB9466378F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3DCA18F-48F2-4D42-A272-FB9466378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5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84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string not covered by the base case.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F25C616-7B94-46A8-A443-6F861229F2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F25C616-7B94-46A8-A443-6F861229F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314F1B-3844-4148-9ADA-8E5FC853A0E5}"/>
                  </a:ext>
                </a:extLst>
              </p:cNvPr>
              <p:cNvSpPr txBox="1"/>
              <p:nvPr/>
            </p:nvSpPr>
            <p:spPr>
              <a:xfrm>
                <a:off x="6372446" y="5213378"/>
                <a:ext cx="566649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len(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314F1B-3844-4148-9ADA-8E5FC853A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46" y="5213378"/>
                <a:ext cx="5666498" cy="1569660"/>
              </a:xfrm>
              <a:prstGeom prst="rect">
                <a:avLst/>
              </a:prstGeom>
              <a:blipFill>
                <a:blip r:embed="rId4"/>
                <a:stretch>
                  <a:fillRect l="-1613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230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string not covered by the base case.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 string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character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" t="-2149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77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41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2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rooted binary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show this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68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64360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far: We used induction to prove a statement over the natural numbers.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P(n) holds for all natural numbers 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goal: In CS, we deal with Strings, Lists, Trees, and other recursively defined sets. Would like to prove statements over these sets.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P(T) holds for all trees T.”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“Prove that P(x) holds for all strings x.”</a:t>
            </a:r>
          </a:p>
        </p:txBody>
      </p:sp>
    </p:spTree>
    <p:extLst>
      <p:ext uri="{BB962C8B-B14F-4D97-AF65-F5344CB8AC3E}">
        <p14:creationId xmlns:p14="http://schemas.microsoft.com/office/powerpoint/2010/main" val="42029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for an arbitrary element not in the base case,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 named element in the recursive rule,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new element (each recursive rule will be a case of this proof).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898</TotalTime>
  <Words>2819</Words>
  <Application>Microsoft Office PowerPoint</Application>
  <PresentationFormat>Widescreen</PresentationFormat>
  <Paragraphs>253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</vt:lpstr>
      <vt:lpstr>Announcements</vt:lpstr>
      <vt:lpstr>Induction Big Picture</vt:lpstr>
      <vt:lpstr>Recursive Definition of Sets</vt:lpstr>
      <vt:lpstr>Recursive Definitions of Sets</vt:lpstr>
      <vt:lpstr>Recursive Definitions of Sets</vt:lpstr>
      <vt:lpstr>Recursive Definitions of Sets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Weak Induction is a special case of Structural</vt:lpstr>
      <vt:lpstr>Wait a minute! Why can we do this?</vt:lpstr>
      <vt:lpstr>Wait a minute! Why can we do this?</vt:lpstr>
      <vt:lpstr>Strings</vt:lpstr>
      <vt:lpstr>Strings</vt:lpstr>
      <vt:lpstr>Functions on Strings</vt:lpstr>
      <vt:lpstr>Functions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More Structural Sets</vt:lpstr>
      <vt:lpstr>Functions on Binary Trees</vt:lpstr>
      <vt:lpstr>Structural Induction on Binary Trees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rtweber2</cp:lastModifiedBy>
  <cp:revision>38</cp:revision>
  <cp:lastPrinted>2023-11-02T18:23:49Z</cp:lastPrinted>
  <dcterms:created xsi:type="dcterms:W3CDTF">2020-11-08T19:06:15Z</dcterms:created>
  <dcterms:modified xsi:type="dcterms:W3CDTF">2023-11-06T18:08:34Z</dcterms:modified>
</cp:coreProperties>
</file>