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sldIdLst>
    <p:sldId id="256" r:id="rId3"/>
    <p:sldId id="307" r:id="rId4"/>
    <p:sldId id="308" r:id="rId5"/>
    <p:sldId id="288" r:id="rId6"/>
    <p:sldId id="289" r:id="rId7"/>
    <p:sldId id="290" r:id="rId8"/>
    <p:sldId id="291" r:id="rId9"/>
    <p:sldId id="294" r:id="rId10"/>
    <p:sldId id="295" r:id="rId11"/>
    <p:sldId id="296" r:id="rId12"/>
    <p:sldId id="297" r:id="rId13"/>
    <p:sldId id="580" r:id="rId14"/>
    <p:sldId id="310" r:id="rId15"/>
    <p:sldId id="309" r:id="rId16"/>
    <p:sldId id="311" r:id="rId17"/>
    <p:sldId id="581" r:id="rId18"/>
    <p:sldId id="312" r:id="rId19"/>
    <p:sldId id="313" r:id="rId20"/>
    <p:sldId id="582" r:id="rId21"/>
    <p:sldId id="314" r:id="rId22"/>
    <p:sldId id="583" r:id="rId23"/>
    <p:sldId id="315" r:id="rId24"/>
    <p:sldId id="575" r:id="rId25"/>
    <p:sldId id="584" r:id="rId26"/>
    <p:sldId id="316" r:id="rId27"/>
    <p:sldId id="576" r:id="rId28"/>
    <p:sldId id="577" r:id="rId29"/>
    <p:sldId id="585" r:id="rId30"/>
    <p:sldId id="586" r:id="rId31"/>
    <p:sldId id="578" r:id="rId32"/>
    <p:sldId id="5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90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11/16/2023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023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10835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11/16/2023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65441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563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B4C4AC-C19C-4330-8E76-EB7FFDAD716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54650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11/16/2023</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2279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7444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334041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3B4C4AC-C19C-4330-8E76-EB7FFDAD716B}"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25120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6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B4C4AC-C19C-4330-8E76-EB7FFDAD716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2461499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529318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71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11/16/2023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734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11/16/2023</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5797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83373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948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B4C4AC-C19C-4330-8E76-EB7FFDAD716B}"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168992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B4C4AC-C19C-4330-8E76-EB7FFDAD716B}"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8889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5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643223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2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11/16/2023</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44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11/16/2023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848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11/16/2023</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433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gznDGyNiDl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A1FF-C9BA-4119-8E3D-FFD93F028D00}"/>
              </a:ext>
            </a:extLst>
          </p:cNvPr>
          <p:cNvSpPr>
            <a:spLocks noGrp="1"/>
          </p:cNvSpPr>
          <p:nvPr>
            <p:ph type="ctrTitle"/>
          </p:nvPr>
        </p:nvSpPr>
        <p:spPr/>
        <p:txBody>
          <a:bodyPr/>
          <a:lstStyle/>
          <a:p>
            <a:r>
              <a:rPr lang="en-US" dirty="0"/>
              <a:t>Context Free Grammars</a:t>
            </a:r>
          </a:p>
        </p:txBody>
      </p:sp>
      <p:sp>
        <p:nvSpPr>
          <p:cNvPr id="3" name="Subtitle 2">
            <a:extLst>
              <a:ext uri="{FF2B5EF4-FFF2-40B4-BE49-F238E27FC236}">
                <a16:creationId xmlns:a16="http://schemas.microsoft.com/office/drawing/2014/main" id="{E7ACED9B-4894-4646-8A58-7D1D75A3186E}"/>
              </a:ext>
            </a:extLst>
          </p:cNvPr>
          <p:cNvSpPr>
            <a:spLocks noGrp="1"/>
          </p:cNvSpPr>
          <p:nvPr>
            <p:ph type="subTitle" idx="1"/>
          </p:nvPr>
        </p:nvSpPr>
        <p:spPr/>
        <p:txBody>
          <a:bodyPr/>
          <a:lstStyle/>
          <a:p>
            <a:r>
              <a:rPr lang="en-US" dirty="0"/>
              <a:t>CSE 311 Autumn 2023</a:t>
            </a:r>
          </a:p>
          <a:p>
            <a:r>
              <a:rPr lang="en-US" dirty="0"/>
              <a:t>Lecture 21</a:t>
            </a:r>
          </a:p>
        </p:txBody>
      </p:sp>
    </p:spTree>
    <p:extLst>
      <p:ext uri="{BB962C8B-B14F-4D97-AF65-F5344CB8AC3E}">
        <p14:creationId xmlns:p14="http://schemas.microsoft.com/office/powerpoint/2010/main" val="78764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727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3606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ectangular Callout 3"/>
          <p:cNvSpPr/>
          <p:nvPr/>
        </p:nvSpPr>
        <p:spPr>
          <a:xfrm>
            <a:off x="1391984" y="4222548"/>
            <a:ext cx="5812555" cy="291210"/>
          </a:xfrm>
          <a:prstGeom prst="wedgeRectCallout">
            <a:avLst>
              <a:gd name="adj1" fmla="val -43147"/>
              <a:gd name="adj2" fmla="val -11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alphabet here is {(,)} i.e. parentheses are the characters.</a:t>
            </a:r>
          </a:p>
        </p:txBody>
      </p:sp>
    </p:spTree>
    <p:extLst>
      <p:ext uri="{BB962C8B-B14F-4D97-AF65-F5344CB8AC3E}">
        <p14:creationId xmlns:p14="http://schemas.microsoft.com/office/powerpoint/2010/main" val="264915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r>
                  <a:rPr lang="en-US" dirty="0">
                    <a:solidFill>
                      <a:schemeClr val="accent3"/>
                    </a:solidFill>
                  </a:rPr>
                  <a:t>The set of all binary palindromes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r>
                  <a:rPr lang="en-US" dirty="0">
                    <a:solidFill>
                      <a:schemeClr val="accent3"/>
                    </a:solidFill>
                  </a:rPr>
                  <a:t>The set of all strings with any 0’s coming before any 1’s (i.e. </a:t>
                </a:r>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1</m:t>
                        </m:r>
                      </m:e>
                      <m:sup>
                        <m:r>
                          <a:rPr lang="en-US" b="0" i="1" smtClean="0">
                            <a:solidFill>
                              <a:schemeClr val="accent3"/>
                            </a:solidFill>
                            <a:latin typeface="Cambria Math" panose="02040503050406030204" pitchFamily="18" charset="0"/>
                          </a:rPr>
                          <m:t>∗</m:t>
                        </m:r>
                      </m:sup>
                    </m:sSup>
                  </m:oMath>
                </a14:m>
                <a:r>
                  <a:rPr lang="en-US" dirty="0">
                    <a:solidFill>
                      <a:schemeClr val="accent3"/>
                    </a:solidFill>
                  </a:rPr>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r>
                  <a:rPr lang="en-US" dirty="0">
                    <a:solidFill>
                      <a:schemeClr val="accent3"/>
                    </a:solidFill>
                  </a:rPr>
                  <a:t>Balanced parentheses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r>
                  <a:rPr lang="en-US" dirty="0"/>
                  <a:t>    </a:t>
                </a:r>
                <a14:m>
                  <m:oMath xmlns:m="http://schemas.openxmlformats.org/officeDocument/2006/math">
                    <m:r>
                      <a:rPr lang="en-US" b="0" i="1" dirty="0" smtClean="0">
                        <a:solidFill>
                          <a:schemeClr val="accent3"/>
                        </a:solidFill>
                        <a:latin typeface="Cambria Math" panose="02040503050406030204" pitchFamily="18" charset="0"/>
                      </a:rPr>
                      <m:t>{</m:t>
                    </m:r>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𝑗</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1</m:t>
                        </m:r>
                      </m:e>
                      <m:sup>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𝑘</m:t>
                        </m:r>
                      </m:sup>
                    </m:sSup>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r>
                      <a:rPr lang="en-US" b="0" i="1" dirty="0" smtClean="0">
                        <a:solidFill>
                          <a:schemeClr val="accent3"/>
                        </a:solidFill>
                        <a:latin typeface="Cambria Math" panose="02040503050406030204" pitchFamily="18" charset="0"/>
                      </a:rPr>
                      <m:t>≥0}</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6990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75708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Multiple ways of generating strings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a:xfrm>
                <a:off x="575240" y="1463857"/>
                <a:ext cx="11470580" cy="4845504"/>
              </a:xfrm>
            </p:spPr>
            <p:txBody>
              <a:bodyPr/>
              <a:lstStyle/>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r>
                  <a:rPr lang="en-US" dirty="0"/>
                  <a:t>What did we mean by these being different? They represent different meanings mathematically.</a:t>
                </a:r>
              </a:p>
              <a:p>
                <a:r>
                  <a:rPr lang="en-US" dirty="0"/>
                  <a:t>One says “you’re adding together two numbers: 2 and (whatever 3*4 is)”</a:t>
                </a:r>
              </a:p>
              <a:p>
                <a:r>
                  <a:rPr lang="en-US" dirty="0"/>
                  <a:t>The other says “you’re multiplying two numbers: (whatever 2+3 is) and 4”</a:t>
                </a:r>
              </a:p>
              <a:p>
                <a:endParaRPr lang="en-US" dirty="0"/>
              </a:p>
              <a:p>
                <a:r>
                  <a:rPr lang="en-US" dirty="0"/>
                  <a:t>Those have different meanings!</a:t>
                </a:r>
              </a:p>
            </p:txBody>
          </p:sp>
        </mc:Choice>
        <mc:Fallback>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xfrm>
                <a:off x="575240" y="1463857"/>
                <a:ext cx="11470580" cy="4845504"/>
              </a:xfrm>
              <a:blipFill>
                <a:blip r:embed="rId2"/>
                <a:stretch>
                  <a:fillRect l="-691" t="-2138" r="-319" b="-2390"/>
                </a:stretch>
              </a:blipFill>
            </p:spPr>
            <p:txBody>
              <a:bodyPr/>
              <a:lstStyle/>
              <a:p>
                <a:r>
                  <a:rPr lang="en-US">
                    <a:noFill/>
                  </a:rPr>
                  <a:t> </a:t>
                </a:r>
              </a:p>
            </p:txBody>
          </p:sp>
        </mc:Fallback>
      </mc:AlternateContent>
    </p:spTree>
    <p:extLst>
      <p:ext uri="{BB962C8B-B14F-4D97-AF65-F5344CB8AC3E}">
        <p14:creationId xmlns:p14="http://schemas.microsoft.com/office/powerpoint/2010/main" val="318252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normAutofit fontScale="90000"/>
          </a:bodyPr>
          <a:lstStyle/>
          <a:p>
            <a:r>
              <a:rPr lang="en-US" dirty="0"/>
              <a:t>Parse Trees—remember where parentheses go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spTree>
    <p:extLst>
      <p:ext uri="{BB962C8B-B14F-4D97-AF65-F5344CB8AC3E}">
        <p14:creationId xmlns:p14="http://schemas.microsoft.com/office/powerpoint/2010/main" val="124413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nvGrpSpPr>
          <p:cNvPr id="26" name="Group 25">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spTree>
    <p:extLst>
      <p:ext uri="{BB962C8B-B14F-4D97-AF65-F5344CB8AC3E}">
        <p14:creationId xmlns:p14="http://schemas.microsoft.com/office/powerpoint/2010/main" val="120375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C5801-69D1-441C-AC9D-F4AE188ED740}"/>
              </a:ext>
            </a:extLst>
          </p:cNvPr>
          <p:cNvSpPr>
            <a:spLocks noGrp="1"/>
          </p:cNvSpPr>
          <p:nvPr>
            <p:ph type="title"/>
          </p:nvPr>
        </p:nvSpPr>
        <p:spPr/>
        <p:txBody>
          <a:bodyPr/>
          <a:lstStyle/>
          <a:p>
            <a:r>
              <a:rPr lang="en-US" dirty="0"/>
              <a:t>Why do we care about parsing?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F24397-B1D8-4923-9CEA-1E6AEA632418}"/>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2+3∗4</m:t>
                    </m:r>
                  </m:oMath>
                </a14:m>
                <a:r>
                  <a:rPr lang="en-US" dirty="0"/>
                  <a:t> can only mean one thing!</a:t>
                </a:r>
              </a:p>
              <a:p>
                <a:r>
                  <a:rPr lang="en-US" dirty="0"/>
                  <a:t>If I write these symbols in a program, we need to make sure we know which one to do.</a:t>
                </a:r>
              </a:p>
              <a:p>
                <a:endParaRPr lang="en-US" dirty="0"/>
              </a:p>
              <a:p>
                <a:r>
                  <a:rPr lang="en-US" dirty="0"/>
                  <a:t>The first grammar we saw was “ambiguous” it allows the same string to “mean” two different things. </a:t>
                </a:r>
              </a:p>
              <a:p>
                <a:r>
                  <a:rPr lang="en-US" dirty="0"/>
                  <a:t>Sometimes you can fix that!</a:t>
                </a:r>
              </a:p>
            </p:txBody>
          </p:sp>
        </mc:Choice>
        <mc:Fallback>
          <p:sp>
            <p:nvSpPr>
              <p:cNvPr id="3" name="Content Placeholder 2">
                <a:extLst>
                  <a:ext uri="{FF2B5EF4-FFF2-40B4-BE49-F238E27FC236}">
                    <a16:creationId xmlns:a16="http://schemas.microsoft.com/office/drawing/2014/main" id="{7FF24397-B1D8-4923-9CEA-1E6AEA632418}"/>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344702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Regular Expression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F</a:t>
                    </a:r>
                    <a:endParaRPr lang="en-US" sz="1600" b="1" dirty="0">
                      <a:solidFill>
                        <a:schemeClr val="accent3"/>
                      </a:solidFill>
                      <a:latin typeface="Franklin Gothic Medium" panose="020B0603020102020204" pitchFamily="34" charset="0"/>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r>
                  <a:rPr lang="en-US" sz="2800" dirty="0">
                    <a:solidFill>
                      <a:schemeClr val="accent3"/>
                    </a:solidFill>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r>
                  <a:rPr lang="en-US" sz="2800" dirty="0">
                    <a:solidFill>
                      <a:schemeClr val="accent3"/>
                    </a:solidFill>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r>
                  <a:rPr lang="en-US" sz="2800" dirty="0">
                    <a:solidFill>
                      <a:schemeClr val="accent3"/>
                    </a:solidFill>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grpSp>
      </p:grpSp>
    </p:spTree>
    <p:extLst>
      <p:ext uri="{BB962C8B-B14F-4D97-AF65-F5344CB8AC3E}">
        <p14:creationId xmlns:p14="http://schemas.microsoft.com/office/powerpoint/2010/main" val="35227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CF82-DD50-4A1F-BF1B-5B435A574AEC}"/>
              </a:ext>
            </a:extLst>
          </p:cNvPr>
          <p:cNvSpPr>
            <a:spLocks noGrp="1"/>
          </p:cNvSpPr>
          <p:nvPr>
            <p:ph type="title"/>
          </p:nvPr>
        </p:nvSpPr>
        <p:spPr>
          <a:xfrm>
            <a:off x="575239" y="216623"/>
            <a:ext cx="11187259" cy="1014667"/>
          </a:xfrm>
        </p:spPr>
        <p:txBody>
          <a:bodyPr/>
          <a:lstStyle/>
          <a:p>
            <a:r>
              <a:rPr lang="en-US" dirty="0"/>
              <a:t>How do Computer Scientists use CFGs?</a:t>
            </a:r>
          </a:p>
        </p:txBody>
      </p:sp>
      <p:sp>
        <p:nvSpPr>
          <p:cNvPr id="3" name="Content Placeholder 2">
            <a:extLst>
              <a:ext uri="{FF2B5EF4-FFF2-40B4-BE49-F238E27FC236}">
                <a16:creationId xmlns:a16="http://schemas.microsoft.com/office/drawing/2014/main" id="{2AB4965E-E03D-442D-AF79-2EC973B11953}"/>
              </a:ext>
            </a:extLst>
          </p:cNvPr>
          <p:cNvSpPr>
            <a:spLocks noGrp="1"/>
          </p:cNvSpPr>
          <p:nvPr>
            <p:ph idx="1"/>
          </p:nvPr>
        </p:nvSpPr>
        <p:spPr>
          <a:xfrm>
            <a:off x="293912" y="1463857"/>
            <a:ext cx="11468586" cy="1353988"/>
          </a:xfrm>
        </p:spPr>
        <p:txBody>
          <a:bodyPr>
            <a:normAutofit fontScale="92500"/>
          </a:bodyPr>
          <a:lstStyle/>
          <a:p>
            <a:r>
              <a:rPr lang="en-US" dirty="0"/>
              <a:t>Most programming languages define valid programs as “strings that fit a CFG” </a:t>
            </a:r>
            <a:br>
              <a:rPr lang="en-US" dirty="0"/>
            </a:br>
            <a:r>
              <a:rPr lang="en-US" dirty="0"/>
              <a:t>That makes sure Java breaks down math expressions correctly! And also code like this:</a:t>
            </a:r>
          </a:p>
          <a:p>
            <a:pPr lvl="1"/>
            <a:endParaRPr lang="en-US" dirty="0"/>
          </a:p>
        </p:txBody>
      </p:sp>
      <p:sp>
        <p:nvSpPr>
          <p:cNvPr id="4" name="TextBox 3">
            <a:extLst>
              <a:ext uri="{FF2B5EF4-FFF2-40B4-BE49-F238E27FC236}">
                <a16:creationId xmlns:a16="http://schemas.microsoft.com/office/drawing/2014/main" id="{0DB1BD96-4973-444B-BB66-82E542778E70}"/>
              </a:ext>
            </a:extLst>
          </p:cNvPr>
          <p:cNvSpPr txBox="1"/>
          <p:nvPr/>
        </p:nvSpPr>
        <p:spPr>
          <a:xfrm>
            <a:off x="158860" y="2826009"/>
            <a:ext cx="6059993" cy="2677656"/>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&gt;0)</a:t>
            </a:r>
          </a:p>
          <a:p>
            <a:r>
              <a:rPr lang="en-US" sz="2400" dirty="0">
                <a:latin typeface="Courier New" panose="02070309020205020404" pitchFamily="49" charset="0"/>
                <a:cs typeface="Courier New" panose="02070309020205020404" pitchFamily="49" charset="0"/>
              </a:rPr>
              <a:t>   if(j&gt;0)</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(“hi”);</a:t>
            </a:r>
          </a:p>
          <a:p>
            <a:r>
              <a:rPr lang="en-US" sz="2400" dirty="0">
                <a:latin typeface="Courier New" panose="02070309020205020404" pitchFamily="49" charset="0"/>
                <a:cs typeface="Courier New" panose="02070309020205020404" pitchFamily="49" charset="0"/>
              </a:rPr>
              <a:t>   else(k&gt;1)</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(“bye”); 	</a:t>
            </a:r>
          </a:p>
          <a:p>
            <a:r>
              <a:rPr lang="en-US" sz="2400" dirty="0">
                <a:latin typeface="Courier New" panose="02070309020205020404" pitchFamily="49" charset="0"/>
                <a:cs typeface="Courier New" panose="02070309020205020404" pitchFamily="49" charset="0"/>
              </a:rPr>
              <a:t>	</a:t>
            </a:r>
          </a:p>
        </p:txBody>
      </p:sp>
      <p:sp>
        <p:nvSpPr>
          <p:cNvPr id="5" name="TextBox 4">
            <a:extLst>
              <a:ext uri="{FF2B5EF4-FFF2-40B4-BE49-F238E27FC236}">
                <a16:creationId xmlns:a16="http://schemas.microsoft.com/office/drawing/2014/main" id="{F509D2E6-32C7-400B-86FA-E3979FF5E38B}"/>
              </a:ext>
            </a:extLst>
          </p:cNvPr>
          <p:cNvSpPr txBox="1"/>
          <p:nvPr/>
        </p:nvSpPr>
        <p:spPr>
          <a:xfrm>
            <a:off x="6168868" y="2817845"/>
            <a:ext cx="7066533" cy="2308324"/>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if(</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&gt;0)</a:t>
            </a:r>
          </a:p>
          <a:p>
            <a:r>
              <a:rPr lang="en-US" sz="2400" dirty="0">
                <a:latin typeface="Courier New" panose="02070309020205020404" pitchFamily="49" charset="0"/>
                <a:cs typeface="Courier New" panose="02070309020205020404" pitchFamily="49" charset="0"/>
              </a:rPr>
              <a:t>   if(j&gt;0)</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(“hi”);</a:t>
            </a:r>
          </a:p>
          <a:p>
            <a:r>
              <a:rPr lang="en-US" sz="2400" dirty="0">
                <a:latin typeface="Courier New" panose="02070309020205020404" pitchFamily="49" charset="0"/>
                <a:cs typeface="Courier New" panose="02070309020205020404" pitchFamily="49" charset="0"/>
              </a:rPr>
              <a:t>else(k&gt;1)</a:t>
            </a:r>
          </a:p>
          <a:p>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System.out.println</a:t>
            </a:r>
            <a:r>
              <a:rPr lang="en-US" sz="2400" dirty="0">
                <a:latin typeface="Courier New" panose="02070309020205020404" pitchFamily="49" charset="0"/>
                <a:cs typeface="Courier New" panose="02070309020205020404" pitchFamily="49" charset="0"/>
              </a:rPr>
              <a:t>(“bye”); 	</a:t>
            </a:r>
          </a:p>
          <a:p>
            <a:r>
              <a:rPr lang="en-US" sz="2400" dirty="0">
                <a:latin typeface="Courier New" panose="02070309020205020404" pitchFamily="49" charset="0"/>
                <a:cs typeface="Courier New" panose="02070309020205020404" pitchFamily="49" charset="0"/>
              </a:rPr>
              <a:t>	</a:t>
            </a:r>
          </a:p>
        </p:txBody>
      </p:sp>
      <p:sp>
        <p:nvSpPr>
          <p:cNvPr id="6" name="TextBox 5">
            <a:extLst>
              <a:ext uri="{FF2B5EF4-FFF2-40B4-BE49-F238E27FC236}">
                <a16:creationId xmlns:a16="http://schemas.microsoft.com/office/drawing/2014/main" id="{AB9B9D5A-467B-455F-BA8C-CABECFEBCE66}"/>
              </a:ext>
            </a:extLst>
          </p:cNvPr>
          <p:cNvSpPr txBox="1"/>
          <p:nvPr/>
        </p:nvSpPr>
        <p:spPr>
          <a:xfrm>
            <a:off x="293912" y="5038531"/>
            <a:ext cx="11683243" cy="1569660"/>
          </a:xfrm>
          <a:prstGeom prst="rect">
            <a:avLst/>
          </a:prstGeom>
          <a:noFill/>
          <a:ln w="28575">
            <a:solidFill>
              <a:schemeClr val="accent2"/>
            </a:solidFill>
          </a:ln>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else could be attached to either “if”! Java needs a rule to decide which it goes with.</a:t>
            </a:r>
          </a:p>
          <a:p>
            <a:r>
              <a:rPr lang="en-US" sz="2400" dirty="0">
                <a:latin typeface="Segoe UI Semilight" panose="020B0402040204020203" pitchFamily="34" charset="0"/>
                <a:cs typeface="Segoe UI Semilight" panose="020B0402040204020203" pitchFamily="34" charset="0"/>
              </a:rPr>
              <a:t>Java’s convention makes the one on the left the intuitive whitespace.</a:t>
            </a:r>
          </a:p>
          <a:p>
            <a:r>
              <a:rPr lang="en-US" sz="2400" dirty="0">
                <a:latin typeface="Segoe UI Semilight" panose="020B0402040204020203" pitchFamily="34" charset="0"/>
                <a:cs typeface="Segoe UI Semilight" panose="020B0402040204020203" pitchFamily="34" charset="0"/>
              </a:rPr>
              <a:t>(You as a programmer should put braces so the humans reading your code don’t have to wonder!)</a:t>
            </a:r>
          </a:p>
        </p:txBody>
      </p:sp>
    </p:spTree>
    <p:extLst>
      <p:ext uri="{BB962C8B-B14F-4D97-AF65-F5344CB8AC3E}">
        <p14:creationId xmlns:p14="http://schemas.microsoft.com/office/powerpoint/2010/main" val="3123257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19F-DFD4-41E2-BA36-2B83AE63B02B}"/>
              </a:ext>
            </a:extLst>
          </p:cNvPr>
          <p:cNvSpPr>
            <a:spLocks noGrp="1"/>
          </p:cNvSpPr>
          <p:nvPr>
            <p:ph type="title"/>
          </p:nvPr>
        </p:nvSpPr>
        <p:spPr/>
        <p:txBody>
          <a:bodyPr/>
          <a:lstStyle/>
          <a:p>
            <a:r>
              <a:rPr lang="en-US" dirty="0"/>
              <a:t>CFGs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55BDA-4CAA-4CBD-A9AF-654CC4A8039E}"/>
                  </a:ext>
                </a:extLst>
              </p:cNvPr>
              <p:cNvSpPr>
                <a:spLocks noGrp="1"/>
              </p:cNvSpPr>
              <p:nvPr>
                <p:ph idx="1"/>
              </p:nvPr>
            </p:nvSpPr>
            <p:spPr/>
            <p:txBody>
              <a:bodyPr/>
              <a:lstStyle/>
              <a:p>
                <a:r>
                  <a:rPr lang="en-US" dirty="0"/>
                  <a:t>Used to define programming languages. </a:t>
                </a:r>
              </a:p>
              <a:p>
                <a:r>
                  <a:rPr lang="en-US" dirty="0"/>
                  <a:t>Often written in Backus-Naur Form – just different notation</a:t>
                </a:r>
              </a:p>
              <a:p>
                <a:r>
                  <a:rPr lang="en-US" b="1" dirty="0"/>
                  <a:t>Variables </a:t>
                </a:r>
                <a:r>
                  <a:rPr lang="en-US" dirty="0"/>
                  <a:t>are &lt;names-in-brackets&gt; (or sometimes without)</a:t>
                </a:r>
              </a:p>
              <a:p>
                <a:r>
                  <a:rPr lang="en-US" dirty="0"/>
                  <a:t>like &lt;if-then-else-statement&gt;, &lt;condition&gt;, &lt;identifier&gt;</a:t>
                </a:r>
              </a:p>
              <a:p>
                <a14:m>
                  <m:oMath xmlns:m="http://schemas.openxmlformats.org/officeDocument/2006/math">
                    <m:r>
                      <a:rPr lang="en-US" b="1" i="1" smtClean="0">
                        <a:latin typeface="Cambria Math" panose="02040503050406030204" pitchFamily="18" charset="0"/>
                      </a:rPr>
                      <m:t>→ </m:t>
                    </m:r>
                  </m:oMath>
                </a14:m>
                <a:r>
                  <a:rPr lang="en-US" dirty="0"/>
                  <a:t>is replaced with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A555BDA-4CAA-4CBD-A9AF-654CC4A803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51772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Franklin Gothic Medium" panose="020B0603020102020204" pitchFamily="34" charset="0"/>
              </a:rPr>
              <a:t>BNF for C   (no &lt;...&gt; and uses : instead of ::=)</a:t>
            </a:r>
          </a:p>
        </p:txBody>
      </p:sp>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62" y="1083028"/>
            <a:ext cx="918329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79119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E1B72-642F-4738-A720-2704DD21AF27}"/>
              </a:ext>
            </a:extLst>
          </p:cNvPr>
          <p:cNvSpPr>
            <a:spLocks noGrp="1"/>
          </p:cNvSpPr>
          <p:nvPr>
            <p:ph type="title"/>
          </p:nvPr>
        </p:nvSpPr>
        <p:spPr/>
        <p:txBody>
          <a:bodyPr/>
          <a:lstStyle/>
          <a:p>
            <a:r>
              <a:rPr lang="en-US" dirty="0"/>
              <a:t>Some fun CFG applications</a:t>
            </a:r>
          </a:p>
        </p:txBody>
      </p:sp>
      <p:sp>
        <p:nvSpPr>
          <p:cNvPr id="5" name="Text Placeholder 4">
            <a:extLst>
              <a:ext uri="{FF2B5EF4-FFF2-40B4-BE49-F238E27FC236}">
                <a16:creationId xmlns:a16="http://schemas.microsoft.com/office/drawing/2014/main" id="{AD7D34E1-1C73-4A0E-96F9-22EF37A0C63E}"/>
              </a:ext>
            </a:extLst>
          </p:cNvPr>
          <p:cNvSpPr>
            <a:spLocks noGrp="1"/>
          </p:cNvSpPr>
          <p:nvPr>
            <p:ph type="body" idx="1"/>
          </p:nvPr>
        </p:nvSpPr>
        <p:spPr/>
        <p:txBody>
          <a:bodyPr/>
          <a:lstStyle/>
          <a:p>
            <a:r>
              <a:rPr lang="en-US" dirty="0"/>
              <a:t>If we have time</a:t>
            </a:r>
          </a:p>
        </p:txBody>
      </p:sp>
    </p:spTree>
    <p:extLst>
      <p:ext uri="{BB962C8B-B14F-4D97-AF65-F5344CB8AC3E}">
        <p14:creationId xmlns:p14="http://schemas.microsoft.com/office/powerpoint/2010/main" val="3006104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3D9-C76C-49E5-AD28-7B98DFFCBEB9}"/>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E6175A6E-0250-4DD0-89A9-C843E0D3488A}"/>
              </a:ext>
            </a:extLst>
          </p:cNvPr>
          <p:cNvSpPr>
            <a:spLocks noGrp="1"/>
          </p:cNvSpPr>
          <p:nvPr>
            <p:ph idx="1"/>
          </p:nvPr>
        </p:nvSpPr>
        <p:spPr/>
        <p:txBody>
          <a:bodyPr>
            <a:normAutofit/>
          </a:bodyPr>
          <a:lstStyle/>
          <a:p>
            <a:r>
              <a:rPr lang="en-US" dirty="0"/>
              <a:t>Remember diagramming sentences in middle school?</a:t>
            </a:r>
          </a:p>
          <a:p>
            <a:endParaRPr lang="en-US" dirty="0"/>
          </a:p>
          <a:p>
            <a:endParaRPr lang="en-US" dirty="0"/>
          </a:p>
          <a:p>
            <a:endParaRPr lang="en-US" dirty="0"/>
          </a:p>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p:txBody>
      </p:sp>
      <p:pic>
        <p:nvPicPr>
          <p:cNvPr id="2050" name="Picture 2" descr="Full Reed–Kellogg examples">
            <a:extLst>
              <a:ext uri="{FF2B5EF4-FFF2-40B4-BE49-F238E27FC236}">
                <a16:creationId xmlns:a16="http://schemas.microsoft.com/office/drawing/2014/main" id="{43BE745C-1BC4-4E2B-A1B6-49333E764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92" y="1995488"/>
            <a:ext cx="8093086" cy="16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95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DB3-BA52-456D-8E8F-2A0BD66E641A}"/>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BCAB8187-DE36-4321-8ECD-D6EBC83E68F4}"/>
              </a:ext>
            </a:extLst>
          </p:cNvPr>
          <p:cNvSpPr>
            <a:spLocks noGrp="1"/>
          </p:cNvSpPr>
          <p:nvPr>
            <p:ph idx="1"/>
          </p:nvPr>
        </p:nvSpPr>
        <p:spPr/>
        <p:txBody>
          <a:bodyPr/>
          <a:lstStyle/>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a:p>
            <a:endParaRPr lang="en-US" dirty="0"/>
          </a:p>
          <a:p>
            <a:r>
              <a:rPr lang="en-US" dirty="0">
                <a:solidFill>
                  <a:schemeClr val="accent3"/>
                </a:solidFill>
              </a:rPr>
              <a:t>The old man the boat. </a:t>
            </a:r>
          </a:p>
          <a:p>
            <a:endParaRPr lang="en-US" dirty="0"/>
          </a:p>
        </p:txBody>
      </p:sp>
    </p:spTree>
    <p:extLst>
      <p:ext uri="{BB962C8B-B14F-4D97-AF65-F5344CB8AC3E}">
        <p14:creationId xmlns:p14="http://schemas.microsoft.com/office/powerpoint/2010/main" val="67146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DC4-5F32-43F4-9908-BE0AE0E7DED2}"/>
              </a:ext>
            </a:extLst>
          </p:cNvPr>
          <p:cNvSpPr>
            <a:spLocks noGrp="1"/>
          </p:cNvSpPr>
          <p:nvPr>
            <p:ph type="title"/>
          </p:nvPr>
        </p:nvSpPr>
        <p:spPr/>
        <p:txBody>
          <a:bodyPr/>
          <a:lstStyle/>
          <a:p>
            <a:r>
              <a:rPr lang="en-US" dirty="0"/>
              <a:t>The old man the boat</a:t>
            </a:r>
          </a:p>
        </p:txBody>
      </p:sp>
      <p:pic>
        <p:nvPicPr>
          <p:cNvPr id="5" name="Content Placeholder 4">
            <a:extLst>
              <a:ext uri="{FF2B5EF4-FFF2-40B4-BE49-F238E27FC236}">
                <a16:creationId xmlns:a16="http://schemas.microsoft.com/office/drawing/2014/main" id="{7DC93A35-8776-4DA1-8322-1D096757062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6707" y="1034803"/>
            <a:ext cx="4454928" cy="4881344"/>
          </a:xfrm>
        </p:spPr>
      </p:pic>
      <p:pic>
        <p:nvPicPr>
          <p:cNvPr id="7" name="Graphic 6">
            <a:extLst>
              <a:ext uri="{FF2B5EF4-FFF2-40B4-BE49-F238E27FC236}">
                <a16:creationId xmlns:a16="http://schemas.microsoft.com/office/drawing/2014/main" id="{C6B5004C-470F-4CED-AED7-05547D6147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322" y="1155333"/>
            <a:ext cx="4566678" cy="5003791"/>
          </a:xfrm>
          <a:prstGeom prst="rect">
            <a:avLst/>
          </a:prstGeom>
        </p:spPr>
      </p:pic>
      <p:sp>
        <p:nvSpPr>
          <p:cNvPr id="8" name="Rectangle 7">
            <a:extLst>
              <a:ext uri="{FF2B5EF4-FFF2-40B4-BE49-F238E27FC236}">
                <a16:creationId xmlns:a16="http://schemas.microsoft.com/office/drawing/2014/main" id="{7A3E61D3-DA14-41B4-9ABE-B0DC8A2E8D75}"/>
              </a:ext>
            </a:extLst>
          </p:cNvPr>
          <p:cNvSpPr/>
          <p:nvPr/>
        </p:nvSpPr>
        <p:spPr>
          <a:xfrm>
            <a:off x="2891118" y="6279654"/>
            <a:ext cx="8350623" cy="276999"/>
          </a:xfrm>
          <a:prstGeom prst="rect">
            <a:avLst/>
          </a:prstGeom>
        </p:spPr>
        <p:txBody>
          <a:bodyPr wrap="square">
            <a:spAutoFit/>
          </a:bodyPr>
          <a:lstStyle/>
          <a:p>
            <a:r>
              <a:rPr lang="en-US" sz="1200" dirty="0"/>
              <a:t>By Jochen Burghardt - Own work, CC BY-SA 4.0, https://commons.wikimedia.org/w/index.php?curid=92742400</a:t>
            </a:r>
          </a:p>
        </p:txBody>
      </p:sp>
    </p:spTree>
    <p:extLst>
      <p:ext uri="{BB962C8B-B14F-4D97-AF65-F5344CB8AC3E}">
        <p14:creationId xmlns:p14="http://schemas.microsoft.com/office/powerpoint/2010/main" val="3280240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DFE02-0C5D-4EB2-98AE-2E8EE6470F84}"/>
              </a:ext>
            </a:extLst>
          </p:cNvPr>
          <p:cNvSpPr>
            <a:spLocks noGrp="1"/>
          </p:cNvSpPr>
          <p:nvPr>
            <p:ph type="title"/>
          </p:nvPr>
        </p:nvSpPr>
        <p:spPr/>
        <p:txBody>
          <a:bodyPr/>
          <a:lstStyle/>
          <a:p>
            <a:r>
              <a:rPr lang="en-US" dirty="0"/>
              <a:t>English is ambiguous</a:t>
            </a:r>
          </a:p>
        </p:txBody>
      </p:sp>
      <p:sp>
        <p:nvSpPr>
          <p:cNvPr id="3" name="Content Placeholder 2">
            <a:extLst>
              <a:ext uri="{FF2B5EF4-FFF2-40B4-BE49-F238E27FC236}">
                <a16:creationId xmlns:a16="http://schemas.microsoft.com/office/drawing/2014/main" id="{A0B2C155-BF96-4E85-B653-A464233106F3}"/>
              </a:ext>
            </a:extLst>
          </p:cNvPr>
          <p:cNvSpPr>
            <a:spLocks noGrp="1"/>
          </p:cNvSpPr>
          <p:nvPr>
            <p:ph idx="1"/>
          </p:nvPr>
        </p:nvSpPr>
        <p:spPr/>
        <p:txBody>
          <a:bodyPr/>
          <a:lstStyle/>
          <a:p>
            <a:r>
              <a:rPr lang="en-US" dirty="0"/>
              <a:t>(Most of ‘standard’) English can be represented as a context free grammar.</a:t>
            </a:r>
          </a:p>
          <a:p>
            <a:pPr lvl="1"/>
            <a:r>
              <a:rPr lang="en-US" dirty="0"/>
              <a:t>It’s not perfect (ask Robbie details later).</a:t>
            </a:r>
          </a:p>
          <a:p>
            <a:r>
              <a:rPr lang="en-US" dirty="0"/>
              <a:t>The grammar is ambiguous! That is, there are sentences which have multiple valid </a:t>
            </a:r>
            <a:r>
              <a:rPr lang="en-US" dirty="0" err="1"/>
              <a:t>parsings</a:t>
            </a:r>
            <a:r>
              <a:rPr lang="en-US" dirty="0"/>
              <a:t> (multiple meanings).</a:t>
            </a:r>
          </a:p>
          <a:p>
            <a:endParaRPr lang="en-US" dirty="0"/>
          </a:p>
          <a:p>
            <a:r>
              <a:rPr lang="en-US" dirty="0"/>
              <a:t>Can you find multiple meanings of this sentence:</a:t>
            </a:r>
            <a:br>
              <a:rPr lang="en-US" dirty="0"/>
            </a:br>
            <a:r>
              <a:rPr lang="en-US" dirty="0"/>
              <a:t>“Place these 3 exercise balls on the mat at the top of the hill.”</a:t>
            </a:r>
          </a:p>
          <a:p>
            <a:r>
              <a:rPr lang="en-US" dirty="0">
                <a:hlinkClick r:id="rId2"/>
              </a:rPr>
              <a:t>See this video</a:t>
            </a:r>
            <a:endParaRPr lang="en-US" dirty="0"/>
          </a:p>
        </p:txBody>
      </p:sp>
    </p:spTree>
    <p:extLst>
      <p:ext uri="{BB962C8B-B14F-4D97-AF65-F5344CB8AC3E}">
        <p14:creationId xmlns:p14="http://schemas.microsoft.com/office/powerpoint/2010/main" val="238902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5EDF7E-1230-427A-81C4-28F0C5568794}"/>
              </a:ext>
            </a:extLst>
          </p:cNvPr>
          <p:cNvSpPr>
            <a:spLocks noGrp="1"/>
          </p:cNvSpPr>
          <p:nvPr>
            <p:ph type="title"/>
          </p:nvPr>
        </p:nvSpPr>
        <p:spPr/>
        <p:txBody>
          <a:bodyPr/>
          <a:lstStyle/>
          <a:p>
            <a:r>
              <a:rPr lang="en-US" dirty="0"/>
              <a:t>The Important Takeaways</a:t>
            </a:r>
          </a:p>
        </p:txBody>
      </p:sp>
      <p:sp>
        <p:nvSpPr>
          <p:cNvPr id="5" name="Text Placeholder 4">
            <a:extLst>
              <a:ext uri="{FF2B5EF4-FFF2-40B4-BE49-F238E27FC236}">
                <a16:creationId xmlns:a16="http://schemas.microsoft.com/office/drawing/2014/main" id="{E114BCAB-8F50-4725-9CF3-D6FCCE794E3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87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3F7-1C19-45D7-90F1-06B34EC7AFD2}"/>
              </a:ext>
            </a:extLst>
          </p:cNvPr>
          <p:cNvSpPr>
            <a:spLocks noGrp="1"/>
          </p:cNvSpPr>
          <p:nvPr>
            <p:ph type="title"/>
          </p:nvPr>
        </p:nvSpPr>
        <p:spPr/>
        <p:txBody>
          <a:bodyPr/>
          <a:lstStyle/>
          <a:p>
            <a:r>
              <a:rPr lang="en-US" dirty="0"/>
              <a:t>Power of Context Free Languages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6EBCA-9FAA-4257-8F03-03ADF18EEC8A}"/>
                  </a:ext>
                </a:extLst>
              </p:cNvPr>
              <p:cNvSpPr>
                <a:spLocks noGrp="1"/>
              </p:cNvSpPr>
              <p:nvPr>
                <p:ph idx="1"/>
              </p:nvPr>
            </p:nvSpPr>
            <p:spPr/>
            <p:txBody>
              <a:bodyPr>
                <a:normAutofit/>
              </a:bodyPr>
              <a:lstStyle/>
              <a:p>
                <a:r>
                  <a:rPr lang="en-US" dirty="0"/>
                  <a:t>There are languages CFGs can express that regular expressions can’t</a:t>
                </a:r>
              </a:p>
              <a:p>
                <a:pPr lvl="1"/>
                <a:r>
                  <a:rPr lang="en-US" dirty="0"/>
                  <a:t>e.g. palindromes</a:t>
                </a:r>
              </a:p>
              <a:p>
                <a:r>
                  <a:rPr lang="en-US" dirty="0"/>
                  <a:t>What about vice versa – is there a language that a regular expression can represent that a CFG can’t?</a:t>
                </a:r>
              </a:p>
              <a:p>
                <a:pPr lvl="1"/>
                <a:r>
                  <a:rPr lang="en-US" dirty="0"/>
                  <a:t>No!</a:t>
                </a:r>
              </a:p>
              <a:p>
                <a:endParaRPr lang="en-US" dirty="0"/>
              </a:p>
              <a:p>
                <a:endParaRPr lang="en-US" dirty="0"/>
              </a:p>
              <a:p>
                <a:r>
                  <a:rPr lang="en-US" dirty="0"/>
                  <a:t>Are there languages even CFGs cannot represent?</a:t>
                </a:r>
              </a:p>
              <a:p>
                <a:pPr lvl="1"/>
                <a:r>
                  <a:rPr lang="en-US" dirty="0"/>
                  <a:t>Yes!</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cannot be written with a context free grammar. </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83A6EBCA-9FAA-4257-8F03-03ADF18EEC8A}"/>
                  </a:ext>
                </a:extLst>
              </p:cNvPr>
              <p:cNvSpPr>
                <a:spLocks noGrp="1" noRot="1" noChangeAspect="1" noMove="1" noResize="1" noEditPoints="1" noAdjustHandles="1" noChangeArrowheads="1" noChangeShapeType="1" noTextEdit="1"/>
              </p:cNvSpPr>
              <p:nvPr>
                <p:ph idx="1"/>
              </p:nvPr>
            </p:nvSpPr>
            <p:spPr>
              <a:blipFill>
                <a:blip r:embed="rId2"/>
                <a:stretch>
                  <a:fillRect l="-708"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37544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B93-2EE7-407D-BC90-0F1757094BD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BA11A1A-F6D3-43A0-BDDF-9978CEAF5EFF}"/>
              </a:ext>
            </a:extLst>
          </p:cNvPr>
          <p:cNvSpPr>
            <a:spLocks noGrp="1"/>
          </p:cNvSpPr>
          <p:nvPr>
            <p:ph idx="1"/>
          </p:nvPr>
        </p:nvSpPr>
        <p:spPr/>
        <p:txBody>
          <a:bodyPr/>
          <a:lstStyle/>
          <a:p>
            <a:r>
              <a:rPr lang="en-US" dirty="0"/>
              <a:t>CFGs and regular expressions gave us ways of succinctly representing sets of strings</a:t>
            </a:r>
          </a:p>
          <a:p>
            <a:pPr lvl="1"/>
            <a:r>
              <a:rPr lang="en-US" dirty="0"/>
              <a:t>Regular expressions super useful for representing things you need to search for</a:t>
            </a:r>
          </a:p>
          <a:p>
            <a:pPr lvl="1"/>
            <a:r>
              <a:rPr lang="en-US" dirty="0"/>
              <a:t>CFGs represent complicated languages like “java code with valid syntax”</a:t>
            </a:r>
          </a:p>
          <a:p>
            <a:endParaRPr lang="en-US" dirty="0"/>
          </a:p>
          <a:p>
            <a:r>
              <a:rPr lang="en-US" dirty="0"/>
              <a:t>Next Week, Two more tools for our toolbox (relations, graphs)</a:t>
            </a:r>
          </a:p>
          <a:p>
            <a:r>
              <a:rPr lang="en-US" dirty="0"/>
              <a:t>After that, (mathematical representations of) Tiny computers! And how they relate to regular expressions and CFGs.</a:t>
            </a:r>
          </a:p>
        </p:txBody>
      </p:sp>
    </p:spTree>
    <p:extLst>
      <p:ext uri="{BB962C8B-B14F-4D97-AF65-F5344CB8AC3E}">
        <p14:creationId xmlns:p14="http://schemas.microsoft.com/office/powerpoint/2010/main" val="1755822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2" name="Text Placeholder 1">
            <a:extLst>
              <a:ext uri="{FF2B5EF4-FFF2-40B4-BE49-F238E27FC236}">
                <a16:creationId xmlns:a16="http://schemas.microsoft.com/office/drawing/2014/main" id="{777D01F5-2092-4410-AE6C-5228D1F87954}"/>
              </a:ext>
            </a:extLst>
          </p:cNvPr>
          <p:cNvSpPr>
            <a:spLocks noGrp="1"/>
          </p:cNvSpPr>
          <p:nvPr>
            <p:ph type="body" idx="1"/>
          </p:nvPr>
        </p:nvSpPr>
        <p:spPr/>
        <p:txBody>
          <a:bodyPr/>
          <a:lstStyle/>
          <a:p>
            <a:r>
              <a:rPr lang="en-US" dirty="0"/>
              <a:t>Another way of defining a language</a:t>
            </a:r>
          </a:p>
        </p:txBody>
      </p:sp>
    </p:spTree>
    <p:extLst>
      <p:ext uri="{BB962C8B-B14F-4D97-AF65-F5344CB8AC3E}">
        <p14:creationId xmlns:p14="http://schemas.microsoft.com/office/powerpoint/2010/main" val="2280112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err="1"/>
                  <a:t>Things</a:t>
                </a:r>
                <a:r>
                  <a:rPr lang="en-US" dirty="0"/>
                  <a:t> 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853223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1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docProps/app.xml><?xml version="1.0" encoding="utf-8"?>
<Properties xmlns="http://schemas.openxmlformats.org/officeDocument/2006/extended-properties" xmlns:vt="http://schemas.openxmlformats.org/officeDocument/2006/docPropsVTypes">
  <TotalTime>129</TotalTime>
  <Words>2180</Words>
  <Application>Microsoft Office PowerPoint</Application>
  <PresentationFormat>Widescreen</PresentationFormat>
  <Paragraphs>269</Paragraphs>
  <Slides>31</Slides>
  <Notes>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1_Integral</vt:lpstr>
      <vt:lpstr>Context Free Grammars</vt:lpstr>
      <vt:lpstr>More Regular Expression Practice</vt:lpstr>
      <vt:lpstr>More Practice</vt:lpstr>
      <vt:lpstr>Practical Advice</vt:lpstr>
      <vt:lpstr>Regular Expressions In Practice</vt:lpstr>
      <vt:lpstr>Regular Expressions In Practice</vt:lpstr>
      <vt:lpstr>A Final Vocabulary Note</vt:lpstr>
      <vt:lpstr>Context Free Grammars</vt:lpstr>
      <vt:lpstr>What Can’t Regular Expressions Do?</vt:lpstr>
      <vt:lpstr>Context Free Grammars</vt:lpstr>
      <vt:lpstr>Context Free Grammars</vt:lpstr>
      <vt:lpstr>Examples</vt:lpstr>
      <vt:lpstr>Examples</vt:lpstr>
      <vt:lpstr>Arithmetic</vt:lpstr>
      <vt:lpstr>Arithmetic</vt:lpstr>
      <vt:lpstr>Multiple ways of generating strings</vt:lpstr>
      <vt:lpstr>Parse Trees—remember where parentheses go</vt:lpstr>
      <vt:lpstr>Back to the arithmetic</vt:lpstr>
      <vt:lpstr>Why do we care about parsing?</vt:lpstr>
      <vt:lpstr>How do we encode order of operations</vt:lpstr>
      <vt:lpstr>How do Computer Scientists use CFGs?</vt:lpstr>
      <vt:lpstr>CFGs in practice</vt:lpstr>
      <vt:lpstr>BNF for C   (no &lt;...&gt; and uses : instead of ::=)</vt:lpstr>
      <vt:lpstr>Some fun CFG applications</vt:lpstr>
      <vt:lpstr>Parse Trees</vt:lpstr>
      <vt:lpstr>Parse Trees</vt:lpstr>
      <vt:lpstr>The old man the boat</vt:lpstr>
      <vt:lpstr>English is ambiguous</vt:lpstr>
      <vt:lpstr>The Important Takeaways</vt:lpstr>
      <vt:lpstr>Power of Context Free Languages</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6</cp:revision>
  <cp:lastPrinted>2023-11-17T02:19:30Z</cp:lastPrinted>
  <dcterms:created xsi:type="dcterms:W3CDTF">2023-11-09T21:44:48Z</dcterms:created>
  <dcterms:modified xsi:type="dcterms:W3CDTF">2023-11-17T02:38:56Z</dcterms:modified>
</cp:coreProperties>
</file>