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3"/>
  </p:handoutMasterIdLst>
  <p:sldIdLst>
    <p:sldId id="256" r:id="rId2"/>
    <p:sldId id="679" r:id="rId3"/>
    <p:sldId id="259" r:id="rId4"/>
    <p:sldId id="257" r:id="rId5"/>
    <p:sldId id="260" r:id="rId6"/>
    <p:sldId id="662" r:id="rId7"/>
    <p:sldId id="663" r:id="rId8"/>
    <p:sldId id="664" r:id="rId9"/>
    <p:sldId id="665" r:id="rId10"/>
    <p:sldId id="666" r:id="rId11"/>
    <p:sldId id="261" r:id="rId12"/>
    <p:sldId id="262" r:id="rId13"/>
    <p:sldId id="263" r:id="rId14"/>
    <p:sldId id="264" r:id="rId15"/>
    <p:sldId id="265" r:id="rId16"/>
    <p:sldId id="668" r:id="rId17"/>
    <p:sldId id="667" r:id="rId18"/>
    <p:sldId id="623" r:id="rId19"/>
    <p:sldId id="638" r:id="rId20"/>
    <p:sldId id="639" r:id="rId21"/>
    <p:sldId id="641" r:id="rId22"/>
    <p:sldId id="677" r:id="rId23"/>
    <p:sldId id="678" r:id="rId24"/>
    <p:sldId id="642" r:id="rId25"/>
    <p:sldId id="643" r:id="rId26"/>
    <p:sldId id="644" r:id="rId27"/>
    <p:sldId id="656" r:id="rId28"/>
    <p:sldId id="658" r:id="rId29"/>
    <p:sldId id="647" r:id="rId30"/>
    <p:sldId id="659" r:id="rId31"/>
    <p:sldId id="660" r:id="rId32"/>
    <p:sldId id="649" r:id="rId33"/>
    <p:sldId id="661" r:id="rId34"/>
    <p:sldId id="266" r:id="rId35"/>
    <p:sldId id="669" r:id="rId36"/>
    <p:sldId id="671" r:id="rId37"/>
    <p:sldId id="672" r:id="rId38"/>
    <p:sldId id="673" r:id="rId39"/>
    <p:sldId id="670" r:id="rId40"/>
    <p:sldId id="674" r:id="rId41"/>
    <p:sldId id="67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C144B-54B8-4CD8-8772-85718293C0F8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CF042-6391-46D0-AF2A-27135DBB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72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248" units="cm"/>
          <inkml:channel name="Y" type="integer" max="12032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17.67444" units="1/cm"/>
          <inkml:channelProperty channel="Y" name="resolution" value="620.206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30T19:24:15.2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24710 16672 2365 0,'-7'3'0'0,"-2"-1"-9"0,-2-1 0 0,-27-6 9 16,4-7 0-16,34 12-1761 0</inkml:trace>
  <inkml:trace contextRef="#ctx0" brushRef="#br0" timeOffset="109367.991">11010 12153 2248 0,'0'0'0'0,"0"7"0"16,-4-3 0-16,1 4 26 0,-1 5 0 0,0 0-26 15,-1-2 0-15,-3-3 15 0,-2-1 0 0,4 0-15 16,1-4 0-16,2 0-3 0,1-3 1 0,2-6 2 16,2-8 0-16,-2 14-1744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52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4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7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5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7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1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1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5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942094A-305A-41FB-9BDD-DD4804F57BA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2198-02E8-4AEE-A0B7-326706B88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State Machines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F0158-6A6F-4342-9E4E-DD3CF27CA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Autumn 2023</a:t>
            </a:r>
          </a:p>
          <a:p>
            <a:r>
              <a:rPr lang="en-US" dirty="0"/>
              <a:t>Lecture 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CB353-22B4-4F6E-B526-86119FB49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546" y="738687"/>
            <a:ext cx="3930582" cy="350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79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44049" y="21363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14594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A29D-D4FB-4527-8B26-E1C039D0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16623"/>
            <a:ext cx="11187259" cy="1014667"/>
          </a:xfrm>
        </p:spPr>
        <p:txBody>
          <a:bodyPr/>
          <a:lstStyle/>
          <a:p>
            <a:r>
              <a:rPr lang="en-US" dirty="0"/>
              <a:t>Deterministic 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C5771D-342C-4BA3-9838-45AF41241B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Some more requirements:</a:t>
                </a:r>
              </a:p>
              <a:p>
                <a:endParaRPr lang="en-US" dirty="0"/>
              </a:p>
              <a:p>
                <a:r>
                  <a:rPr lang="en-US" dirty="0"/>
                  <a:t>Every machine is defined with respect to an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Every state has exactly one outgoing edge for every character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There is exactly one start state; can have as many accept states (aka final states) as you want – including none.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C5771D-342C-4BA3-9838-45AF41241B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27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01D2-B5F9-40CB-B120-A2577B17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also represent transitions with a table.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B757C7-7378-42CB-B1D1-0F8DDC763EBE}"/>
              </a:ext>
            </a:extLst>
          </p:cNvPr>
          <p:cNvSpPr/>
          <p:nvPr/>
        </p:nvSpPr>
        <p:spPr>
          <a:xfrm>
            <a:off x="5626270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0036F0-D191-4665-81E4-8BB9CE5EAE3A}"/>
              </a:ext>
            </a:extLst>
          </p:cNvPr>
          <p:cNvSpPr/>
          <p:nvPr/>
        </p:nvSpPr>
        <p:spPr>
          <a:xfrm>
            <a:off x="8361382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19627-3ADB-4A64-9FCF-D9F3FECA455A}"/>
              </a:ext>
            </a:extLst>
          </p:cNvPr>
          <p:cNvSpPr/>
          <p:nvPr/>
        </p:nvSpPr>
        <p:spPr>
          <a:xfrm>
            <a:off x="9728938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E1ACB9-3AD3-44BC-8B9F-325C2E8450F5}"/>
              </a:ext>
            </a:extLst>
          </p:cNvPr>
          <p:cNvSpPr/>
          <p:nvPr/>
        </p:nvSpPr>
        <p:spPr>
          <a:xfrm>
            <a:off x="6993826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9F33B4E7-9C81-4B6F-91C4-72B18DEE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350" y="4383372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81C3A371-966B-4583-996D-1F85EFAB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04" y="436951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BE3D2-7BBB-45A6-971D-73BEC659B061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6224576" y="4845826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>
            <a:extLst>
              <a:ext uri="{FF2B5EF4-FFF2-40B4-BE49-F238E27FC236}">
                <a16:creationId xmlns:a16="http://schemas.microsoft.com/office/drawing/2014/main" id="{101B7EDF-433D-4863-9329-753BBCCE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226" y="4411085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9DDC4C78-D7F9-4435-A43A-F8BA87A7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8937" y="5575014"/>
            <a:ext cx="899041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0AF73419-F863-4B00-8FEF-45E33442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854" y="3648989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62EBB1E-DCC2-46D6-AF6D-539E6225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226" y="5616583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E9429BEB-4EE5-418F-9B53-BE58387D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826" y="380833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D8C2E42-76A0-43F7-8F02-FAEF32A0DB35}"/>
              </a:ext>
            </a:extLst>
          </p:cNvPr>
          <p:cNvSpPr/>
          <p:nvPr/>
        </p:nvSpPr>
        <p:spPr>
          <a:xfrm>
            <a:off x="6053631" y="4091742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196E247-6A2C-433E-BD25-943AB3E6B1AE}"/>
              </a:ext>
            </a:extLst>
          </p:cNvPr>
          <p:cNvSpPr/>
          <p:nvPr/>
        </p:nvSpPr>
        <p:spPr>
          <a:xfrm>
            <a:off x="5797214" y="3583172"/>
            <a:ext cx="2906056" cy="1777069"/>
          </a:xfrm>
          <a:prstGeom prst="arc">
            <a:avLst>
              <a:gd name="adj1" fmla="val 10677123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9ECD64-8510-446E-96ED-19D0AE0AAD8C}"/>
              </a:ext>
            </a:extLst>
          </p:cNvPr>
          <p:cNvCxnSpPr/>
          <p:nvPr/>
        </p:nvCxnSpPr>
        <p:spPr>
          <a:xfrm>
            <a:off x="7592132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B37D04-CCBF-4FE2-A358-BD81BF908D88}"/>
              </a:ext>
            </a:extLst>
          </p:cNvPr>
          <p:cNvCxnSpPr/>
          <p:nvPr/>
        </p:nvCxnSpPr>
        <p:spPr>
          <a:xfrm>
            <a:off x="8959688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5D1911DB-18B0-4E08-9AA1-CE1AEF41C8FF}"/>
              </a:ext>
            </a:extLst>
          </p:cNvPr>
          <p:cNvSpPr/>
          <p:nvPr/>
        </p:nvSpPr>
        <p:spPr>
          <a:xfrm rot="14988361">
            <a:off x="5716527" y="5220605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8EE16CE-1FC0-4668-8178-0CD5827A3D8D}"/>
              </a:ext>
            </a:extLst>
          </p:cNvPr>
          <p:cNvSpPr/>
          <p:nvPr/>
        </p:nvSpPr>
        <p:spPr>
          <a:xfrm rot="14988361">
            <a:off x="9769336" y="5166046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09B538-1CB9-4AF6-9D9A-3CA2EF6CD573}"/>
              </a:ext>
            </a:extLst>
          </p:cNvPr>
          <p:cNvCxnSpPr/>
          <p:nvPr/>
        </p:nvCxnSpPr>
        <p:spPr>
          <a:xfrm>
            <a:off x="5284381" y="4799061"/>
            <a:ext cx="34188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E1AB3E-D262-403F-8DE9-EB44585AF0F6}"/>
              </a:ext>
            </a:extLst>
          </p:cNvPr>
          <p:cNvSpPr/>
          <p:nvPr/>
        </p:nvSpPr>
        <p:spPr>
          <a:xfrm>
            <a:off x="9771913" y="4559516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F0D718-E09B-4EB9-B005-8CAE38B0DEAA}"/>
              </a:ext>
            </a:extLst>
          </p:cNvPr>
          <p:cNvSpPr/>
          <p:nvPr/>
        </p:nvSpPr>
        <p:spPr>
          <a:xfrm>
            <a:off x="5662836" y="456698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41881"/>
              </p:ext>
            </p:extLst>
          </p:nvPr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52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01D2-B5F9-40CB-B120-A2577B17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language of this DFA?</a:t>
            </a:r>
          </a:p>
          <a:p>
            <a:r>
              <a:rPr lang="en-US" dirty="0"/>
              <a:t>I.e. the set of all strings it accepts?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B757C7-7378-42CB-B1D1-0F8DDC763EBE}"/>
              </a:ext>
            </a:extLst>
          </p:cNvPr>
          <p:cNvSpPr/>
          <p:nvPr/>
        </p:nvSpPr>
        <p:spPr>
          <a:xfrm>
            <a:off x="5626270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0036F0-D191-4665-81E4-8BB9CE5EAE3A}"/>
              </a:ext>
            </a:extLst>
          </p:cNvPr>
          <p:cNvSpPr/>
          <p:nvPr/>
        </p:nvSpPr>
        <p:spPr>
          <a:xfrm>
            <a:off x="8361382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19627-3ADB-4A64-9FCF-D9F3FECA455A}"/>
              </a:ext>
            </a:extLst>
          </p:cNvPr>
          <p:cNvSpPr/>
          <p:nvPr/>
        </p:nvSpPr>
        <p:spPr>
          <a:xfrm>
            <a:off x="9728938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E1ACB9-3AD3-44BC-8B9F-325C2E8450F5}"/>
              </a:ext>
            </a:extLst>
          </p:cNvPr>
          <p:cNvSpPr/>
          <p:nvPr/>
        </p:nvSpPr>
        <p:spPr>
          <a:xfrm>
            <a:off x="6993826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9F33B4E7-9C81-4B6F-91C4-72B18DEE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350" y="4383372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81C3A371-966B-4583-996D-1F85EFAB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04" y="436951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BE3D2-7BBB-45A6-971D-73BEC659B061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6224576" y="4845826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>
            <a:extLst>
              <a:ext uri="{FF2B5EF4-FFF2-40B4-BE49-F238E27FC236}">
                <a16:creationId xmlns:a16="http://schemas.microsoft.com/office/drawing/2014/main" id="{101B7EDF-433D-4863-9329-753BBCCE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226" y="4411085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9DDC4C78-D7F9-4435-A43A-F8BA87A7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8937" y="5575014"/>
            <a:ext cx="899041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0AF73419-F863-4B00-8FEF-45E33442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854" y="3648989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62EBB1E-DCC2-46D6-AF6D-539E6225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226" y="5616583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E9429BEB-4EE5-418F-9B53-BE58387D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826" y="380833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D8C2E42-76A0-43F7-8F02-FAEF32A0DB35}"/>
              </a:ext>
            </a:extLst>
          </p:cNvPr>
          <p:cNvSpPr/>
          <p:nvPr/>
        </p:nvSpPr>
        <p:spPr>
          <a:xfrm>
            <a:off x="6053631" y="4091742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196E247-6A2C-433E-BD25-943AB3E6B1AE}"/>
              </a:ext>
            </a:extLst>
          </p:cNvPr>
          <p:cNvSpPr/>
          <p:nvPr/>
        </p:nvSpPr>
        <p:spPr>
          <a:xfrm>
            <a:off x="5797214" y="3583172"/>
            <a:ext cx="2906056" cy="1777069"/>
          </a:xfrm>
          <a:prstGeom prst="arc">
            <a:avLst>
              <a:gd name="adj1" fmla="val 10677123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9ECD64-8510-446E-96ED-19D0AE0AAD8C}"/>
              </a:ext>
            </a:extLst>
          </p:cNvPr>
          <p:cNvCxnSpPr/>
          <p:nvPr/>
        </p:nvCxnSpPr>
        <p:spPr>
          <a:xfrm>
            <a:off x="7592132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B37D04-CCBF-4FE2-A358-BD81BF908D88}"/>
              </a:ext>
            </a:extLst>
          </p:cNvPr>
          <p:cNvCxnSpPr/>
          <p:nvPr/>
        </p:nvCxnSpPr>
        <p:spPr>
          <a:xfrm>
            <a:off x="8959688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5D1911DB-18B0-4E08-9AA1-CE1AEF41C8FF}"/>
              </a:ext>
            </a:extLst>
          </p:cNvPr>
          <p:cNvSpPr/>
          <p:nvPr/>
        </p:nvSpPr>
        <p:spPr>
          <a:xfrm rot="14988361">
            <a:off x="5716527" y="5220605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8EE16CE-1FC0-4668-8178-0CD5827A3D8D}"/>
              </a:ext>
            </a:extLst>
          </p:cNvPr>
          <p:cNvSpPr/>
          <p:nvPr/>
        </p:nvSpPr>
        <p:spPr>
          <a:xfrm rot="14988361">
            <a:off x="9769336" y="5166046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09B538-1CB9-4AF6-9D9A-3CA2EF6CD573}"/>
              </a:ext>
            </a:extLst>
          </p:cNvPr>
          <p:cNvCxnSpPr/>
          <p:nvPr/>
        </p:nvCxnSpPr>
        <p:spPr>
          <a:xfrm>
            <a:off x="5284381" y="4799061"/>
            <a:ext cx="34188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E1AB3E-D262-403F-8DE9-EB44585AF0F6}"/>
              </a:ext>
            </a:extLst>
          </p:cNvPr>
          <p:cNvSpPr/>
          <p:nvPr/>
        </p:nvSpPr>
        <p:spPr>
          <a:xfrm>
            <a:off x="9771913" y="4559516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F0D718-E09B-4EB9-B005-8CAE38B0DEAA}"/>
              </a:ext>
            </a:extLst>
          </p:cNvPr>
          <p:cNvSpPr/>
          <p:nvPr/>
        </p:nvSpPr>
        <p:spPr>
          <a:xfrm>
            <a:off x="5662836" y="456698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/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5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901D2-B5F9-40CB-B120-A2577B177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string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111</m:t>
                    </m:r>
                  </m:oMath>
                </a14:m>
                <a:r>
                  <a:rPr lang="en-US" dirty="0"/>
                  <a:t>, then you’ll end up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and never leave.</a:t>
                </a:r>
              </a:p>
              <a:p>
                <a:r>
                  <a:rPr lang="en-US" dirty="0"/>
                  <a:t>If you end with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you’re back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which also accepts.</a:t>
                </a:r>
              </a:p>
              <a:p>
                <a:r>
                  <a:rPr lang="en-US" dirty="0"/>
                  <a:t>And…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is also accepted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0∪1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111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0∪1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0∪1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901D2-B5F9-40CB-B120-A2577B177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AE8F111D-FD0F-4FF8-82EE-AD2422FEA719}"/>
              </a:ext>
            </a:extLst>
          </p:cNvPr>
          <p:cNvGrpSpPr/>
          <p:nvPr/>
        </p:nvGrpSpPr>
        <p:grpSpPr>
          <a:xfrm>
            <a:off x="5284381" y="3583172"/>
            <a:ext cx="5343597" cy="2524517"/>
            <a:chOff x="5284381" y="3583172"/>
            <a:chExt cx="5343597" cy="252451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7B757C7-7378-42CB-B1D1-0F8DDC763EBE}"/>
                </a:ext>
              </a:extLst>
            </p:cNvPr>
            <p:cNvSpPr/>
            <p:nvPr/>
          </p:nvSpPr>
          <p:spPr>
            <a:xfrm>
              <a:off x="5626270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30036F0-D191-4665-81E4-8BB9CE5EAE3A}"/>
                </a:ext>
              </a:extLst>
            </p:cNvPr>
            <p:cNvSpPr/>
            <p:nvPr/>
          </p:nvSpPr>
          <p:spPr>
            <a:xfrm>
              <a:off x="8361382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3019627-3ADB-4A64-9FCF-D9F3FECA455A}"/>
                </a:ext>
              </a:extLst>
            </p:cNvPr>
            <p:cNvSpPr/>
            <p:nvPr/>
          </p:nvSpPr>
          <p:spPr>
            <a:xfrm>
              <a:off x="9728938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E1ACB9-3AD3-44BC-8B9F-325C2E8450F5}"/>
                </a:ext>
              </a:extLst>
            </p:cNvPr>
            <p:cNvSpPr/>
            <p:nvPr/>
          </p:nvSpPr>
          <p:spPr>
            <a:xfrm>
              <a:off x="6993826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" name="TextBox 14">
              <a:extLst>
                <a:ext uri="{FF2B5EF4-FFF2-40B4-BE49-F238E27FC236}">
                  <a16:creationId xmlns:a16="http://schemas.microsoft.com/office/drawing/2014/main" id="{9F33B4E7-9C81-4B6F-91C4-72B18DEE0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2350" y="4383372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9" name="TextBox 15">
              <a:extLst>
                <a:ext uri="{FF2B5EF4-FFF2-40B4-BE49-F238E27FC236}">
                  <a16:creationId xmlns:a16="http://schemas.microsoft.com/office/drawing/2014/main" id="{81C3A371-966B-4583-996D-1F85EFABB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7604" y="4369516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1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C8BE3D2-7BBB-45A6-971D-73BEC659B061}"/>
                </a:ext>
              </a:extLst>
            </p:cNvPr>
            <p:cNvCxnSpPr>
              <a:stCxn id="4" idx="6"/>
              <a:endCxn id="7" idx="2"/>
            </p:cNvCxnSpPr>
            <p:nvPr/>
          </p:nvCxnSpPr>
          <p:spPr>
            <a:xfrm>
              <a:off x="6224576" y="4845826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>
              <a:extLst>
                <a:ext uri="{FF2B5EF4-FFF2-40B4-BE49-F238E27FC236}">
                  <a16:creationId xmlns:a16="http://schemas.microsoft.com/office/drawing/2014/main" id="{101B7EDF-433D-4863-9329-753BBCCE1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5226" y="4411085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2" name="TextBox 23">
              <a:extLst>
                <a:ext uri="{FF2B5EF4-FFF2-40B4-BE49-F238E27FC236}">
                  <a16:creationId xmlns:a16="http://schemas.microsoft.com/office/drawing/2014/main" id="{9DDC4C78-D7F9-4435-A43A-F8BA87A7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8937" y="5575014"/>
              <a:ext cx="899041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0,1</a:t>
              </a: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0AF73419-F863-4B00-8FEF-45E334424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854" y="3648989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4" name="TextBox 27">
              <a:extLst>
                <a:ext uri="{FF2B5EF4-FFF2-40B4-BE49-F238E27FC236}">
                  <a16:creationId xmlns:a16="http://schemas.microsoft.com/office/drawing/2014/main" id="{F62EBB1E-DCC2-46D6-AF6D-539E6225E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226" y="5616583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5" name="TextBox 28">
              <a:extLst>
                <a:ext uri="{FF2B5EF4-FFF2-40B4-BE49-F238E27FC236}">
                  <a16:creationId xmlns:a16="http://schemas.microsoft.com/office/drawing/2014/main" id="{E9429BEB-4EE5-418F-9B53-BE58387D3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3826" y="3808336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1D8C2E42-76A0-43F7-8F02-FAEF32A0DB35}"/>
                </a:ext>
              </a:extLst>
            </p:cNvPr>
            <p:cNvSpPr/>
            <p:nvPr/>
          </p:nvSpPr>
          <p:spPr>
            <a:xfrm>
              <a:off x="6053631" y="4091742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stealth" w="lg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6196E247-6A2C-433E-BD25-943AB3E6B1AE}"/>
                </a:ext>
              </a:extLst>
            </p:cNvPr>
            <p:cNvSpPr/>
            <p:nvPr/>
          </p:nvSpPr>
          <p:spPr>
            <a:xfrm>
              <a:off x="5797214" y="3583172"/>
              <a:ext cx="2906056" cy="1777069"/>
            </a:xfrm>
            <a:prstGeom prst="arc">
              <a:avLst>
                <a:gd name="adj1" fmla="val 10677123"/>
                <a:gd name="adj2" fmla="val 0"/>
              </a:avLst>
            </a:prstGeom>
            <a:ln w="28575">
              <a:solidFill>
                <a:schemeClr val="tx1"/>
              </a:solidFill>
              <a:headEnd type="stealth" w="lg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49ECD64-8510-446E-96ED-19D0AE0AAD8C}"/>
                </a:ext>
              </a:extLst>
            </p:cNvPr>
            <p:cNvCxnSpPr/>
            <p:nvPr/>
          </p:nvCxnSpPr>
          <p:spPr>
            <a:xfrm>
              <a:off x="7592132" y="4799061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5B37D04-CCBF-4FE2-A358-BD81BF908D88}"/>
                </a:ext>
              </a:extLst>
            </p:cNvPr>
            <p:cNvCxnSpPr/>
            <p:nvPr/>
          </p:nvCxnSpPr>
          <p:spPr>
            <a:xfrm>
              <a:off x="8959688" y="4799061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1911DB-18B0-4E08-9AA1-CE1AEF41C8FF}"/>
                </a:ext>
              </a:extLst>
            </p:cNvPr>
            <p:cNvSpPr/>
            <p:nvPr/>
          </p:nvSpPr>
          <p:spPr>
            <a:xfrm rot="14988361">
              <a:off x="5716527" y="5220605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B8EE16CE-1FC0-4668-8178-0CD5827A3D8D}"/>
                </a:ext>
              </a:extLst>
            </p:cNvPr>
            <p:cNvSpPr/>
            <p:nvPr/>
          </p:nvSpPr>
          <p:spPr>
            <a:xfrm rot="14988361">
              <a:off x="9769336" y="5166046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909B538-1CB9-4AF6-9D9A-3CA2EF6CD573}"/>
                </a:ext>
              </a:extLst>
            </p:cNvPr>
            <p:cNvCxnSpPr/>
            <p:nvPr/>
          </p:nvCxnSpPr>
          <p:spPr>
            <a:xfrm>
              <a:off x="5284381" y="4799061"/>
              <a:ext cx="341889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9E1AB3E-D262-403F-8DE9-EB44585AF0F6}"/>
                </a:ext>
              </a:extLst>
            </p:cNvPr>
            <p:cNvSpPr/>
            <p:nvPr/>
          </p:nvSpPr>
          <p:spPr>
            <a:xfrm>
              <a:off x="9771913" y="4559516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F0D718-E09B-4EB9-B005-8CAE38B0DEAA}"/>
                </a:ext>
              </a:extLst>
            </p:cNvPr>
            <p:cNvSpPr/>
            <p:nvPr/>
          </p:nvSpPr>
          <p:spPr>
            <a:xfrm>
              <a:off x="5662836" y="4566984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/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59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70D4-CD68-496B-B99A-BB3E51E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some DFAs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={0,1,2}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should recognize “strings with an even number of 2’s.</a:t>
                </a:r>
              </a:p>
              <a:p>
                <a:r>
                  <a:rPr lang="en-US" dirty="0"/>
                  <a:t>What do you need to remember?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should recognize “strings where the sum of the digits is congruent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3)</m:t>
                    </m:r>
                  </m:oMath>
                </a14:m>
                <a:r>
                  <a:rPr lang="en-US" dirty="0"/>
                  <a:t>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02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70D4-CD68-496B-B99A-BB3E51E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some DFAs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={0,1,2}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should recognize “strings with an even number of 2’s.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should recognize “strings where the sum of the digits is congruent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3)"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68880F27-A534-4D70-827F-EBC96E97814E}"/>
              </a:ext>
            </a:extLst>
          </p:cNvPr>
          <p:cNvSpPr/>
          <p:nvPr/>
        </p:nvSpPr>
        <p:spPr>
          <a:xfrm>
            <a:off x="8694970" y="3000850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7EA9FE-B7E4-4AEF-8F64-270600D95054}"/>
              </a:ext>
            </a:extLst>
          </p:cNvPr>
          <p:cNvSpPr/>
          <p:nvPr/>
        </p:nvSpPr>
        <p:spPr>
          <a:xfrm>
            <a:off x="10062526" y="3000850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FFE22702-382A-4522-A767-224908B8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287" y="3281439"/>
            <a:ext cx="256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EFC14CEC-8BBB-4716-BA7F-643799D2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4848" y="2312079"/>
            <a:ext cx="256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56F00876-8280-4008-B7F8-C373807A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2525" y="4057392"/>
            <a:ext cx="899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04F18527-07C0-4763-838E-2467ABDC3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6964" y="4060773"/>
            <a:ext cx="562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57E39CC5-D679-46AD-8884-A12F89380B04}"/>
              </a:ext>
            </a:extLst>
          </p:cNvPr>
          <p:cNvSpPr/>
          <p:nvPr/>
        </p:nvSpPr>
        <p:spPr>
          <a:xfrm>
            <a:off x="9039398" y="2650589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14E137-DFB5-4B9B-B5C6-EB74CDEF6B1B}"/>
              </a:ext>
            </a:extLst>
          </p:cNvPr>
          <p:cNvCxnSpPr/>
          <p:nvPr/>
        </p:nvCxnSpPr>
        <p:spPr>
          <a:xfrm>
            <a:off x="9293276" y="3281439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0657D9FE-8E4E-46A0-A3C9-32CECCFEBC32}"/>
              </a:ext>
            </a:extLst>
          </p:cNvPr>
          <p:cNvSpPr/>
          <p:nvPr/>
        </p:nvSpPr>
        <p:spPr>
          <a:xfrm rot="14988361">
            <a:off x="8827669" y="3702979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7F9800F-983D-4F1F-A38A-28EDAB3ED85B}"/>
              </a:ext>
            </a:extLst>
          </p:cNvPr>
          <p:cNvSpPr/>
          <p:nvPr/>
        </p:nvSpPr>
        <p:spPr>
          <a:xfrm rot="14988361">
            <a:off x="10102924" y="3648424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F81F4C1-96E5-4DA7-A726-59E8B0CABC55}"/>
              </a:ext>
            </a:extLst>
          </p:cNvPr>
          <p:cNvCxnSpPr>
            <a:cxnSpLocks/>
          </p:cNvCxnSpPr>
          <p:nvPr/>
        </p:nvCxnSpPr>
        <p:spPr>
          <a:xfrm flipH="1" flipV="1">
            <a:off x="10676203" y="3366497"/>
            <a:ext cx="535462" cy="945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172BF17-A8B7-44E9-97DF-1CE84AEF42F6}"/>
              </a:ext>
            </a:extLst>
          </p:cNvPr>
          <p:cNvSpPr/>
          <p:nvPr/>
        </p:nvSpPr>
        <p:spPr>
          <a:xfrm>
            <a:off x="10094180" y="305101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A50B13F-488C-4E76-B637-06171938B4AB}"/>
              </a:ext>
            </a:extLst>
          </p:cNvPr>
          <p:cNvGrpSpPr/>
          <p:nvPr/>
        </p:nvGrpSpPr>
        <p:grpSpPr>
          <a:xfrm>
            <a:off x="6727597" y="4780788"/>
            <a:ext cx="3570255" cy="2045642"/>
            <a:chOff x="6727597" y="4780788"/>
            <a:chExt cx="3570255" cy="204564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9EB8A5-FE01-4C41-9D39-1D53FB9452F1}"/>
                </a:ext>
              </a:extLst>
            </p:cNvPr>
            <p:cNvSpPr/>
            <p:nvPr/>
          </p:nvSpPr>
          <p:spPr>
            <a:xfrm>
              <a:off x="6873379" y="5683690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0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A71BA9C-62C8-42EC-8F1C-64C8154B5C3C}"/>
                </a:ext>
              </a:extLst>
            </p:cNvPr>
            <p:cNvSpPr/>
            <p:nvPr/>
          </p:nvSpPr>
          <p:spPr>
            <a:xfrm>
              <a:off x="8843326" y="5731350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15">
              <a:extLst>
                <a:ext uri="{FF2B5EF4-FFF2-40B4-BE49-F238E27FC236}">
                  <a16:creationId xmlns:a16="http://schemas.microsoft.com/office/drawing/2014/main" id="{7E453173-B5AE-4EED-AA5F-5A2C4921E2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0039" y="5717043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2" name="TextBox 23">
              <a:extLst>
                <a:ext uri="{FF2B5EF4-FFF2-40B4-BE49-F238E27FC236}">
                  <a16:creationId xmlns:a16="http://schemas.microsoft.com/office/drawing/2014/main" id="{82742B12-2555-41B0-B0B6-65E2506C6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98811" y="6341050"/>
              <a:ext cx="8990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" name="TextBox 27">
              <a:extLst>
                <a:ext uri="{FF2B5EF4-FFF2-40B4-BE49-F238E27FC236}">
                  <a16:creationId xmlns:a16="http://schemas.microsoft.com/office/drawing/2014/main" id="{CE5CC7B4-B43A-477C-8F29-028779D8E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97" y="6350524"/>
              <a:ext cx="5625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E669B10D-D223-4FA5-A843-1BD35109F99C}"/>
                </a:ext>
              </a:extLst>
            </p:cNvPr>
            <p:cNvSpPr/>
            <p:nvPr/>
          </p:nvSpPr>
          <p:spPr>
            <a:xfrm rot="2271609">
              <a:off x="8360380" y="5084096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04D1D10-4575-43FE-8F4F-8FB51FA63F34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 flipV="1">
              <a:off x="7453794" y="6058705"/>
              <a:ext cx="1389532" cy="431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8AD82B2-FA6A-458F-891B-09BD5C96D510}"/>
                </a:ext>
              </a:extLst>
            </p:cNvPr>
            <p:cNvSpPr/>
            <p:nvPr/>
          </p:nvSpPr>
          <p:spPr>
            <a:xfrm rot="14988361">
              <a:off x="6938707" y="6334297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0CF2F029-315A-482C-A466-AEA52D4510B9}"/>
                </a:ext>
              </a:extLst>
            </p:cNvPr>
            <p:cNvSpPr/>
            <p:nvPr/>
          </p:nvSpPr>
          <p:spPr>
            <a:xfrm rot="14988361">
              <a:off x="8883724" y="6378924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9AC9DF7-741D-46D1-88A6-4434A8EA31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57003" y="6096997"/>
              <a:ext cx="535462" cy="94511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4D1F37E-0A40-458A-8FB3-120AAB49C155}"/>
                </a:ext>
              </a:extLst>
            </p:cNvPr>
            <p:cNvSpPr/>
            <p:nvPr/>
          </p:nvSpPr>
          <p:spPr>
            <a:xfrm>
              <a:off x="8873005" y="5770560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AFB14C7-F303-4604-A822-0AF7C383241E}"/>
                </a:ext>
              </a:extLst>
            </p:cNvPr>
            <p:cNvSpPr/>
            <p:nvPr/>
          </p:nvSpPr>
          <p:spPr>
            <a:xfrm>
              <a:off x="7873787" y="4866096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25ADAAD-CF2B-4E9E-B8D3-7FBD05872630}"/>
                    </a:ext>
                  </a:extLst>
                </p:cNvPr>
                <p:cNvSpPr txBox="1"/>
                <p:nvPr/>
              </p:nvSpPr>
              <p:spPr>
                <a:xfrm>
                  <a:off x="6966225" y="5761409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25ADAAD-CF2B-4E9E-B8D3-7FBD058726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6225" y="5761409"/>
                  <a:ext cx="327559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1887" r="-24528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F457988-0417-4534-8843-445545634F93}"/>
                    </a:ext>
                  </a:extLst>
                </p:cNvPr>
                <p:cNvSpPr txBox="1"/>
                <p:nvPr/>
              </p:nvSpPr>
              <p:spPr>
                <a:xfrm>
                  <a:off x="7944606" y="4902786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F457988-0417-4534-8843-445545634F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4606" y="4902786"/>
                  <a:ext cx="327559" cy="461665"/>
                </a:xfrm>
                <a:prstGeom prst="rect">
                  <a:avLst/>
                </a:prstGeom>
                <a:blipFill>
                  <a:blip r:embed="rId4"/>
                  <a:stretch>
                    <a:fillRect r="-24074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C646B04-AE24-4C6B-B73E-C1B79440DE8D}"/>
                    </a:ext>
                  </a:extLst>
                </p:cNvPr>
                <p:cNvSpPr txBox="1"/>
                <p:nvPr/>
              </p:nvSpPr>
              <p:spPr>
                <a:xfrm>
                  <a:off x="8897714" y="5761026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C646B04-AE24-4C6B-B73E-C1B79440DE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7714" y="5761026"/>
                  <a:ext cx="327559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1887" r="-26415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F2C5236-FF66-4A06-BD24-AC6BD6A745EF}"/>
                </a:ext>
              </a:extLst>
            </p:cNvPr>
            <p:cNvCxnSpPr>
              <a:cxnSpLocks/>
              <a:endCxn id="40" idx="5"/>
            </p:cNvCxnSpPr>
            <p:nvPr/>
          </p:nvCxnSpPr>
          <p:spPr>
            <a:xfrm flipH="1" flipV="1">
              <a:off x="8384473" y="5424926"/>
              <a:ext cx="567013" cy="4232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92F836EA-1AAE-4E17-8D60-90A6328A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47572" y="4902786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8EFA8D8-C6FF-492F-B6C7-E1DECB753D30}"/>
                </a:ext>
              </a:extLst>
            </p:cNvPr>
            <p:cNvCxnSpPr>
              <a:cxnSpLocks/>
              <a:stCxn id="40" idx="3"/>
              <a:endCxn id="28" idx="7"/>
            </p:cNvCxnSpPr>
            <p:nvPr/>
          </p:nvCxnSpPr>
          <p:spPr>
            <a:xfrm flipH="1">
              <a:off x="7384065" y="5424926"/>
              <a:ext cx="577342" cy="35464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15">
              <a:extLst>
                <a:ext uri="{FF2B5EF4-FFF2-40B4-BE49-F238E27FC236}">
                  <a16:creationId xmlns:a16="http://schemas.microsoft.com/office/drawing/2014/main" id="{84DCE5B5-A9A8-401F-80EF-E7A276DC7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1481" y="5240713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4" name="TextBox 15">
              <a:extLst>
                <a:ext uri="{FF2B5EF4-FFF2-40B4-BE49-F238E27FC236}">
                  <a16:creationId xmlns:a16="http://schemas.microsoft.com/office/drawing/2014/main" id="{F9C2ABE8-D571-4FC0-92B2-518EBD814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84150" y="5422354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39AD7F82-8406-4C04-82CC-FCE520198841}"/>
                </a:ext>
              </a:extLst>
            </p:cNvPr>
            <p:cNvSpPr/>
            <p:nvPr/>
          </p:nvSpPr>
          <p:spPr>
            <a:xfrm rot="10800000">
              <a:off x="7471367" y="5794852"/>
              <a:ext cx="1356587" cy="864770"/>
            </a:xfrm>
            <a:prstGeom prst="arc">
              <a:avLst>
                <a:gd name="adj1" fmla="val 10841513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6" name="TextBox 15">
              <a:extLst>
                <a:ext uri="{FF2B5EF4-FFF2-40B4-BE49-F238E27FC236}">
                  <a16:creationId xmlns:a16="http://schemas.microsoft.com/office/drawing/2014/main" id="{665FCC00-9E6F-49D6-AB05-59F952149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4209" y="6274795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2ECBFEE-DB23-4DF7-8C9E-ECCBB435C550}"/>
                </a:ext>
              </a:extLst>
            </p:cNvPr>
            <p:cNvSpPr/>
            <p:nvPr/>
          </p:nvSpPr>
          <p:spPr>
            <a:xfrm rot="19209973">
              <a:off x="6796239" y="5021930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9" name="TextBox 15">
              <a:extLst>
                <a:ext uri="{FF2B5EF4-FFF2-40B4-BE49-F238E27FC236}">
                  <a16:creationId xmlns:a16="http://schemas.microsoft.com/office/drawing/2014/main" id="{AFB2792B-9CF1-425A-9396-03FE21777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7069" y="4780788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357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08F9-2ACA-4852-AFBB-D8D507CA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DFAs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5CE3-50D4-4125-9A19-6E5495D5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DFAs can’t “count arbitrarily high”</a:t>
            </a:r>
          </a:p>
          <a:p>
            <a:endParaRPr lang="en-US" dirty="0"/>
          </a:p>
          <a:p>
            <a:r>
              <a:rPr lang="en-US" dirty="0"/>
              <a:t>For example, we could not make a DFA that remembers the overall sum of all the digits (not taken % 3) </a:t>
            </a:r>
          </a:p>
          <a:p>
            <a:r>
              <a:rPr lang="en-US" dirty="0"/>
              <a:t>That would have infinitely many states! We’re only allowed a finite number.</a:t>
            </a:r>
          </a:p>
        </p:txBody>
      </p:sp>
    </p:spTree>
    <p:extLst>
      <p:ext uri="{BB962C8B-B14F-4D97-AF65-F5344CB8AC3E}">
        <p14:creationId xmlns:p14="http://schemas.microsoft.com/office/powerpoint/2010/main" val="26628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2767214" y="3415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273443" y="341117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28309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531020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V="1">
            <a:off x="2538554" y="4118412"/>
            <a:ext cx="349180" cy="2246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45529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BF176-06F8-4A05-93C4-E99FB2D13E83}"/>
              </a:ext>
            </a:extLst>
          </p:cNvPr>
          <p:cNvSpPr txBox="1">
            <a:spLocks/>
          </p:cNvSpPr>
          <p:nvPr/>
        </p:nvSpPr>
        <p:spPr>
          <a:xfrm>
            <a:off x="606731" y="327672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2767214" y="3415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273443" y="341117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28309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531020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V="1">
            <a:off x="2538554" y="4118412"/>
            <a:ext cx="349180" cy="2246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1" idx="1"/>
            <a:endCxn id="7" idx="4"/>
          </p:cNvCxnSpPr>
          <p:nvPr/>
        </p:nvCxnSpPr>
        <p:spPr>
          <a:xfrm flipH="1" flipV="1">
            <a:off x="3178694" y="4238931"/>
            <a:ext cx="1319988" cy="1164682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7" idx="0"/>
            <a:endCxn id="10" idx="3"/>
          </p:cNvCxnSpPr>
          <p:nvPr/>
        </p:nvCxnSpPr>
        <p:spPr>
          <a:xfrm flipV="1">
            <a:off x="3178694" y="2396001"/>
            <a:ext cx="1319988" cy="1019971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0" idx="4"/>
            <a:endCxn id="11" idx="0"/>
          </p:cNvCxnSpPr>
          <p:nvPr/>
        </p:nvCxnSpPr>
        <p:spPr>
          <a:xfrm>
            <a:off x="4789642" y="2516521"/>
            <a:ext cx="0" cy="276657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9" idx="4"/>
            <a:endCxn id="12" idx="7"/>
          </p:cNvCxnSpPr>
          <p:nvPr/>
        </p:nvCxnSpPr>
        <p:spPr>
          <a:xfrm flipH="1">
            <a:off x="8341855" y="4234133"/>
            <a:ext cx="1343069" cy="119659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" idx="0"/>
            <a:endCxn id="205" idx="4"/>
          </p:cNvCxnSpPr>
          <p:nvPr/>
        </p:nvCxnSpPr>
        <p:spPr>
          <a:xfrm flipV="1">
            <a:off x="8050895" y="2516521"/>
            <a:ext cx="6115" cy="279368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45529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212" name="Straight Arrow Connector 211"/>
          <p:cNvCxnSpPr>
            <a:stCxn id="205" idx="5"/>
            <a:endCxn id="9" idx="0"/>
          </p:cNvCxnSpPr>
          <p:nvPr/>
        </p:nvCxnSpPr>
        <p:spPr>
          <a:xfrm>
            <a:off x="8347969" y="2396001"/>
            <a:ext cx="1336954" cy="101517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7" idx="7"/>
            <a:endCxn id="205" idx="3"/>
          </p:cNvCxnSpPr>
          <p:nvPr/>
        </p:nvCxnSpPr>
        <p:spPr>
          <a:xfrm flipV="1">
            <a:off x="3469655" y="2396001"/>
            <a:ext cx="4296395" cy="1140491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9" idx="3"/>
            <a:endCxn id="11" idx="7"/>
          </p:cNvCxnSpPr>
          <p:nvPr/>
        </p:nvCxnSpPr>
        <p:spPr>
          <a:xfrm flipH="1">
            <a:off x="5080603" y="4113613"/>
            <a:ext cx="4313361" cy="129000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10" idx="5"/>
            <a:endCxn id="9" idx="1"/>
          </p:cNvCxnSpPr>
          <p:nvPr/>
        </p:nvCxnSpPr>
        <p:spPr>
          <a:xfrm>
            <a:off x="5080603" y="2396001"/>
            <a:ext cx="4313361" cy="113569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2" idx="1"/>
            <a:endCxn id="7" idx="5"/>
          </p:cNvCxnSpPr>
          <p:nvPr/>
        </p:nvCxnSpPr>
        <p:spPr>
          <a:xfrm flipH="1" flipV="1">
            <a:off x="3469654" y="4118411"/>
            <a:ext cx="4290280" cy="1312312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05" idx="2"/>
            <a:endCxn id="10" idx="6"/>
          </p:cNvCxnSpPr>
          <p:nvPr/>
        </p:nvCxnSpPr>
        <p:spPr>
          <a:xfrm flipH="1">
            <a:off x="5201123" y="2105040"/>
            <a:ext cx="2444407" cy="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1" idx="6"/>
            <a:endCxn id="12" idx="2"/>
          </p:cNvCxnSpPr>
          <p:nvPr/>
        </p:nvCxnSpPr>
        <p:spPr>
          <a:xfrm>
            <a:off x="5201122" y="5694573"/>
            <a:ext cx="2438292" cy="2711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7237282" y="16341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5302159" y="575470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7083403" y="526001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671188" y="34353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8830829" y="3792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5485967" y="2095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9567563" y="42969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964338" y="29035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022102" y="514570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4421316" y="2466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8088813" y="487796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8479551" y="20872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8" name="Arc 37"/>
          <p:cNvSpPr/>
          <p:nvPr/>
        </p:nvSpPr>
        <p:spPr>
          <a:xfrm rot="1877194">
            <a:off x="4187663" y="1413819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 rot="19722806" flipH="1">
            <a:off x="8414187" y="150835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0" name="Arc 39"/>
          <p:cNvSpPr/>
          <p:nvPr/>
        </p:nvSpPr>
        <p:spPr>
          <a:xfrm>
            <a:off x="2313922" y="353649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 rot="1877194" flipH="1" flipV="1">
            <a:off x="8379065" y="5940537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 rot="9582308">
            <a:off x="10128936" y="3674244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 rot="19722806" flipV="1">
            <a:off x="4115811" y="592734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1781" y="12881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72362" y="578181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33490" y="587522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76729" y="31355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194830" y="320979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85678" y="143561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83708904-B91A-493A-9FFE-08B8FD66F8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4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6D79-770D-43BB-B385-5C3DC7C4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CC96-6AB7-41E5-BAE1-9E3D5F0C7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day to turn in HW6 is today (would be using 3 late days)</a:t>
            </a:r>
          </a:p>
          <a:p>
            <a:r>
              <a:rPr lang="en-US" dirty="0"/>
              <a:t>HW7 is out! (due Friday)</a:t>
            </a:r>
          </a:p>
          <a:p>
            <a:pPr lvl="1"/>
            <a:r>
              <a:rPr lang="en-US" dirty="0"/>
              <a:t>Mix of induction problems and regular expression/CFG practice</a:t>
            </a:r>
          </a:p>
          <a:p>
            <a:pPr lvl="1"/>
            <a:r>
              <a:rPr lang="en-US" dirty="0"/>
              <a:t>The regular expression and CFG problems are </a:t>
            </a:r>
            <a:r>
              <a:rPr lang="en-US" dirty="0" err="1"/>
              <a:t>autograded</a:t>
            </a:r>
            <a:r>
              <a:rPr lang="en-US" dirty="0"/>
              <a:t>. You have a limited number of guesses (and we don’t give partial credit on them</a:t>
            </a:r>
            <a:r>
              <a:rPr lang="en-US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16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84002F1-FD29-4009-8D87-EFB0A63038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79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/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Called the “cross product” construction (because you have a set of states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where first two DFAs had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very common trick to combine DFAs.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blipFill>
                <a:blip r:embed="rId2"/>
                <a:stretch>
                  <a:fillRect l="-1399" t="-1736" r="-29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6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/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Called the “cross product” construction (because you have a set of states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where first two DFAs had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very common trick to combine DFAs.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blipFill>
                <a:blip r:embed="rId2"/>
                <a:stretch>
                  <a:fillRect l="-1399" t="-1736" r="-29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31349E9-1D07-4BB5-8CD4-21FB2C61CD23}"/>
              </a:ext>
            </a:extLst>
          </p:cNvPr>
          <p:cNvSpPr/>
          <p:nvPr/>
        </p:nvSpPr>
        <p:spPr>
          <a:xfrm>
            <a:off x="6326175" y="1648361"/>
            <a:ext cx="215346" cy="454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F8498-D575-4E65-A9D8-77748FFEBC8C}"/>
              </a:ext>
            </a:extLst>
          </p:cNvPr>
          <p:cNvSpPr txBox="1"/>
          <p:nvPr/>
        </p:nvSpPr>
        <p:spPr>
          <a:xfrm>
            <a:off x="4640997" y="6118248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“even # 2’s”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5ECC71A-8B2D-4BE1-A18C-C0DDED735A58}"/>
              </a:ext>
            </a:extLst>
          </p:cNvPr>
          <p:cNvSpPr txBox="1"/>
          <p:nvPr/>
        </p:nvSpPr>
        <p:spPr>
          <a:xfrm>
            <a:off x="6747873" y="6152329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“odd # 2’s”</a:t>
            </a:r>
          </a:p>
        </p:txBody>
      </p:sp>
    </p:spTree>
    <p:extLst>
      <p:ext uri="{BB962C8B-B14F-4D97-AF65-F5344CB8AC3E}">
        <p14:creationId xmlns:p14="http://schemas.microsoft.com/office/powerpoint/2010/main" val="2404455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/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Called the “cross product” construction (because you have a set of states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where first two DFAs had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very common trick to combine DFAs.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blipFill>
                <a:blip r:embed="rId2"/>
                <a:stretch>
                  <a:fillRect l="-1399" t="-1736" r="-29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31349E9-1D07-4BB5-8CD4-21FB2C61CD23}"/>
              </a:ext>
            </a:extLst>
          </p:cNvPr>
          <p:cNvSpPr/>
          <p:nvPr/>
        </p:nvSpPr>
        <p:spPr>
          <a:xfrm>
            <a:off x="4236348" y="2843876"/>
            <a:ext cx="4277836" cy="252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F8498-D575-4E65-A9D8-77748FFEBC8C}"/>
              </a:ext>
            </a:extLst>
          </p:cNvPr>
          <p:cNvSpPr txBox="1"/>
          <p:nvPr/>
        </p:nvSpPr>
        <p:spPr>
          <a:xfrm>
            <a:off x="2543400" y="2349435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“sum%3 = 0”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CE1AF00-9F8B-4CD8-B159-73C1F5D9AD7D}"/>
              </a:ext>
            </a:extLst>
          </p:cNvPr>
          <p:cNvSpPr/>
          <p:nvPr/>
        </p:nvSpPr>
        <p:spPr>
          <a:xfrm>
            <a:off x="4323664" y="4702374"/>
            <a:ext cx="4277836" cy="252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26F7EE3-1057-4E4D-99F1-7CCC5110DF37}"/>
              </a:ext>
            </a:extLst>
          </p:cNvPr>
          <p:cNvSpPr txBox="1"/>
          <p:nvPr/>
        </p:nvSpPr>
        <p:spPr>
          <a:xfrm>
            <a:off x="2294313" y="4046019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“sum%3 = 1”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CC5968-9624-4245-869F-0EFCD88ED3EF}"/>
              </a:ext>
            </a:extLst>
          </p:cNvPr>
          <p:cNvSpPr txBox="1"/>
          <p:nvPr/>
        </p:nvSpPr>
        <p:spPr>
          <a:xfrm>
            <a:off x="3573519" y="6167213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“sum%3 = 2”</a:t>
            </a:r>
          </a:p>
        </p:txBody>
      </p:sp>
    </p:spTree>
    <p:extLst>
      <p:ext uri="{BB962C8B-B14F-4D97-AF65-F5344CB8AC3E}">
        <p14:creationId xmlns:p14="http://schemas.microsoft.com/office/powerpoint/2010/main" val="1363144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Arc 14"/>
          <p:cNvSpPr/>
          <p:nvPr/>
        </p:nvSpPr>
        <p:spPr>
          <a:xfrm rot="1877194">
            <a:off x="4187663" y="125985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3811781" y="113421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18" name="Arc 17"/>
          <p:cNvSpPr>
            <a:spLocks noChangeAspect="1"/>
          </p:cNvSpPr>
          <p:nvPr/>
        </p:nvSpPr>
        <p:spPr>
          <a:xfrm rot="19722806" flipH="1">
            <a:off x="8275394" y="1254249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8646885" y="11889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cxnSp>
        <p:nvCxnSpPr>
          <p:cNvPr id="20" name="Straight Arrow Connector 19"/>
          <p:cNvCxnSpPr>
            <a:stCxn id="7" idx="4"/>
            <a:endCxn id="10" idx="0"/>
          </p:cNvCxnSpPr>
          <p:nvPr/>
        </p:nvCxnSpPr>
        <p:spPr>
          <a:xfrm>
            <a:off x="4789642" y="2316082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49484" y="2466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97439" y="351094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983629" y="3533241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2" name="TextBox 41"/>
          <p:cNvSpPr txBox="1"/>
          <p:nvPr/>
        </p:nvSpPr>
        <p:spPr>
          <a:xfrm>
            <a:off x="3946436" y="31322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44" name="Arc 43"/>
          <p:cNvSpPr>
            <a:spLocks noChangeAspect="1"/>
          </p:cNvSpPr>
          <p:nvPr/>
        </p:nvSpPr>
        <p:spPr>
          <a:xfrm rot="19722806" flipV="1">
            <a:off x="4133163" y="580370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5" name="TextBox 44"/>
          <p:cNvSpPr txBox="1"/>
          <p:nvPr/>
        </p:nvSpPr>
        <p:spPr>
          <a:xfrm>
            <a:off x="3789714" y="56581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50" name="Arc 49"/>
          <p:cNvSpPr/>
          <p:nvPr/>
        </p:nvSpPr>
        <p:spPr>
          <a:xfrm rot="9582308">
            <a:off x="8515306" y="3533241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1" name="TextBox 50"/>
          <p:cNvSpPr txBox="1"/>
          <p:nvPr/>
        </p:nvSpPr>
        <p:spPr>
          <a:xfrm>
            <a:off x="8581200" y="306878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C54D1AE7-A1C2-48F9-A04A-E5BA64BDB1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19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OR </a:t>
            </a:r>
            <a:r>
              <a:rPr lang="en-US" sz="4400" dirty="0"/>
              <a:t>sum%3=0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B1B6C-DF16-4510-83BD-1E74DE2079C0}"/>
              </a:ext>
            </a:extLst>
          </p:cNvPr>
          <p:cNvSpPr txBox="1"/>
          <p:nvPr/>
        </p:nvSpPr>
        <p:spPr>
          <a:xfrm>
            <a:off x="419101" y="2179865"/>
            <a:ext cx="2138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Want to change the and to or – don’t need to change states or transitions…</a:t>
            </a:r>
          </a:p>
        </p:txBody>
      </p:sp>
    </p:spTree>
    <p:extLst>
      <p:ext uri="{BB962C8B-B14F-4D97-AF65-F5344CB8AC3E}">
        <p14:creationId xmlns:p14="http://schemas.microsoft.com/office/powerpoint/2010/main" val="279248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F9698F05-93A3-4715-B1A9-3A4BEE7EF8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OR </a:t>
            </a:r>
            <a:r>
              <a:rPr lang="en-US" sz="4400" dirty="0"/>
              <a:t>sum%3=0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12C8A9-ABA7-4F62-B24C-441B9959DED9}"/>
              </a:ext>
            </a:extLst>
          </p:cNvPr>
          <p:cNvSpPr txBox="1"/>
          <p:nvPr/>
        </p:nvSpPr>
        <p:spPr>
          <a:xfrm>
            <a:off x="419100" y="2179865"/>
            <a:ext cx="2573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Want to change the and to or – don’t need to change states or transitions…</a:t>
            </a:r>
          </a:p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Just which accept.</a:t>
            </a:r>
          </a:p>
        </p:txBody>
      </p:sp>
    </p:spTree>
    <p:extLst>
      <p:ext uri="{BB962C8B-B14F-4D97-AF65-F5344CB8AC3E}">
        <p14:creationId xmlns:p14="http://schemas.microsoft.com/office/powerpoint/2010/main" val="2264274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AC7B58-D791-4641-A27F-37F00964433A}"/>
              </a:ext>
            </a:extLst>
          </p:cNvPr>
          <p:cNvSpPr txBox="1">
            <a:spLocks/>
          </p:cNvSpPr>
          <p:nvPr/>
        </p:nvSpPr>
        <p:spPr>
          <a:xfrm>
            <a:off x="502443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35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24513" y="1800138"/>
            <a:ext cx="6755854" cy="3140161"/>
            <a:chOff x="76200" y="3424238"/>
            <a:chExt cx="3947736" cy="1614730"/>
          </a:xfrm>
        </p:grpSpPr>
        <p:sp>
          <p:nvSpPr>
            <p:cNvPr id="4" name="Oval 3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0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2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A</a:t>
              </a:r>
              <a:endParaRPr lang="en-US" sz="3000" b="1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8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cxnSp>
          <p:nvCxnSpPr>
            <p:cNvPr id="10" name="Straight Arrow Connector 9"/>
            <p:cNvCxnSpPr>
              <a:stCxn id="4" idx="6"/>
              <a:endCxn id="7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3599024" y="4781268"/>
              <a:ext cx="42491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/>
                <a:t>0,1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 bwMode="auto">
            <a:xfrm rot="14988361">
              <a:off x="3335698" y="474529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R</a:t>
              </a:r>
              <a:endParaRPr lang="en-US" sz="3000" b="1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18" name="Straight Arrow Connector 17"/>
            <p:cNvCxnSpPr>
              <a:endCxn id="17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</a:t>
              </a:r>
            </a:p>
          </p:txBody>
        </p:sp>
        <p:sp>
          <p:nvSpPr>
            <p:cNvPr id="20" name="TextBox 23"/>
            <p:cNvSpPr txBox="1">
              <a:spLocks noChangeArrowheads="1"/>
            </p:cNvSpPr>
            <p:nvPr/>
          </p:nvSpPr>
          <p:spPr bwMode="auto">
            <a:xfrm>
              <a:off x="3599024" y="3791598"/>
              <a:ext cx="42491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sp>
          <p:nvSpPr>
            <p:cNvPr id="21" name="Arc 20"/>
            <p:cNvSpPr/>
            <p:nvPr/>
          </p:nvSpPr>
          <p:spPr bwMode="auto">
            <a:xfrm rot="14988361">
              <a:off x="3333213" y="3800126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A08F9ADA-89B8-4D53-9401-4DE68578FA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start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6CE330-F08C-4CC1-A17B-E9CA7F967D42}"/>
                  </a:ext>
                </a:extLst>
              </p14:cNvPr>
              <p14:cNvContentPartPr/>
              <p14:nvPr/>
            </p14:nvContentPartPr>
            <p14:xfrm>
              <a:off x="3944160" y="4375080"/>
              <a:ext cx="4951800" cy="1629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6CE330-F08C-4CC1-A17B-E9CA7F967D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34800" y="4365720"/>
                <a:ext cx="4970520" cy="164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6663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A6A328-1DBA-4008-B31A-160B50CBB2CE}"/>
              </a:ext>
            </a:extLst>
          </p:cNvPr>
          <p:cNvSpPr txBox="1">
            <a:spLocks/>
          </p:cNvSpPr>
          <p:nvPr/>
        </p:nvSpPr>
        <p:spPr>
          <a:xfrm>
            <a:off x="612775" y="3524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end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F91C3-E16E-4775-9B0A-A15C7224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to remember?</a:t>
            </a:r>
          </a:p>
          <a:p>
            <a:endParaRPr lang="en-US" dirty="0"/>
          </a:p>
          <a:p>
            <a:r>
              <a:rPr lang="en-US" dirty="0"/>
              <a:t>We can’t know what string was third from the end until we have read the last character.</a:t>
            </a:r>
          </a:p>
          <a:p>
            <a:r>
              <a:rPr lang="en-US" dirty="0"/>
              <a:t>So we’ll need to keep track of “the character that was 3 ago” in case this was the end of the string.</a:t>
            </a:r>
          </a:p>
          <a:p>
            <a:r>
              <a:rPr lang="en-US" dirty="0"/>
              <a:t>But if it’s not…we’ll need the character 2 ago, to update what the character 3 ago becomes. Same with the last character.</a:t>
            </a:r>
          </a:p>
        </p:txBody>
      </p:sp>
    </p:spTree>
    <p:extLst>
      <p:ext uri="{BB962C8B-B14F-4D97-AF65-F5344CB8AC3E}">
        <p14:creationId xmlns:p14="http://schemas.microsoft.com/office/powerpoint/2010/main" val="85497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bit shift register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348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4872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5697538" y="4349751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3868738" y="4219576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4783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7219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9050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8135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3868738" y="4313239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2801939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75515" y="310484"/>
            <a:ext cx="5037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149542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D7E65-2F5C-492E-BE3A-E4C164C0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Two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890C7-25B6-40E0-B0ED-156028AB6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computers can and can’t do…</a:t>
            </a:r>
          </a:p>
          <a:p>
            <a:pPr lvl="1"/>
            <a:r>
              <a:rPr lang="en-US" dirty="0"/>
              <a:t>Given any finite amount of time.</a:t>
            </a:r>
          </a:p>
          <a:p>
            <a:r>
              <a:rPr lang="en-US" dirty="0"/>
              <a:t>We’ll start with a simple model of a computer – finite state machines.</a:t>
            </a:r>
          </a:p>
          <a:p>
            <a:r>
              <a:rPr lang="en-US" dirty="0"/>
              <a:t>What do we want computers to do? Let’s start very simple. </a:t>
            </a:r>
            <a:br>
              <a:rPr lang="en-US" dirty="0"/>
            </a:br>
            <a:r>
              <a:rPr lang="en-US" dirty="0"/>
              <a:t>We’ll give them an input (in a string format), and we want them to say “yes” or “no” for that string on a certain question. </a:t>
            </a:r>
            <a:br>
              <a:rPr lang="en-US" dirty="0"/>
            </a:br>
            <a:r>
              <a:rPr lang="en-US" dirty="0"/>
              <a:t>Example questions one might want to answer.</a:t>
            </a:r>
          </a:p>
          <a:p>
            <a:pPr lvl="1"/>
            <a:r>
              <a:rPr lang="en-US" dirty="0"/>
              <a:t>Does this input java code compile to a valid program?</a:t>
            </a:r>
          </a:p>
          <a:p>
            <a:pPr lvl="1"/>
            <a:r>
              <a:rPr lang="en-US" dirty="0"/>
              <a:t>Does this input string match a particular regular expression?</a:t>
            </a:r>
          </a:p>
          <a:p>
            <a:pPr lvl="1"/>
            <a:r>
              <a:rPr lang="en-US" dirty="0"/>
              <a:t>Is this input list sorted?</a:t>
            </a:r>
          </a:p>
          <a:p>
            <a:pPr lvl="1"/>
            <a:r>
              <a:rPr lang="en-US" sz="2800" dirty="0"/>
              <a:t>Depending on the “computer” some questions might be out of reach.</a:t>
            </a:r>
          </a:p>
        </p:txBody>
      </p:sp>
    </p:spTree>
    <p:extLst>
      <p:ext uri="{BB962C8B-B14F-4D97-AF65-F5344CB8AC3E}">
        <p14:creationId xmlns:p14="http://schemas.microsoft.com/office/powerpoint/2010/main" val="680986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26545" y="1228727"/>
            <a:ext cx="6870693" cy="5246096"/>
            <a:chOff x="1277938" y="228600"/>
            <a:chExt cx="6870693" cy="59436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2738438" y="3703638"/>
              <a:ext cx="609600" cy="609600"/>
              <a:chOff x="1725" y="2333"/>
              <a:chExt cx="384" cy="384"/>
            </a:xfrm>
          </p:grpSpPr>
          <p:sp>
            <p:nvSpPr>
              <p:cNvPr id="123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6091238" y="3703638"/>
              <a:ext cx="609600" cy="609600"/>
              <a:chOff x="3837" y="2333"/>
              <a:chExt cx="384" cy="384"/>
            </a:xfrm>
          </p:grpSpPr>
          <p:sp>
            <p:nvSpPr>
              <p:cNvPr id="121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7005638" y="4618038"/>
              <a:ext cx="609600" cy="609600"/>
              <a:chOff x="4413" y="2909"/>
              <a:chExt cx="384" cy="384"/>
            </a:xfrm>
          </p:grpSpPr>
          <p:sp>
            <p:nvSpPr>
              <p:cNvPr id="119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6091238" y="5532438"/>
              <a:ext cx="609600" cy="609600"/>
              <a:chOff x="3837" y="3485"/>
              <a:chExt cx="384" cy="384"/>
            </a:xfrm>
          </p:grpSpPr>
          <p:sp>
            <p:nvSpPr>
              <p:cNvPr id="117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176838" y="4618038"/>
              <a:ext cx="609600" cy="609600"/>
              <a:chOff x="3261" y="2909"/>
              <a:chExt cx="384" cy="384"/>
            </a:xfrm>
          </p:grpSpPr>
          <p:sp>
            <p:nvSpPr>
              <p:cNvPr id="115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3652838" y="4618038"/>
              <a:ext cx="609600" cy="609600"/>
              <a:chOff x="2301" y="2909"/>
              <a:chExt cx="384" cy="384"/>
            </a:xfrm>
          </p:grpSpPr>
          <p:sp>
            <p:nvSpPr>
              <p:cNvPr id="113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824038" y="4618038"/>
              <a:ext cx="609600" cy="609600"/>
              <a:chOff x="1149" y="2909"/>
              <a:chExt cx="384" cy="384"/>
            </a:xfrm>
          </p:grpSpPr>
          <p:sp>
            <p:nvSpPr>
              <p:cNvPr id="111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2738438" y="5532438"/>
              <a:ext cx="609600" cy="609600"/>
              <a:chOff x="1725" y="3485"/>
              <a:chExt cx="384" cy="384"/>
            </a:xfrm>
          </p:grpSpPr>
          <p:sp>
            <p:nvSpPr>
              <p:cNvPr id="109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384175"/>
              <a:chOff x="2016" y="2603"/>
              <a:chExt cx="1728" cy="242"/>
            </a:xfrm>
          </p:grpSpPr>
          <p:cxnSp>
            <p:nvCxnSpPr>
              <p:cNvPr id="107" name="AutoShape 30"/>
              <p:cNvCxnSpPr>
                <a:cxnSpLocks noChangeShapeType="1"/>
                <a:stCxn id="123" idx="6"/>
                <a:endCxn id="121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8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84175"/>
              <a:chOff x="2536" y="2999"/>
              <a:chExt cx="688" cy="242"/>
            </a:xfrm>
          </p:grpSpPr>
          <p:cxnSp>
            <p:nvCxnSpPr>
              <p:cNvPr id="105" name="AutoShape 33"/>
              <p:cNvCxnSpPr>
                <a:cxnSpLocks noChangeShapeType="1"/>
                <a:stCxn id="113" idx="7"/>
                <a:endCxn id="115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6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103" name="AutoShape 39"/>
              <p:cNvCxnSpPr>
                <a:cxnSpLocks noChangeShapeType="1"/>
                <a:stCxn id="111" idx="7"/>
                <a:endCxn id="123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4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3259138" y="4186238"/>
              <a:ext cx="482600" cy="520700"/>
              <a:chOff x="1960" y="2896"/>
              <a:chExt cx="304" cy="328"/>
            </a:xfrm>
          </p:grpSpPr>
          <p:cxnSp>
            <p:nvCxnSpPr>
              <p:cNvPr id="101" name="AutoShape 45"/>
              <p:cNvCxnSpPr>
                <a:cxnSpLocks noChangeShapeType="1"/>
                <a:stCxn id="123" idx="5"/>
                <a:endCxn id="113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2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6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99" name="AutoShape 55"/>
              <p:cNvCxnSpPr>
                <a:cxnSpLocks noChangeShapeType="1"/>
                <a:stCxn id="115" idx="7"/>
                <a:endCxn id="121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0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>
              <a:off x="7526332" y="4706938"/>
              <a:ext cx="622299" cy="431800"/>
              <a:chOff x="4648" y="3224"/>
              <a:chExt cx="392" cy="272"/>
            </a:xfrm>
          </p:grpSpPr>
          <p:cxnSp>
            <p:nvCxnSpPr>
              <p:cNvPr id="97" name="AutoShape 58"/>
              <p:cNvCxnSpPr>
                <a:cxnSpLocks noChangeShapeType="1"/>
                <a:stCxn id="119" idx="5"/>
                <a:endCxn id="119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8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8" name="Group 69"/>
            <p:cNvGrpSpPr>
              <a:grpSpLocks/>
            </p:cNvGrpSpPr>
            <p:nvPr/>
          </p:nvGrpSpPr>
          <p:grpSpPr bwMode="auto">
            <a:xfrm>
              <a:off x="6611932" y="4186238"/>
              <a:ext cx="501649" cy="520700"/>
              <a:chOff x="4072" y="2896"/>
              <a:chExt cx="316" cy="328"/>
            </a:xfrm>
          </p:grpSpPr>
          <p:cxnSp>
            <p:nvCxnSpPr>
              <p:cNvPr id="95" name="AutoShape 70"/>
              <p:cNvCxnSpPr>
                <a:cxnSpLocks noChangeShapeType="1"/>
                <a:stCxn id="121" idx="5"/>
                <a:endCxn id="119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6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14894" cy="1858962"/>
              <a:chOff x="2344738" y="4313238"/>
              <a:chExt cx="4814894" cy="1858962"/>
            </a:xfrm>
          </p:grpSpPr>
          <p:grpSp>
            <p:nvGrpSpPr>
              <p:cNvPr id="71" name="Group 35"/>
              <p:cNvGrpSpPr>
                <a:grpSpLocks/>
              </p:cNvGrpSpPr>
              <p:nvPr/>
            </p:nvGrpSpPr>
            <p:grpSpPr bwMode="auto">
              <a:xfrm>
                <a:off x="2797179" y="4313238"/>
                <a:ext cx="296863" cy="1219200"/>
                <a:chOff x="1669" y="2976"/>
                <a:chExt cx="187" cy="768"/>
              </a:xfrm>
            </p:grpSpPr>
            <p:cxnSp>
              <p:nvCxnSpPr>
                <p:cNvPr id="93" name="AutoShape 36"/>
                <p:cNvCxnSpPr>
                  <a:cxnSpLocks noChangeShapeType="1"/>
                  <a:stCxn id="109" idx="0"/>
                  <a:endCxn id="123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9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72" name="Group 41"/>
              <p:cNvGrpSpPr>
                <a:grpSpLocks/>
              </p:cNvGrpSpPr>
              <p:nvPr/>
            </p:nvGrpSpPr>
            <p:grpSpPr bwMode="auto">
              <a:xfrm>
                <a:off x="3259138" y="5138738"/>
                <a:ext cx="482600" cy="560387"/>
                <a:chOff x="1960" y="3496"/>
                <a:chExt cx="304" cy="353"/>
              </a:xfrm>
            </p:grpSpPr>
            <p:cxnSp>
              <p:nvCxnSpPr>
                <p:cNvPr id="91" name="AutoShape 42"/>
                <p:cNvCxnSpPr>
                  <a:cxnSpLocks noChangeShapeType="1"/>
                  <a:stCxn id="113" idx="3"/>
                  <a:endCxn id="109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9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3" name="Group 47"/>
              <p:cNvGrpSpPr>
                <a:grpSpLocks/>
              </p:cNvGrpSpPr>
              <p:nvPr/>
            </p:nvGrpSpPr>
            <p:grpSpPr bwMode="auto">
              <a:xfrm>
                <a:off x="2344738" y="5138739"/>
                <a:ext cx="482600" cy="538162"/>
                <a:chOff x="1384" y="3496"/>
                <a:chExt cx="304" cy="339"/>
              </a:xfrm>
            </p:grpSpPr>
            <p:cxnSp>
              <p:nvCxnSpPr>
                <p:cNvPr id="89" name="AutoShape 48"/>
                <p:cNvCxnSpPr>
                  <a:cxnSpLocks noChangeShapeType="1"/>
                  <a:stCxn id="109" idx="1"/>
                  <a:endCxn id="111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9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4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403225"/>
                <a:chOff x="2536" y="3496"/>
                <a:chExt cx="688" cy="254"/>
              </a:xfrm>
            </p:grpSpPr>
            <p:cxnSp>
              <p:nvCxnSpPr>
                <p:cNvPr id="87" name="AutoShape 52"/>
                <p:cNvCxnSpPr>
                  <a:cxnSpLocks noChangeShapeType="1"/>
                  <a:stCxn id="115" idx="3"/>
                  <a:endCxn id="113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5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520700"/>
                <a:chOff x="3496" y="3496"/>
                <a:chExt cx="304" cy="328"/>
              </a:xfrm>
            </p:grpSpPr>
            <p:cxnSp>
              <p:nvCxnSpPr>
                <p:cNvPr id="85" name="AutoShape 61"/>
                <p:cNvCxnSpPr>
                  <a:cxnSpLocks noChangeShapeType="1"/>
                  <a:stCxn id="117" idx="1"/>
                  <a:endCxn id="115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76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384175"/>
                <a:chOff x="2016" y="3905"/>
                <a:chExt cx="1728" cy="242"/>
              </a:xfrm>
            </p:grpSpPr>
            <p:cxnSp>
              <p:nvCxnSpPr>
                <p:cNvPr id="83" name="AutoShape 64"/>
                <p:cNvCxnSpPr>
                  <a:cxnSpLocks noChangeShapeType="1"/>
                  <a:stCxn id="117" idx="2"/>
                  <a:endCxn id="109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7" name="Group 66"/>
              <p:cNvGrpSpPr>
                <a:grpSpLocks/>
              </p:cNvGrpSpPr>
              <p:nvPr/>
            </p:nvGrpSpPr>
            <p:grpSpPr bwMode="auto">
              <a:xfrm>
                <a:off x="6611944" y="5138738"/>
                <a:ext cx="547688" cy="527050"/>
                <a:chOff x="4072" y="3496"/>
                <a:chExt cx="345" cy="332"/>
              </a:xfrm>
            </p:grpSpPr>
            <p:cxnSp>
              <p:nvCxnSpPr>
                <p:cNvPr id="81" name="AutoShape 67"/>
                <p:cNvCxnSpPr>
                  <a:cxnSpLocks noChangeShapeType="1"/>
                  <a:stCxn id="119" idx="3"/>
                  <a:endCxn id="117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8" name="Group 72"/>
              <p:cNvGrpSpPr>
                <a:grpSpLocks/>
              </p:cNvGrpSpPr>
              <p:nvPr/>
            </p:nvGrpSpPr>
            <p:grpSpPr bwMode="auto">
              <a:xfrm>
                <a:off x="6361123" y="4313238"/>
                <a:ext cx="296863" cy="1219200"/>
                <a:chOff x="3914" y="2976"/>
                <a:chExt cx="187" cy="768"/>
              </a:xfrm>
            </p:grpSpPr>
            <p:cxnSp>
              <p:nvCxnSpPr>
                <p:cNvPr id="79" name="AutoShape 73"/>
                <p:cNvCxnSpPr>
                  <a:cxnSpLocks noChangeShapeType="1"/>
                  <a:stCxn id="121" idx="4"/>
                  <a:endCxn id="117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20" name="Group 75"/>
            <p:cNvGrpSpPr>
              <a:grpSpLocks/>
            </p:cNvGrpSpPr>
            <p:nvPr/>
          </p:nvGrpSpPr>
          <p:grpSpPr bwMode="auto">
            <a:xfrm>
              <a:off x="1277938" y="4706944"/>
              <a:ext cx="636587" cy="449263"/>
              <a:chOff x="712" y="3224"/>
              <a:chExt cx="401" cy="283"/>
            </a:xfrm>
          </p:grpSpPr>
          <p:cxnSp>
            <p:nvCxnSpPr>
              <p:cNvPr id="69" name="AutoShape 76"/>
              <p:cNvCxnSpPr>
                <a:cxnSpLocks noChangeShapeType="1"/>
                <a:stCxn id="111" idx="3"/>
                <a:endCxn id="111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0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4386263" y="2286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1" charset="-128"/>
              </a:endParaRPr>
            </a:p>
          </p:txBody>
        </p:sp>
        <p:grpSp>
          <p:nvGrpSpPr>
            <p:cNvPr id="22" name="Group 5"/>
            <p:cNvGrpSpPr>
              <a:grpSpLocks/>
            </p:cNvGrpSpPr>
            <p:nvPr/>
          </p:nvGrpSpPr>
          <p:grpSpPr bwMode="auto">
            <a:xfrm>
              <a:off x="5786438" y="1082675"/>
              <a:ext cx="609600" cy="609600"/>
              <a:chOff x="1725" y="2333"/>
              <a:chExt cx="384" cy="384"/>
            </a:xfrm>
          </p:grpSpPr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7"/>
              <p:cNvSpPr txBox="1">
                <a:spLocks noChangeArrowheads="1"/>
              </p:cNvSpPr>
              <p:nvPr/>
            </p:nvSpPr>
            <p:spPr bwMode="auto">
              <a:xfrm>
                <a:off x="1837" y="241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23" name="Group 5"/>
            <p:cNvGrpSpPr>
              <a:grpSpLocks/>
            </p:cNvGrpSpPr>
            <p:nvPr/>
          </p:nvGrpSpPr>
          <p:grpSpPr bwMode="auto">
            <a:xfrm>
              <a:off x="2894013" y="1082675"/>
              <a:ext cx="609600" cy="609600"/>
              <a:chOff x="1725" y="2333"/>
              <a:chExt cx="384" cy="384"/>
            </a:xfrm>
          </p:grpSpPr>
          <p:sp>
            <p:nvSpPr>
              <p:cNvPr id="65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7"/>
              <p:cNvSpPr txBox="1">
                <a:spLocks noChangeArrowheads="1"/>
              </p:cNvSpPr>
              <p:nvPr/>
            </p:nvSpPr>
            <p:spPr bwMode="auto">
              <a:xfrm>
                <a:off x="1841" y="241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dirty="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2151063" y="2138363"/>
              <a:ext cx="609600" cy="609600"/>
              <a:chOff x="1725" y="2333"/>
              <a:chExt cx="384" cy="384"/>
            </a:xfrm>
          </p:grpSpPr>
          <p:sp>
            <p:nvSpPr>
              <p:cNvPr id="63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</a:t>
                </a:r>
              </a:p>
            </p:txBody>
          </p:sp>
        </p:grpSp>
        <p:grpSp>
          <p:nvGrpSpPr>
            <p:cNvPr id="25" name="Group 5"/>
            <p:cNvGrpSpPr>
              <a:grpSpLocks/>
            </p:cNvGrpSpPr>
            <p:nvPr/>
          </p:nvGrpSpPr>
          <p:grpSpPr bwMode="auto">
            <a:xfrm>
              <a:off x="3582988" y="2154238"/>
              <a:ext cx="609600" cy="609600"/>
              <a:chOff x="1725" y="2333"/>
              <a:chExt cx="384" cy="384"/>
            </a:xfrm>
          </p:grpSpPr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</a:t>
                </a:r>
              </a:p>
            </p:txBody>
          </p:sp>
        </p:grpSp>
        <p:grpSp>
          <p:nvGrpSpPr>
            <p:cNvPr id="26" name="Group 5"/>
            <p:cNvGrpSpPr>
              <a:grpSpLocks/>
            </p:cNvGrpSpPr>
            <p:nvPr/>
          </p:nvGrpSpPr>
          <p:grpSpPr bwMode="auto">
            <a:xfrm>
              <a:off x="5129213" y="2114550"/>
              <a:ext cx="609600" cy="609600"/>
              <a:chOff x="1725" y="2333"/>
              <a:chExt cx="384" cy="384"/>
            </a:xfrm>
          </p:grpSpPr>
          <p:sp>
            <p:nvSpPr>
              <p:cNvPr id="59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27" name="Group 5"/>
            <p:cNvGrpSpPr>
              <a:grpSpLocks/>
            </p:cNvGrpSpPr>
            <p:nvPr/>
          </p:nvGrpSpPr>
          <p:grpSpPr bwMode="auto">
            <a:xfrm>
              <a:off x="6665913" y="2098675"/>
              <a:ext cx="609600" cy="609600"/>
              <a:chOff x="1725" y="2333"/>
              <a:chExt cx="384" cy="384"/>
            </a:xfrm>
          </p:grpSpPr>
          <p:sp>
            <p:nvSpPr>
              <p:cNvPr id="57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</a:t>
                </a:r>
              </a:p>
            </p:txBody>
          </p:sp>
        </p:grpSp>
        <p:cxnSp>
          <p:nvCxnSpPr>
            <p:cNvPr id="28" name="AutoShape 70"/>
            <p:cNvCxnSpPr>
              <a:cxnSpLocks noChangeShapeType="1"/>
              <a:endCxn id="67" idx="1"/>
            </p:cNvCxnSpPr>
            <p:nvPr/>
          </p:nvCxnSpPr>
          <p:spPr bwMode="auto">
            <a:xfrm>
              <a:off x="4935538" y="711200"/>
              <a:ext cx="939800" cy="4603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" name="AutoShape 70"/>
            <p:cNvCxnSpPr>
              <a:cxnSpLocks noChangeShapeType="1"/>
              <a:endCxn id="57" idx="1"/>
            </p:cNvCxnSpPr>
            <p:nvPr/>
          </p:nvCxnSpPr>
          <p:spPr bwMode="auto">
            <a:xfrm>
              <a:off x="6335713" y="1557338"/>
              <a:ext cx="419100" cy="6302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" name="AutoShape 70"/>
            <p:cNvCxnSpPr>
              <a:cxnSpLocks noChangeShapeType="1"/>
              <a:endCxn id="59" idx="7"/>
            </p:cNvCxnSpPr>
            <p:nvPr/>
          </p:nvCxnSpPr>
          <p:spPr bwMode="auto">
            <a:xfrm flipH="1">
              <a:off x="5649913" y="1643063"/>
              <a:ext cx="265112" cy="560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" name="AutoShape 70"/>
            <p:cNvCxnSpPr>
              <a:cxnSpLocks noChangeShapeType="1"/>
              <a:endCxn id="65" idx="7"/>
            </p:cNvCxnSpPr>
            <p:nvPr/>
          </p:nvCxnSpPr>
          <p:spPr bwMode="auto">
            <a:xfrm flipH="1">
              <a:off x="3414713" y="669925"/>
              <a:ext cx="1023937" cy="5016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AutoShape 70"/>
            <p:cNvCxnSpPr>
              <a:cxnSpLocks noChangeShapeType="1"/>
              <a:endCxn id="63" idx="0"/>
            </p:cNvCxnSpPr>
            <p:nvPr/>
          </p:nvCxnSpPr>
          <p:spPr bwMode="auto">
            <a:xfrm flipH="1">
              <a:off x="2455863" y="1589088"/>
              <a:ext cx="520700" cy="5492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" name="AutoShape 70"/>
            <p:cNvCxnSpPr>
              <a:cxnSpLocks noChangeShapeType="1"/>
              <a:endCxn id="61" idx="1"/>
            </p:cNvCxnSpPr>
            <p:nvPr/>
          </p:nvCxnSpPr>
          <p:spPr bwMode="auto">
            <a:xfrm>
              <a:off x="3357563" y="1643063"/>
              <a:ext cx="314325" cy="600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4" name="Text Box 59"/>
            <p:cNvSpPr txBox="1">
              <a:spLocks noChangeArrowheads="1"/>
            </p:cNvSpPr>
            <p:nvPr/>
          </p:nvSpPr>
          <p:spPr bwMode="auto">
            <a:xfrm>
              <a:off x="6440488" y="15732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5" name="Text Box 59"/>
            <p:cNvSpPr txBox="1">
              <a:spLocks noChangeArrowheads="1"/>
            </p:cNvSpPr>
            <p:nvPr/>
          </p:nvSpPr>
          <p:spPr bwMode="auto">
            <a:xfrm>
              <a:off x="3422650" y="1692275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6" name="Text Box 59"/>
            <p:cNvSpPr txBox="1">
              <a:spLocks noChangeArrowheads="1"/>
            </p:cNvSpPr>
            <p:nvPr/>
          </p:nvSpPr>
          <p:spPr bwMode="auto">
            <a:xfrm>
              <a:off x="4543425" y="2654300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3686175" y="669925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38" name="Text Box 68"/>
            <p:cNvSpPr txBox="1">
              <a:spLocks noChangeArrowheads="1"/>
            </p:cNvSpPr>
            <p:nvPr/>
          </p:nvSpPr>
          <p:spPr bwMode="auto">
            <a:xfrm>
              <a:off x="2473325" y="15732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39" name="Text Box 68"/>
            <p:cNvSpPr txBox="1">
              <a:spLocks noChangeArrowheads="1"/>
            </p:cNvSpPr>
            <p:nvPr/>
          </p:nvSpPr>
          <p:spPr bwMode="auto">
            <a:xfrm>
              <a:off x="5549900" y="1633538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cxnSp>
          <p:nvCxnSpPr>
            <p:cNvPr id="40" name="AutoShape 70"/>
            <p:cNvCxnSpPr>
              <a:cxnSpLocks noChangeShapeType="1"/>
              <a:endCxn id="111" idx="0"/>
            </p:cNvCxnSpPr>
            <p:nvPr/>
          </p:nvCxnSpPr>
          <p:spPr bwMode="auto">
            <a:xfrm flipH="1">
              <a:off x="2128838" y="2732088"/>
              <a:ext cx="207962" cy="1885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" name="AutoShape 70"/>
            <p:cNvCxnSpPr>
              <a:cxnSpLocks noChangeShapeType="1"/>
            </p:cNvCxnSpPr>
            <p:nvPr/>
          </p:nvCxnSpPr>
          <p:spPr bwMode="auto">
            <a:xfrm>
              <a:off x="2586038" y="2708275"/>
              <a:ext cx="457200" cy="995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1982788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cxnSp>
          <p:nvCxnSpPr>
            <p:cNvPr id="43" name="AutoShape 70"/>
            <p:cNvCxnSpPr>
              <a:cxnSpLocks noChangeShapeType="1"/>
              <a:endCxn id="113" idx="0"/>
            </p:cNvCxnSpPr>
            <p:nvPr/>
          </p:nvCxnSpPr>
          <p:spPr bwMode="auto">
            <a:xfrm>
              <a:off x="3808413" y="2747963"/>
              <a:ext cx="149225" cy="1870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4" name="AutoShape 70"/>
            <p:cNvCxnSpPr>
              <a:cxnSpLocks noChangeShapeType="1"/>
            </p:cNvCxnSpPr>
            <p:nvPr/>
          </p:nvCxnSpPr>
          <p:spPr bwMode="auto">
            <a:xfrm>
              <a:off x="4064000" y="2689225"/>
              <a:ext cx="2332038" cy="10144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" name="AutoShape 70"/>
            <p:cNvCxnSpPr>
              <a:cxnSpLocks noChangeShapeType="1"/>
              <a:endCxn id="109" idx="0"/>
            </p:cNvCxnSpPr>
            <p:nvPr/>
          </p:nvCxnSpPr>
          <p:spPr bwMode="auto">
            <a:xfrm flipH="1">
              <a:off x="3043238" y="2676525"/>
              <a:ext cx="2208212" cy="28559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6" name="AutoShape 70"/>
            <p:cNvCxnSpPr>
              <a:cxnSpLocks noChangeShapeType="1"/>
              <a:endCxn id="115" idx="0"/>
            </p:cNvCxnSpPr>
            <p:nvPr/>
          </p:nvCxnSpPr>
          <p:spPr bwMode="auto">
            <a:xfrm flipH="1">
              <a:off x="5481638" y="2732088"/>
              <a:ext cx="36512" cy="1885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7" name="AutoShape 70"/>
            <p:cNvCxnSpPr>
              <a:cxnSpLocks noChangeShapeType="1"/>
              <a:endCxn id="117" idx="0"/>
            </p:cNvCxnSpPr>
            <p:nvPr/>
          </p:nvCxnSpPr>
          <p:spPr bwMode="auto">
            <a:xfrm flipH="1">
              <a:off x="6396038" y="2676525"/>
              <a:ext cx="460375" cy="28559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8" name="AutoShape 70"/>
            <p:cNvCxnSpPr>
              <a:cxnSpLocks noChangeShapeType="1"/>
              <a:endCxn id="119" idx="0"/>
            </p:cNvCxnSpPr>
            <p:nvPr/>
          </p:nvCxnSpPr>
          <p:spPr bwMode="auto">
            <a:xfrm>
              <a:off x="7116763" y="2671763"/>
              <a:ext cx="193675" cy="19462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9" name="Text Box 68"/>
            <p:cNvSpPr txBox="1">
              <a:spLocks noChangeArrowheads="1"/>
            </p:cNvSpPr>
            <p:nvPr/>
          </p:nvSpPr>
          <p:spPr bwMode="auto">
            <a:xfrm>
              <a:off x="3624263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4441825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68"/>
            <p:cNvSpPr txBox="1">
              <a:spLocks noChangeArrowheads="1"/>
            </p:cNvSpPr>
            <p:nvPr/>
          </p:nvSpPr>
          <p:spPr bwMode="auto">
            <a:xfrm>
              <a:off x="6478588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2814638" y="3048000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5481638" y="724959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4" name="Text Box 59"/>
            <p:cNvSpPr txBox="1">
              <a:spLocks noChangeArrowheads="1"/>
            </p:cNvSpPr>
            <p:nvPr/>
          </p:nvSpPr>
          <p:spPr bwMode="auto">
            <a:xfrm>
              <a:off x="5475288" y="287496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5" name="Text Box 59"/>
            <p:cNvSpPr txBox="1">
              <a:spLocks noChangeArrowheads="1"/>
            </p:cNvSpPr>
            <p:nvPr/>
          </p:nvSpPr>
          <p:spPr bwMode="auto">
            <a:xfrm>
              <a:off x="7162800" y="3195638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cxnSp>
          <p:nvCxnSpPr>
            <p:cNvPr id="56" name="AutoShape 30"/>
            <p:cNvCxnSpPr>
              <a:cxnSpLocks noChangeShapeType="1"/>
            </p:cNvCxnSpPr>
            <p:nvPr/>
          </p:nvCxnSpPr>
          <p:spPr bwMode="auto">
            <a:xfrm>
              <a:off x="3981450" y="457200"/>
              <a:ext cx="361950" cy="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set of binary strings with a 1 in the 3</a:t>
            </a:r>
            <a:r>
              <a:rPr lang="en-US" sz="2200" baseline="30000" dirty="0"/>
              <a:t>rd</a:t>
            </a:r>
            <a:r>
              <a:rPr lang="en-US" sz="2200" dirty="0"/>
              <a:t> position from the end</a:t>
            </a:r>
          </a:p>
        </p:txBody>
      </p:sp>
    </p:spTree>
    <p:extLst>
      <p:ext uri="{BB962C8B-B14F-4D97-AF65-F5344CB8AC3E}">
        <p14:creationId xmlns:p14="http://schemas.microsoft.com/office/powerpoint/2010/main" val="31031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348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4872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5697538" y="4349751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3868738" y="4219576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4783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7219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9050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8135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3868738" y="4313239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2801939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4" name="Straight Arrow Connector 3"/>
          <p:cNvCxnSpPr>
            <a:endCxn id="9282" idx="0"/>
          </p:cNvCxnSpPr>
          <p:nvPr/>
        </p:nvCxnSpPr>
        <p:spPr>
          <a:xfrm>
            <a:off x="3652838" y="4349750"/>
            <a:ext cx="0" cy="2682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set of binary strings with a 1 in the 3</a:t>
            </a:r>
            <a:r>
              <a:rPr lang="en-US" sz="2200" baseline="30000" dirty="0"/>
              <a:t>rd</a:t>
            </a:r>
            <a:r>
              <a:rPr lang="en-US" sz="2200" dirty="0"/>
              <a:t> position from the end</a:t>
            </a:r>
          </a:p>
        </p:txBody>
      </p:sp>
    </p:spTree>
    <p:extLst>
      <p:ext uri="{BB962C8B-B14F-4D97-AF65-F5344CB8AC3E}">
        <p14:creationId xmlns:p14="http://schemas.microsoft.com/office/powerpoint/2010/main" val="3451473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 versus the end</a:t>
            </a:r>
          </a:p>
        </p:txBody>
      </p: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3364090" y="4636911"/>
            <a:ext cx="4801693" cy="1573104"/>
            <a:chOff x="1277938" y="3703638"/>
            <a:chExt cx="6946895" cy="2443162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824038" y="3703638"/>
              <a:ext cx="5829301" cy="2438400"/>
              <a:chOff x="1149" y="2333"/>
              <a:chExt cx="3672" cy="1536"/>
            </a:xfrm>
          </p:grpSpPr>
          <p:grpSp>
            <p:nvGrpSpPr>
              <p:cNvPr id="4175" name="Group 5"/>
              <p:cNvGrpSpPr>
                <a:grpSpLocks/>
              </p:cNvGrpSpPr>
              <p:nvPr/>
            </p:nvGrpSpPr>
            <p:grpSpPr bwMode="auto">
              <a:xfrm>
                <a:off x="1725" y="2333"/>
                <a:ext cx="408" cy="384"/>
                <a:chOff x="1725" y="2333"/>
                <a:chExt cx="408" cy="384"/>
              </a:xfrm>
            </p:grpSpPr>
            <p:sp>
              <p:nvSpPr>
                <p:cNvPr id="4197" name="Oval 6"/>
                <p:cNvSpPr>
                  <a:spLocks noChangeArrowheads="1"/>
                </p:cNvSpPr>
                <p:nvPr/>
              </p:nvSpPr>
              <p:spPr bwMode="auto">
                <a:xfrm>
                  <a:off x="1725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63" y="2419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001</a:t>
                  </a:r>
                </a:p>
              </p:txBody>
            </p:sp>
          </p:grpSp>
          <p:grpSp>
            <p:nvGrpSpPr>
              <p:cNvPr id="4176" name="Group 8"/>
              <p:cNvGrpSpPr>
                <a:grpSpLocks/>
              </p:cNvGrpSpPr>
              <p:nvPr/>
            </p:nvGrpSpPr>
            <p:grpSpPr bwMode="auto">
              <a:xfrm>
                <a:off x="3837" y="2333"/>
                <a:ext cx="400" cy="384"/>
                <a:chOff x="3837" y="2333"/>
                <a:chExt cx="400" cy="384"/>
              </a:xfrm>
            </p:grpSpPr>
            <p:sp>
              <p:nvSpPr>
                <p:cNvPr id="4195" name="Oval 9"/>
                <p:cNvSpPr>
                  <a:spLocks noChangeArrowheads="1"/>
                </p:cNvSpPr>
                <p:nvPr/>
              </p:nvSpPr>
              <p:spPr bwMode="auto">
                <a:xfrm>
                  <a:off x="3837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67" y="2409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011</a:t>
                  </a:r>
                </a:p>
              </p:txBody>
            </p:sp>
          </p:grpSp>
          <p:grpSp>
            <p:nvGrpSpPr>
              <p:cNvPr id="4177" name="Group 11"/>
              <p:cNvGrpSpPr>
                <a:grpSpLocks/>
              </p:cNvGrpSpPr>
              <p:nvPr/>
            </p:nvGrpSpPr>
            <p:grpSpPr bwMode="auto">
              <a:xfrm>
                <a:off x="4413" y="2909"/>
                <a:ext cx="408" cy="384"/>
                <a:chOff x="4413" y="2909"/>
                <a:chExt cx="408" cy="384"/>
              </a:xfrm>
            </p:grpSpPr>
            <p:sp>
              <p:nvSpPr>
                <p:cNvPr id="4193" name="Oval 12"/>
                <p:cNvSpPr>
                  <a:spLocks noChangeArrowheads="1"/>
                </p:cNvSpPr>
                <p:nvPr/>
              </p:nvSpPr>
              <p:spPr bwMode="auto">
                <a:xfrm>
                  <a:off x="4413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51" y="2987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111</a:t>
                  </a:r>
                </a:p>
              </p:txBody>
            </p:sp>
          </p:grpSp>
          <p:grpSp>
            <p:nvGrpSpPr>
              <p:cNvPr id="4178" name="Group 14"/>
              <p:cNvGrpSpPr>
                <a:grpSpLocks/>
              </p:cNvGrpSpPr>
              <p:nvPr/>
            </p:nvGrpSpPr>
            <p:grpSpPr bwMode="auto">
              <a:xfrm>
                <a:off x="3837" y="3485"/>
                <a:ext cx="408" cy="384"/>
                <a:chOff x="3837" y="3485"/>
                <a:chExt cx="408" cy="384"/>
              </a:xfrm>
            </p:grpSpPr>
            <p:sp>
              <p:nvSpPr>
                <p:cNvPr id="4191" name="Oval 15"/>
                <p:cNvSpPr>
                  <a:spLocks noChangeArrowheads="1"/>
                </p:cNvSpPr>
                <p:nvPr/>
              </p:nvSpPr>
              <p:spPr bwMode="auto">
                <a:xfrm>
                  <a:off x="3837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75" y="3563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110</a:t>
                  </a:r>
                </a:p>
              </p:txBody>
            </p:sp>
          </p:grpSp>
          <p:grpSp>
            <p:nvGrpSpPr>
              <p:cNvPr id="4179" name="Group 17"/>
              <p:cNvGrpSpPr>
                <a:grpSpLocks/>
              </p:cNvGrpSpPr>
              <p:nvPr/>
            </p:nvGrpSpPr>
            <p:grpSpPr bwMode="auto">
              <a:xfrm>
                <a:off x="3261" y="2909"/>
                <a:ext cx="398" cy="384"/>
                <a:chOff x="3261" y="2909"/>
                <a:chExt cx="398" cy="384"/>
              </a:xfrm>
            </p:grpSpPr>
            <p:sp>
              <p:nvSpPr>
                <p:cNvPr id="4189" name="Oval 18"/>
                <p:cNvSpPr>
                  <a:spLocks noChangeArrowheads="1"/>
                </p:cNvSpPr>
                <p:nvPr/>
              </p:nvSpPr>
              <p:spPr bwMode="auto">
                <a:xfrm>
                  <a:off x="3261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89" y="2985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101</a:t>
                  </a:r>
                </a:p>
              </p:txBody>
            </p:sp>
          </p:grpSp>
          <p:grpSp>
            <p:nvGrpSpPr>
              <p:cNvPr id="4180" name="Group 20"/>
              <p:cNvGrpSpPr>
                <a:grpSpLocks/>
              </p:cNvGrpSpPr>
              <p:nvPr/>
            </p:nvGrpSpPr>
            <p:grpSpPr bwMode="auto">
              <a:xfrm>
                <a:off x="2301" y="2909"/>
                <a:ext cx="398" cy="384"/>
                <a:chOff x="2301" y="2909"/>
                <a:chExt cx="398" cy="384"/>
              </a:xfrm>
            </p:grpSpPr>
            <p:sp>
              <p:nvSpPr>
                <p:cNvPr id="4187" name="Oval 21"/>
                <p:cNvSpPr>
                  <a:spLocks noChangeArrowheads="1"/>
                </p:cNvSpPr>
                <p:nvPr/>
              </p:nvSpPr>
              <p:spPr bwMode="auto">
                <a:xfrm>
                  <a:off x="2301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29" y="2985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010</a:t>
                  </a:r>
                </a:p>
              </p:txBody>
            </p:sp>
          </p:grpSp>
          <p:grpSp>
            <p:nvGrpSpPr>
              <p:cNvPr id="4181" name="Group 23"/>
              <p:cNvGrpSpPr>
                <a:grpSpLocks/>
              </p:cNvGrpSpPr>
              <p:nvPr/>
            </p:nvGrpSpPr>
            <p:grpSpPr bwMode="auto">
              <a:xfrm>
                <a:off x="1149" y="2909"/>
                <a:ext cx="400" cy="384"/>
                <a:chOff x="1149" y="2909"/>
                <a:chExt cx="400" cy="384"/>
              </a:xfrm>
            </p:grpSpPr>
            <p:sp>
              <p:nvSpPr>
                <p:cNvPr id="4185" name="Oval 24"/>
                <p:cNvSpPr>
                  <a:spLocks noChangeArrowheads="1"/>
                </p:cNvSpPr>
                <p:nvPr/>
              </p:nvSpPr>
              <p:spPr bwMode="auto">
                <a:xfrm>
                  <a:off x="1149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79" y="2997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000</a:t>
                  </a:r>
                </a:p>
              </p:txBody>
            </p:sp>
          </p:grpSp>
          <p:grpSp>
            <p:nvGrpSpPr>
              <p:cNvPr id="4182" name="Group 26"/>
              <p:cNvGrpSpPr>
                <a:grpSpLocks/>
              </p:cNvGrpSpPr>
              <p:nvPr/>
            </p:nvGrpSpPr>
            <p:grpSpPr bwMode="auto">
              <a:xfrm>
                <a:off x="1725" y="3485"/>
                <a:ext cx="408" cy="384"/>
                <a:chOff x="1725" y="3485"/>
                <a:chExt cx="408" cy="384"/>
              </a:xfrm>
            </p:grpSpPr>
            <p:sp>
              <p:nvSpPr>
                <p:cNvPr id="4183" name="Oval 27"/>
                <p:cNvSpPr>
                  <a:spLocks noChangeArrowheads="1"/>
                </p:cNvSpPr>
                <p:nvPr/>
              </p:nvSpPr>
              <p:spPr bwMode="auto">
                <a:xfrm>
                  <a:off x="1725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63" y="3561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100</a:t>
                  </a:r>
                </a:p>
              </p:txBody>
            </p:sp>
          </p:grp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358775"/>
              <a:chOff x="2016" y="2603"/>
              <a:chExt cx="1728" cy="226"/>
            </a:xfrm>
          </p:grpSpPr>
          <p:cxnSp>
            <p:nvCxnSpPr>
              <p:cNvPr id="4173" name="AutoShape 30"/>
              <p:cNvCxnSpPr>
                <a:cxnSpLocks noChangeShapeType="1"/>
                <a:stCxn id="4197" idx="6"/>
                <a:endCxn id="4195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74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6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58775"/>
              <a:chOff x="2536" y="2999"/>
              <a:chExt cx="688" cy="226"/>
            </a:xfrm>
          </p:grpSpPr>
          <p:cxnSp>
            <p:nvCxnSpPr>
              <p:cNvPr id="4171" name="AutoShape 33"/>
              <p:cNvCxnSpPr>
                <a:cxnSpLocks noChangeShapeType="1"/>
                <a:stCxn id="4187" idx="7"/>
                <a:endCxn id="4189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72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7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4169" name="AutoShape 39"/>
              <p:cNvCxnSpPr>
                <a:cxnSpLocks noChangeShapeType="1"/>
                <a:stCxn id="4185" idx="7"/>
                <a:endCxn id="4197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70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8" name="Group 44"/>
            <p:cNvGrpSpPr>
              <a:grpSpLocks/>
            </p:cNvGrpSpPr>
            <p:nvPr/>
          </p:nvGrpSpPr>
          <p:grpSpPr bwMode="auto">
            <a:xfrm>
              <a:off x="3259144" y="4186238"/>
              <a:ext cx="536576" cy="520700"/>
              <a:chOff x="1960" y="2896"/>
              <a:chExt cx="338" cy="328"/>
            </a:xfrm>
          </p:grpSpPr>
          <p:cxnSp>
            <p:nvCxnSpPr>
              <p:cNvPr id="4167" name="AutoShape 45"/>
              <p:cNvCxnSpPr>
                <a:cxnSpLocks noChangeShapeType="1"/>
                <a:stCxn id="4197" idx="5"/>
                <a:endCxn id="4187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8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4129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4165" name="AutoShape 55"/>
              <p:cNvCxnSpPr>
                <a:cxnSpLocks noChangeShapeType="1"/>
                <a:stCxn id="4189" idx="7"/>
                <a:endCxn id="4195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6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0" name="Group 57"/>
            <p:cNvGrpSpPr>
              <a:grpSpLocks/>
            </p:cNvGrpSpPr>
            <p:nvPr/>
          </p:nvGrpSpPr>
          <p:grpSpPr bwMode="auto">
            <a:xfrm>
              <a:off x="7526334" y="4706938"/>
              <a:ext cx="698499" cy="431800"/>
              <a:chOff x="4648" y="3224"/>
              <a:chExt cx="440" cy="272"/>
            </a:xfrm>
          </p:grpSpPr>
          <p:cxnSp>
            <p:nvCxnSpPr>
              <p:cNvPr id="4163" name="AutoShape 58"/>
              <p:cNvCxnSpPr>
                <a:cxnSpLocks noChangeShapeType="1"/>
                <a:stCxn id="4193" idx="5"/>
                <a:endCxn id="4193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4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1" name="Group 69"/>
            <p:cNvGrpSpPr>
              <a:grpSpLocks/>
            </p:cNvGrpSpPr>
            <p:nvPr/>
          </p:nvGrpSpPr>
          <p:grpSpPr bwMode="auto">
            <a:xfrm>
              <a:off x="6611933" y="4186238"/>
              <a:ext cx="577849" cy="520700"/>
              <a:chOff x="4072" y="2896"/>
              <a:chExt cx="364" cy="328"/>
            </a:xfrm>
          </p:grpSpPr>
          <p:cxnSp>
            <p:nvCxnSpPr>
              <p:cNvPr id="4161" name="AutoShape 70"/>
              <p:cNvCxnSpPr>
                <a:cxnSpLocks noChangeShapeType="1"/>
                <a:stCxn id="4195" idx="5"/>
                <a:endCxn id="4193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2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2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91094" cy="1833562"/>
              <a:chOff x="2344738" y="4313238"/>
              <a:chExt cx="4891094" cy="1833562"/>
            </a:xfrm>
          </p:grpSpPr>
          <p:grpSp>
            <p:nvGrpSpPr>
              <p:cNvPr id="4137" name="Group 35"/>
              <p:cNvGrpSpPr>
                <a:grpSpLocks/>
              </p:cNvGrpSpPr>
              <p:nvPr/>
            </p:nvGrpSpPr>
            <p:grpSpPr bwMode="auto">
              <a:xfrm>
                <a:off x="2797179" y="4313238"/>
                <a:ext cx="373063" cy="1219200"/>
                <a:chOff x="1669" y="2976"/>
                <a:chExt cx="235" cy="768"/>
              </a:xfrm>
            </p:grpSpPr>
            <p:cxnSp>
              <p:nvCxnSpPr>
                <p:cNvPr id="4159" name="AutoShape 36"/>
                <p:cNvCxnSpPr>
                  <a:cxnSpLocks noChangeShapeType="1"/>
                  <a:stCxn id="4183" idx="0"/>
                  <a:endCxn id="4197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6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38" name="Group 41"/>
              <p:cNvGrpSpPr>
                <a:grpSpLocks/>
              </p:cNvGrpSpPr>
              <p:nvPr/>
            </p:nvGrpSpPr>
            <p:grpSpPr bwMode="auto">
              <a:xfrm>
                <a:off x="3259144" y="5138749"/>
                <a:ext cx="549276" cy="534988"/>
                <a:chOff x="1960" y="3496"/>
                <a:chExt cx="346" cy="337"/>
              </a:xfrm>
            </p:grpSpPr>
            <p:cxnSp>
              <p:nvCxnSpPr>
                <p:cNvPr id="4157" name="AutoShape 42"/>
                <p:cNvCxnSpPr>
                  <a:cxnSpLocks noChangeShapeType="1"/>
                  <a:stCxn id="4187" idx="3"/>
                  <a:endCxn id="4183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39" name="Group 47"/>
              <p:cNvGrpSpPr>
                <a:grpSpLocks/>
              </p:cNvGrpSpPr>
              <p:nvPr/>
            </p:nvGrpSpPr>
            <p:grpSpPr bwMode="auto">
              <a:xfrm>
                <a:off x="2344738" y="5138749"/>
                <a:ext cx="482600" cy="512763"/>
                <a:chOff x="1384" y="3496"/>
                <a:chExt cx="304" cy="323"/>
              </a:xfrm>
            </p:grpSpPr>
            <p:cxnSp>
              <p:nvCxnSpPr>
                <p:cNvPr id="4155" name="AutoShape 48"/>
                <p:cNvCxnSpPr>
                  <a:cxnSpLocks noChangeShapeType="1"/>
                  <a:stCxn id="4183" idx="1"/>
                  <a:endCxn id="4185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0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377825"/>
                <a:chOff x="2536" y="3496"/>
                <a:chExt cx="688" cy="238"/>
              </a:xfrm>
            </p:grpSpPr>
            <p:cxnSp>
              <p:nvCxnSpPr>
                <p:cNvPr id="4153" name="AutoShape 52"/>
                <p:cNvCxnSpPr>
                  <a:cxnSpLocks noChangeShapeType="1"/>
                  <a:stCxn id="4189" idx="3"/>
                  <a:endCxn id="4187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1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495300"/>
                <a:chOff x="3496" y="3496"/>
                <a:chExt cx="304" cy="312"/>
              </a:xfrm>
            </p:grpSpPr>
            <p:cxnSp>
              <p:nvCxnSpPr>
                <p:cNvPr id="4151" name="AutoShape 61"/>
                <p:cNvCxnSpPr>
                  <a:cxnSpLocks noChangeShapeType="1"/>
                  <a:stCxn id="4191" idx="1"/>
                  <a:endCxn id="4189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42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358775"/>
                <a:chOff x="2016" y="3905"/>
                <a:chExt cx="1728" cy="226"/>
              </a:xfrm>
            </p:grpSpPr>
            <p:cxnSp>
              <p:nvCxnSpPr>
                <p:cNvPr id="4149" name="AutoShape 64"/>
                <p:cNvCxnSpPr>
                  <a:cxnSpLocks noChangeShapeType="1"/>
                  <a:stCxn id="4191" idx="2"/>
                  <a:endCxn id="4183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3" name="Group 66"/>
              <p:cNvGrpSpPr>
                <a:grpSpLocks/>
              </p:cNvGrpSpPr>
              <p:nvPr/>
            </p:nvGrpSpPr>
            <p:grpSpPr bwMode="auto">
              <a:xfrm>
                <a:off x="6611944" y="5138738"/>
                <a:ext cx="623888" cy="501650"/>
                <a:chOff x="4072" y="3496"/>
                <a:chExt cx="393" cy="316"/>
              </a:xfrm>
            </p:grpSpPr>
            <p:cxnSp>
              <p:nvCxnSpPr>
                <p:cNvPr id="4147" name="AutoShape 67"/>
                <p:cNvCxnSpPr>
                  <a:cxnSpLocks noChangeShapeType="1"/>
                  <a:stCxn id="4193" idx="3"/>
                  <a:endCxn id="4191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4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4" name="Group 72"/>
              <p:cNvGrpSpPr>
                <a:grpSpLocks/>
              </p:cNvGrpSpPr>
              <p:nvPr/>
            </p:nvGrpSpPr>
            <p:grpSpPr bwMode="auto">
              <a:xfrm>
                <a:off x="6361121" y="4313238"/>
                <a:ext cx="373063" cy="1219200"/>
                <a:chOff x="3914" y="2976"/>
                <a:chExt cx="235" cy="768"/>
              </a:xfrm>
            </p:grpSpPr>
            <p:cxnSp>
              <p:nvCxnSpPr>
                <p:cNvPr id="4145" name="AutoShape 73"/>
                <p:cNvCxnSpPr>
                  <a:cxnSpLocks noChangeShapeType="1"/>
                  <a:stCxn id="4195" idx="4"/>
                  <a:endCxn id="4191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33" name="Group 75"/>
            <p:cNvGrpSpPr>
              <a:grpSpLocks/>
            </p:cNvGrpSpPr>
            <p:nvPr/>
          </p:nvGrpSpPr>
          <p:grpSpPr bwMode="auto">
            <a:xfrm>
              <a:off x="1277938" y="4706938"/>
              <a:ext cx="636587" cy="431800"/>
              <a:chOff x="712" y="3224"/>
              <a:chExt cx="401" cy="272"/>
            </a:xfrm>
          </p:grpSpPr>
          <p:cxnSp>
            <p:nvCxnSpPr>
              <p:cNvPr id="4135" name="AutoShape 76"/>
              <p:cNvCxnSpPr>
                <a:cxnSpLocks noChangeShapeType="1"/>
                <a:stCxn id="4185" idx="3"/>
                <a:endCxn id="4185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36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cxnSp>
          <p:nvCxnSpPr>
            <p:cNvPr id="4134" name="AutoShape 30"/>
            <p:cNvCxnSpPr>
              <a:cxnSpLocks noChangeShapeType="1"/>
            </p:cNvCxnSpPr>
            <p:nvPr/>
          </p:nvCxnSpPr>
          <p:spPr bwMode="auto">
            <a:xfrm flipH="1">
              <a:off x="2133600" y="4267200"/>
              <a:ext cx="1588" cy="381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22" name="Group 121"/>
          <p:cNvGrpSpPr/>
          <p:nvPr/>
        </p:nvGrpSpPr>
        <p:grpSpPr>
          <a:xfrm>
            <a:off x="3695568" y="1906413"/>
            <a:ext cx="3625312" cy="1804893"/>
            <a:chOff x="76200" y="3424238"/>
            <a:chExt cx="3625312" cy="1804893"/>
          </a:xfrm>
        </p:grpSpPr>
        <p:sp>
          <p:nvSpPr>
            <p:cNvPr id="123" name="Oval 122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1</a:t>
              </a:r>
            </a:p>
          </p:txBody>
        </p:sp>
        <p:sp>
          <p:nvSpPr>
            <p:cNvPr id="128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29" name="Straight Arrow Connector 128"/>
            <p:cNvCxnSpPr>
              <a:stCxn id="123" idx="6"/>
              <a:endCxn id="126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31" name="TextBox 23"/>
            <p:cNvSpPr txBox="1">
              <a:spLocks noChangeArrowheads="1"/>
            </p:cNvSpPr>
            <p:nvPr/>
          </p:nvSpPr>
          <p:spPr bwMode="auto">
            <a:xfrm>
              <a:off x="3232688" y="4967521"/>
              <a:ext cx="4249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 bwMode="auto">
            <a:xfrm rot="14988361">
              <a:off x="3289300" y="4716463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136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</a:t>
              </a:r>
            </a:p>
          </p:txBody>
        </p:sp>
        <p:sp>
          <p:nvSpPr>
            <p:cNvPr id="139" name="TextBox 23"/>
            <p:cNvSpPr txBox="1">
              <a:spLocks noChangeArrowheads="1"/>
            </p:cNvSpPr>
            <p:nvPr/>
          </p:nvSpPr>
          <p:spPr bwMode="auto">
            <a:xfrm>
              <a:off x="3276600" y="4014690"/>
              <a:ext cx="4249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40" name="Arc 139"/>
            <p:cNvSpPr/>
            <p:nvPr/>
          </p:nvSpPr>
          <p:spPr bwMode="auto">
            <a:xfrm rot="14988361">
              <a:off x="3333212" y="376363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</p:spTree>
    <p:extLst>
      <p:ext uri="{BB962C8B-B14F-4D97-AF65-F5344CB8AC3E}">
        <p14:creationId xmlns:p14="http://schemas.microsoft.com/office/powerpoint/2010/main" val="2097529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591F-F4BB-4884-9673-9B2871CE0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the beginning was “easier” than “from the end”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F7379-E99B-4C7B-B2A1-86FF0340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in the sense that we needed fewer states.</a:t>
            </a:r>
          </a:p>
          <a:p>
            <a:endParaRPr lang="en-US" dirty="0"/>
          </a:p>
          <a:p>
            <a:r>
              <a:rPr lang="en-US" dirty="0"/>
              <a:t>That might be surprising since a java program wouldn’t be much different for those two.</a:t>
            </a:r>
          </a:p>
          <a:p>
            <a:r>
              <a:rPr lang="en-US" dirty="0"/>
              <a:t>Not being able to access the full input at once limits your abilities somewhat and makes some jobs harder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1389299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602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B267072-EAAB-4274-ADD8-7CE70037FAA7}"/>
              </a:ext>
            </a:extLst>
          </p:cNvPr>
          <p:cNvSpPr/>
          <p:nvPr/>
        </p:nvSpPr>
        <p:spPr>
          <a:xfrm>
            <a:off x="3289300" y="1511300"/>
            <a:ext cx="126204" cy="507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674B6-30F1-4C5D-B239-53879D002F16}"/>
              </a:ext>
            </a:extLst>
          </p:cNvPr>
          <p:cNvSpPr txBox="1"/>
          <p:nvPr/>
        </p:nvSpPr>
        <p:spPr>
          <a:xfrm>
            <a:off x="1049160" y="5842580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#1s even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4012277" y="5928910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#1s odd</a:t>
            </a:r>
          </a:p>
        </p:txBody>
      </p:sp>
    </p:spTree>
    <p:extLst>
      <p:ext uri="{BB962C8B-B14F-4D97-AF65-F5344CB8AC3E}">
        <p14:creationId xmlns:p14="http://schemas.microsoft.com/office/powerpoint/2010/main" val="3714572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B267072-EAAB-4274-ADD8-7CE70037FAA7}"/>
              </a:ext>
            </a:extLst>
          </p:cNvPr>
          <p:cNvSpPr/>
          <p:nvPr/>
        </p:nvSpPr>
        <p:spPr>
          <a:xfrm rot="5400000">
            <a:off x="3289300" y="1206500"/>
            <a:ext cx="126204" cy="507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674B6-30F1-4C5D-B239-53879D002F16}"/>
              </a:ext>
            </a:extLst>
          </p:cNvPr>
          <p:cNvSpPr txBox="1"/>
          <p:nvPr/>
        </p:nvSpPr>
        <p:spPr>
          <a:xfrm>
            <a:off x="274257" y="2705512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#0s even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207285" y="5058606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#0s odd</a:t>
            </a:r>
          </a:p>
        </p:txBody>
      </p:sp>
    </p:spTree>
    <p:extLst>
      <p:ext uri="{BB962C8B-B14F-4D97-AF65-F5344CB8AC3E}">
        <p14:creationId xmlns:p14="http://schemas.microsoft.com/office/powerpoint/2010/main" val="1806074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6096001" y="3291929"/>
            <a:ext cx="53720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#0s is congruent to #1s (mod 2)</a:t>
            </a:r>
          </a:p>
          <a:p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Wait…there’s an easier way to describe that….</a:t>
            </a:r>
          </a:p>
        </p:txBody>
      </p:sp>
    </p:spTree>
    <p:extLst>
      <p:ext uri="{BB962C8B-B14F-4D97-AF65-F5344CB8AC3E}">
        <p14:creationId xmlns:p14="http://schemas.microsoft.com/office/powerpoint/2010/main" val="1535061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5910878" y="2267060"/>
            <a:ext cx="5372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That’s all binary strings of even length.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0FE35E-5494-40FC-8E82-5AF2A98F06E0}"/>
              </a:ext>
            </a:extLst>
          </p:cNvPr>
          <p:cNvSpPr/>
          <p:nvPr/>
        </p:nvSpPr>
        <p:spPr>
          <a:xfrm>
            <a:off x="6815811" y="4050544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3D2AA5E-AF5F-4F1D-9E0C-6B411CDEA751}"/>
              </a:ext>
            </a:extLst>
          </p:cNvPr>
          <p:cNvSpPr/>
          <p:nvPr/>
        </p:nvSpPr>
        <p:spPr>
          <a:xfrm>
            <a:off x="9667492" y="4050544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2C3E9B0-8BA3-4A0B-9040-DBCC202460E7}"/>
              </a:ext>
            </a:extLst>
          </p:cNvPr>
          <p:cNvCxnSpPr/>
          <p:nvPr/>
        </p:nvCxnSpPr>
        <p:spPr>
          <a:xfrm flipV="1">
            <a:off x="7766372" y="4288184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9CDF96-F7FD-4B60-A847-1647FA2B97B9}"/>
              </a:ext>
            </a:extLst>
          </p:cNvPr>
          <p:cNvCxnSpPr/>
          <p:nvPr/>
        </p:nvCxnSpPr>
        <p:spPr>
          <a:xfrm flipV="1">
            <a:off x="7766372" y="4644644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8F7024-A9D8-4CD0-80AC-CC2A1A56D71C}"/>
              </a:ext>
            </a:extLst>
          </p:cNvPr>
          <p:cNvCxnSpPr/>
          <p:nvPr/>
        </p:nvCxnSpPr>
        <p:spPr>
          <a:xfrm>
            <a:off x="6350433" y="4458987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4">
            <a:extLst>
              <a:ext uri="{FF2B5EF4-FFF2-40B4-BE49-F238E27FC236}">
                <a16:creationId xmlns:a16="http://schemas.microsoft.com/office/drawing/2014/main" id="{832A4BA8-29AD-4B63-84A0-E8364623D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38" y="3666860"/>
            <a:ext cx="9514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8EEFB9D8-85DA-464E-86C4-DA07DDE20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718" y="4736240"/>
            <a:ext cx="7137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</p:spTree>
    <p:extLst>
      <p:ext uri="{BB962C8B-B14F-4D97-AF65-F5344CB8AC3E}">
        <p14:creationId xmlns:p14="http://schemas.microsoft.com/office/powerpoint/2010/main" val="10921221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1A96-E107-4429-B640-07FE2D07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55F1-8C10-4A84-B295-09C2C6AB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DFA might not be the simplest.</a:t>
            </a:r>
          </a:p>
          <a:p>
            <a:r>
              <a:rPr lang="en-US" dirty="0"/>
              <a:t>Try to think of other descriptions – you might realize you can keep track of fewer things than you thought.</a:t>
            </a:r>
          </a:p>
          <a:p>
            <a:endParaRPr lang="en-US" dirty="0"/>
          </a:p>
          <a:p>
            <a:r>
              <a:rPr lang="en-US" dirty="0"/>
              <a:t>Boy…it’d be nice if we could know that we have the smallest possible DFA for a given language…</a:t>
            </a:r>
          </a:p>
        </p:txBody>
      </p:sp>
    </p:spTree>
    <p:extLst>
      <p:ext uri="{BB962C8B-B14F-4D97-AF65-F5344CB8AC3E}">
        <p14:creationId xmlns:p14="http://schemas.microsoft.com/office/powerpoint/2010/main" val="71067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C715-D6C9-4ECC-8CFB-BD16C7E8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431196-3F5D-481C-90A2-E8608C619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3971" y="1386604"/>
            <a:ext cx="2915587" cy="51917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2A445-48F4-429F-A75D-DCF70A468FA9}"/>
              </a:ext>
            </a:extLst>
          </p:cNvPr>
          <p:cNvSpPr txBox="1"/>
          <p:nvPr/>
        </p:nvSpPr>
        <p:spPr>
          <a:xfrm>
            <a:off x="179614" y="1796143"/>
            <a:ext cx="88843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machine is going to get a string as input. 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It will read one character at a time and update “its state.”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At every step, the machine thinks of itself as in one of the (finite number) vertices.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When it reads the character it follows the arrow labeled with that character to its next state.</a:t>
            </a:r>
          </a:p>
          <a:p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Start at the “start state” (unlabeled, incoming arrow).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After you’ve read the last character, accept the string if and only if you’re in a “final state” (double circle).</a:t>
            </a:r>
          </a:p>
        </p:txBody>
      </p:sp>
    </p:spTree>
    <p:extLst>
      <p:ext uri="{BB962C8B-B14F-4D97-AF65-F5344CB8AC3E}">
        <p14:creationId xmlns:p14="http://schemas.microsoft.com/office/powerpoint/2010/main" val="4253705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05FB-AAD2-4A8D-B5F8-E4F9747B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Minimization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ECA6-46E1-43EB-BC0F-FEB2E1DD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know!</a:t>
            </a:r>
          </a:p>
          <a:p>
            <a:r>
              <a:rPr lang="en-US" dirty="0"/>
              <a:t>Fun fact: there is a </a:t>
            </a:r>
            <a:r>
              <a:rPr lang="en-US" b="1" dirty="0"/>
              <a:t>unique </a:t>
            </a:r>
            <a:r>
              <a:rPr lang="en-US" dirty="0"/>
              <a:t>minimum DFA for every language (up to renaming the states)</a:t>
            </a:r>
          </a:p>
          <a:p>
            <a:r>
              <a:rPr lang="en-US" dirty="0"/>
              <a:t>High level idea – final states and non-final states must be different.</a:t>
            </a:r>
          </a:p>
          <a:p>
            <a:r>
              <a:rPr lang="en-US" dirty="0"/>
              <a:t>Otherwise, hope that states can be the same, and iteratively separate when they have to go to different spots. </a:t>
            </a:r>
          </a:p>
          <a:p>
            <a:endParaRPr lang="en-US" dirty="0"/>
          </a:p>
          <a:p>
            <a:r>
              <a:rPr lang="en-US" dirty="0"/>
              <a:t>In some quarters, we cover it in detail. But…we ran out of time. </a:t>
            </a:r>
            <a:br>
              <a:rPr lang="en-US" dirty="0"/>
            </a:br>
            <a:r>
              <a:rPr lang="en-US" dirty="0"/>
              <a:t>Optional slides will be posted – won’t be required in HW or final but you might find it useful/interesting for your own learning.</a:t>
            </a:r>
          </a:p>
        </p:txBody>
      </p:sp>
    </p:spTree>
    <p:extLst>
      <p:ext uri="{BB962C8B-B14F-4D97-AF65-F5344CB8AC3E}">
        <p14:creationId xmlns:p14="http://schemas.microsoft.com/office/powerpoint/2010/main" val="118393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2FF1-56E1-4939-968C-2BC34324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4099-680A-4BDE-BF1E-8FF381585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give the DFAs a little more power…try to get them to do more things. </a:t>
            </a:r>
          </a:p>
        </p:txBody>
      </p:sp>
    </p:spTree>
    <p:extLst>
      <p:ext uri="{BB962C8B-B14F-4D97-AF65-F5344CB8AC3E}">
        <p14:creationId xmlns:p14="http://schemas.microsoft.com/office/powerpoint/2010/main" val="359507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F1FDF6DC-DC6D-4637-95FE-1A34F5B5D43B}"/>
              </a:ext>
            </a:extLst>
          </p:cNvPr>
          <p:cNvSpPr/>
          <p:nvPr/>
        </p:nvSpPr>
        <p:spPr>
          <a:xfrm rot="10800000">
            <a:off x="456176" y="31480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7407349" y="3709987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797182-98E4-4E00-ABC6-DEDDFB51EF22}"/>
              </a:ext>
            </a:extLst>
          </p:cNvPr>
          <p:cNvSpPr/>
          <p:nvPr/>
        </p:nvSpPr>
        <p:spPr>
          <a:xfrm>
            <a:off x="8963247" y="525170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42374F-40DB-431D-A7C0-2346502D4046}"/>
              </a:ext>
            </a:extLst>
          </p:cNvPr>
          <p:cNvSpPr/>
          <p:nvPr/>
        </p:nvSpPr>
        <p:spPr>
          <a:xfrm>
            <a:off x="8963247" y="2150545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0.02382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82 0 L 0.04088 0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8 0 L 0.06119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7407349" y="3709987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4561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31349" y="52732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7228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18649" y="21617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9768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82149" y="52732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12181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89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4481</TotalTime>
  <Words>1888</Words>
  <Application>Microsoft Office PowerPoint</Application>
  <PresentationFormat>Widescreen</PresentationFormat>
  <Paragraphs>626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MS PGothic</vt:lpstr>
      <vt:lpstr>MS PGothic</vt:lpstr>
      <vt:lpstr>Arial</vt:lpstr>
      <vt:lpstr>Calibri</vt:lpstr>
      <vt:lpstr>Cambria Math</vt:lpstr>
      <vt:lpstr>Courier New</vt:lpstr>
      <vt:lpstr>Franklin Gothic Medium</vt:lpstr>
      <vt:lpstr>Segoe UI</vt:lpstr>
      <vt:lpstr>Segoe UI Light</vt:lpstr>
      <vt:lpstr>Segoe UI Semilight</vt:lpstr>
      <vt:lpstr>Tahoma</vt:lpstr>
      <vt:lpstr>Tw Cen MT</vt:lpstr>
      <vt:lpstr>Wingdings 3</vt:lpstr>
      <vt:lpstr>Integral</vt:lpstr>
      <vt:lpstr>Finite State Machines</vt:lpstr>
      <vt:lpstr>Announcements</vt:lpstr>
      <vt:lpstr>Last Two Weeks</vt:lpstr>
      <vt:lpstr>Deterministic Finite Automaton</vt:lpstr>
      <vt:lpstr>Let’s see an example</vt:lpstr>
      <vt:lpstr>Let’s see an example</vt:lpstr>
      <vt:lpstr>Let’s see an example</vt:lpstr>
      <vt:lpstr>Let’s see an example</vt:lpstr>
      <vt:lpstr>Let’s see an example</vt:lpstr>
      <vt:lpstr>Let’s see an example</vt:lpstr>
      <vt:lpstr>Deterministic Finite Automata</vt:lpstr>
      <vt:lpstr>Deterministic Finite Automata</vt:lpstr>
      <vt:lpstr>Deterministic Finite Automata</vt:lpstr>
      <vt:lpstr>Deterministic Finite Automata</vt:lpstr>
      <vt:lpstr>Design some DFAs</vt:lpstr>
      <vt:lpstr>Design some DFAs</vt:lpstr>
      <vt:lpstr>Designing DFAs notes</vt:lpstr>
      <vt:lpstr>PowerPoint Presentation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OR sum%3=0</vt:lpstr>
      <vt:lpstr>Strings over {0,1,2} w/ even number of 2’s OR sum%3=0</vt:lpstr>
      <vt:lpstr>PowerPoint Presentation</vt:lpstr>
      <vt:lpstr>The set of binary strings with a 1 in the 3rd position from the start</vt:lpstr>
      <vt:lpstr>PowerPoint Presentation</vt:lpstr>
      <vt:lpstr>3 bit shift register</vt:lpstr>
      <vt:lpstr>The set of binary strings with a 1 in the 3rd position from the end</vt:lpstr>
      <vt:lpstr>The set of binary strings with a 1 in the 3rd position from the end</vt:lpstr>
      <vt:lpstr>The beginning versus the end</vt:lpstr>
      <vt:lpstr>From the beginning was “easier” than “from the end”</vt:lpstr>
      <vt:lpstr>What language does this machine recognize?</vt:lpstr>
      <vt:lpstr>What language does this machine recognize?</vt:lpstr>
      <vt:lpstr>What language does this machine recognize?</vt:lpstr>
      <vt:lpstr>What language does this machine recognize?</vt:lpstr>
      <vt:lpstr>What language does this machine recognize?</vt:lpstr>
      <vt:lpstr>Takeaways </vt:lpstr>
      <vt:lpstr>DFA Minimization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Weber</dc:creator>
  <cp:lastModifiedBy>rtweber2</cp:lastModifiedBy>
  <cp:revision>52</cp:revision>
  <cp:lastPrinted>2023-11-23T00:45:04Z</cp:lastPrinted>
  <dcterms:created xsi:type="dcterms:W3CDTF">2020-11-29T01:56:44Z</dcterms:created>
  <dcterms:modified xsi:type="dcterms:W3CDTF">2023-11-27T17:10:18Z</dcterms:modified>
</cp:coreProperties>
</file>