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4"/>
  </p:handoutMasterIdLst>
  <p:sldIdLst>
    <p:sldId id="256" r:id="rId2"/>
    <p:sldId id="691" r:id="rId3"/>
    <p:sldId id="726" r:id="rId4"/>
    <p:sldId id="676" r:id="rId5"/>
    <p:sldId id="682" r:id="rId6"/>
    <p:sldId id="686" r:id="rId7"/>
    <p:sldId id="690" r:id="rId8"/>
    <p:sldId id="685" r:id="rId9"/>
    <p:sldId id="679" r:id="rId10"/>
    <p:sldId id="623" r:id="rId11"/>
    <p:sldId id="692" r:id="rId12"/>
    <p:sldId id="693" r:id="rId13"/>
    <p:sldId id="694" r:id="rId14"/>
    <p:sldId id="721" r:id="rId15"/>
    <p:sldId id="695" r:id="rId16"/>
    <p:sldId id="720" r:id="rId17"/>
    <p:sldId id="708" r:id="rId18"/>
    <p:sldId id="710" r:id="rId19"/>
    <p:sldId id="712" r:id="rId20"/>
    <p:sldId id="713" r:id="rId21"/>
    <p:sldId id="711" r:id="rId22"/>
    <p:sldId id="714" r:id="rId23"/>
    <p:sldId id="715" r:id="rId24"/>
    <p:sldId id="716" r:id="rId25"/>
    <p:sldId id="719" r:id="rId26"/>
    <p:sldId id="717" r:id="rId27"/>
    <p:sldId id="697" r:id="rId28"/>
    <p:sldId id="696" r:id="rId29"/>
    <p:sldId id="285" r:id="rId30"/>
    <p:sldId id="698" r:id="rId31"/>
    <p:sldId id="699" r:id="rId32"/>
    <p:sldId id="700" r:id="rId33"/>
    <p:sldId id="701" r:id="rId34"/>
    <p:sldId id="702" r:id="rId35"/>
    <p:sldId id="703" r:id="rId36"/>
    <p:sldId id="704" r:id="rId37"/>
    <p:sldId id="705" r:id="rId38"/>
    <p:sldId id="706" r:id="rId39"/>
    <p:sldId id="707" r:id="rId40"/>
    <p:sldId id="724" r:id="rId41"/>
    <p:sldId id="718" r:id="rId42"/>
    <p:sldId id="722" r:id="rId43"/>
    <p:sldId id="723" r:id="rId44"/>
    <p:sldId id="709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72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0960-E795-4FC0-9E1B-960AA6B23E5F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67D85-5D4A-4617-8DF5-F96F87A60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8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34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1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27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8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6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5B6B8A2-AF91-4106-8320-68B771A76D7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96D1DED-F02A-4C40-8A4C-4E76173049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4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2QJb95p4T4ri-uFmcRGX75H6aQJkQ8k3uT_7w2GuUW7C0VA/viewform?usp=sf_link" TargetMode="External"/><Relationship Id="rId2" Type="http://schemas.openxmlformats.org/officeDocument/2006/relationships/hyperlink" Target="https://courses.cs.washington.edu/courses/cse311/23au/exams/ind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47402/discussion/396050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9DF5-BF61-469B-B552-E667BB66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01B83-E246-4C81-9ED5-1D2430B5F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2024</a:t>
            </a:r>
          </a:p>
          <a:p>
            <a:r>
              <a:rPr lang="en-US" dirty="0"/>
              <a:t>Lecture 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0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6FC47-DD39-44E8-9871-1EFCDA81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7BC6CE-811B-420D-A57F-E4FEDF910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1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NFAs/DFAs what can and can’t they do?</a:t>
                </a:r>
              </a:p>
              <a:p>
                <a:r>
                  <a:rPr lang="en-US" dirty="0"/>
                  <a:t>Can NFAs do more than DFAs?</a:t>
                </a:r>
              </a:p>
              <a:p>
                <a:r>
                  <a:rPr lang="en-US" dirty="0"/>
                  <a:t>How do they relate to context-free-grammars? Regular expressions?</a:t>
                </a:r>
              </a:p>
              <a:p>
                <a:endParaRPr lang="en-US" dirty="0"/>
              </a:p>
              <a:p>
                <a:r>
                  <a:rPr lang="en-US" dirty="0"/>
                  <a:t>i.e. is there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 but not a DFA? Or vice versa?</a:t>
                </a:r>
              </a:p>
              <a:p>
                <a:r>
                  <a:rPr lang="en-US" dirty="0"/>
                  <a:t>What about CFGs/regexes?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AD4A32-4DFC-4D88-BBF8-DED4901DAD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78525914-E8E4-413B-AF07-3C6D14908D6A}"/>
              </a:ext>
            </a:extLst>
          </p:cNvPr>
          <p:cNvSpPr/>
          <p:nvPr/>
        </p:nvSpPr>
        <p:spPr>
          <a:xfrm>
            <a:off x="6878280" y="4413305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93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D3E3-538D-4963-8D7D-61CEA8D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D4A32-4DFC-4D88-BBF8-DED4901DA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NFAs/DFAs what can and can’t they do?</a:t>
            </a:r>
          </a:p>
          <a:p>
            <a:r>
              <a:rPr lang="en-US" dirty="0"/>
              <a:t>Can NFAs do more than DFAs?</a:t>
            </a:r>
          </a:p>
          <a:p>
            <a:r>
              <a:rPr lang="en-US" dirty="0"/>
              <a:t>How do they relate to context-free-grammars? Regular expressions?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3DDEBF-C363-4FB6-ACA4-F58B1FC01116}"/>
              </a:ext>
            </a:extLst>
          </p:cNvPr>
          <p:cNvGrpSpPr/>
          <p:nvPr/>
        </p:nvGrpSpPr>
        <p:grpSpPr>
          <a:xfrm>
            <a:off x="575238" y="3429000"/>
            <a:ext cx="11358853" cy="3066275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language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is the language of a regular expression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 DFA if and only if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𝑳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language of an NFA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5745299-346D-4FC7-BB32-07780C27D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07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ADDFCD-8A69-4475-8DFF-CB794958FC1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Kleene’s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64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6CFF-30E5-4B79-832E-505442D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D68E3-3D5D-4148-B4D4-3A130E0B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83596"/>
          </a:xfrm>
        </p:spPr>
        <p:txBody>
          <a:bodyPr>
            <a:normAutofit fontScale="92500"/>
          </a:bodyPr>
          <a:lstStyle/>
          <a:p>
            <a:r>
              <a:rPr lang="en-US" dirty="0"/>
              <a:t>So NFAs, DFAs, and regular expressions are all “equally powerful”</a:t>
            </a:r>
          </a:p>
          <a:p>
            <a:r>
              <a:rPr lang="en-US" dirty="0"/>
              <a:t>Every language either can be expressed with any of them or none of them.</a:t>
            </a:r>
          </a:p>
          <a:p>
            <a:r>
              <a:rPr lang="en-US" dirty="0"/>
              <a:t>A set of strings that is recognized by a DFA (equivalently, recognized by an NFA; equivalently, the language of a regular expression) is called a </a:t>
            </a:r>
            <a:r>
              <a:rPr lang="en-US" b="1" dirty="0"/>
              <a:t>regular language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to show a language is “regular” you just need to show one of these and prove it works. There are some “irregular” languages (that don’t have a corresponding NFA/DFA/regex).</a:t>
            </a:r>
          </a:p>
          <a:p>
            <a:r>
              <a:rPr lang="en-US" dirty="0"/>
              <a:t>CFGs are “more powerful” (every regular language can also be represented with a CFG, but some languages with CFGs have not NFA/DFA/regex.</a:t>
            </a:r>
          </a:p>
        </p:txBody>
      </p:sp>
    </p:spTree>
    <p:extLst>
      <p:ext uri="{BB962C8B-B14F-4D97-AF65-F5344CB8AC3E}">
        <p14:creationId xmlns:p14="http://schemas.microsoft.com/office/powerpoint/2010/main" val="259414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30031" y="4885949"/>
            <a:ext cx="3972107" cy="120032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just a “sketch” of the proof. We want you to get the intuition for why this is true, we’ll go very quickly for some cases.</a:t>
            </a:r>
          </a:p>
        </p:txBody>
      </p:sp>
    </p:spTree>
    <p:extLst>
      <p:ext uri="{BB962C8B-B14F-4D97-AF65-F5344CB8AC3E}">
        <p14:creationId xmlns:p14="http://schemas.microsoft.com/office/powerpoint/2010/main" val="260023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/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language of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also satisfies the requirements for an NFA,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the language of an NFA.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B78A05A-45CE-40C9-BC0E-60ADDE8FCE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066" y="5159043"/>
                <a:ext cx="4504380" cy="923330"/>
              </a:xfrm>
              <a:prstGeom prst="rect">
                <a:avLst/>
              </a:prstGeom>
              <a:blipFill>
                <a:blip r:embed="rId5"/>
                <a:stretch>
                  <a:fillRect l="-1218" t="-2632" r="-271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3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89309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5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692149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3114143" y="926225"/>
            <a:ext cx="5836506" cy="1350814"/>
            <a:chOff x="1590143" y="926225"/>
            <a:chExt cx="5836506" cy="1350814"/>
          </a:xfrm>
        </p:grpSpPr>
        <p:sp>
          <p:nvSpPr>
            <p:cNvPr id="38" name="TextBox 37"/>
            <p:cNvSpPr txBox="1"/>
            <p:nvPr/>
          </p:nvSpPr>
          <p:spPr>
            <a:xfrm>
              <a:off x="1920829" y="926225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930437" y="1667439"/>
              <a:ext cx="609600" cy="609600"/>
              <a:chOff x="1599751" y="3519488"/>
              <a:chExt cx="609600" cy="609600"/>
            </a:xfrm>
          </p:grpSpPr>
          <p:sp>
            <p:nvSpPr>
              <p:cNvPr id="154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141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90" name="Straight Arrow Connector 89"/>
            <p:cNvCxnSpPr>
              <a:endCxn id="141" idx="2"/>
            </p:cNvCxnSpPr>
            <p:nvPr/>
          </p:nvCxnSpPr>
          <p:spPr>
            <a:xfrm flipV="1">
              <a:off x="1590143" y="1972239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45761" y="1413439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540037" y="1666575"/>
              <a:ext cx="1625932" cy="609600"/>
              <a:chOff x="2540037" y="1666575"/>
              <a:chExt cx="1625932" cy="609600"/>
            </a:xfrm>
          </p:grpSpPr>
          <p:cxnSp>
            <p:nvCxnSpPr>
              <p:cNvPr id="125" name="AutoShape 39"/>
              <p:cNvCxnSpPr>
                <a:cxnSpLocks noChangeShapeType="1"/>
                <a:stCxn id="141" idx="6"/>
                <a:endCxn id="157" idx="2"/>
              </p:cNvCxnSpPr>
              <p:nvPr/>
            </p:nvCxnSpPr>
            <p:spPr bwMode="auto">
              <a:xfrm flipV="1">
                <a:off x="2540037" y="1971375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5" name="Group 154"/>
              <p:cNvGrpSpPr/>
              <p:nvPr/>
            </p:nvGrpSpPr>
            <p:grpSpPr>
              <a:xfrm>
                <a:off x="3556369" y="1666575"/>
                <a:ext cx="609600" cy="609600"/>
                <a:chOff x="1599751" y="3519488"/>
                <a:chExt cx="609600" cy="609600"/>
              </a:xfrm>
            </p:grpSpPr>
            <p:sp>
              <p:nvSpPr>
                <p:cNvPr id="15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157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4174785" y="1653486"/>
              <a:ext cx="1625932" cy="609600"/>
              <a:chOff x="2209351" y="3518624"/>
              <a:chExt cx="1625932" cy="609600"/>
            </a:xfrm>
          </p:grpSpPr>
          <p:cxnSp>
            <p:nvCxnSpPr>
              <p:cNvPr id="159" name="AutoShape 39"/>
              <p:cNvCxnSpPr>
                <a:cxnSpLocks noChangeShapeType="1"/>
                <a:endCxn id="162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60" name="Group 159"/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16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162" name="Oval 24"/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64" name="AutoShape 39"/>
            <p:cNvCxnSpPr>
              <a:cxnSpLocks noChangeShapeType="1"/>
              <a:endCxn id="167" idx="2"/>
            </p:cNvCxnSpPr>
            <p:nvPr/>
          </p:nvCxnSpPr>
          <p:spPr bwMode="auto">
            <a:xfrm flipV="1">
              <a:off x="5800717" y="1947385"/>
              <a:ext cx="1016332" cy="8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5" name="Group 164"/>
            <p:cNvGrpSpPr/>
            <p:nvPr/>
          </p:nvGrpSpPr>
          <p:grpSpPr>
            <a:xfrm>
              <a:off x="6817049" y="1642585"/>
              <a:ext cx="609600" cy="609600"/>
              <a:chOff x="1599751" y="3519488"/>
              <a:chExt cx="609600" cy="609600"/>
            </a:xfrm>
          </p:grpSpPr>
          <p:sp>
            <p:nvSpPr>
              <p:cNvPr id="166" name="Text Box 7"/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67" name="Oval 24"/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" name="TextBox 167"/>
            <p:cNvSpPr txBox="1"/>
            <p:nvPr/>
          </p:nvSpPr>
          <p:spPr>
            <a:xfrm>
              <a:off x="4301895" y="1479762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5958494" y="147483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88115" y="1497485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Exploration view of an NFA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9201" y="2590801"/>
            <a:ext cx="308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Input string  0101100</a:t>
            </a:r>
          </a:p>
        </p:txBody>
      </p:sp>
      <p:cxnSp>
        <p:nvCxnSpPr>
          <p:cNvPr id="143" name="Straight Connector 142"/>
          <p:cNvCxnSpPr/>
          <p:nvPr/>
        </p:nvCxnSpPr>
        <p:spPr>
          <a:xfrm>
            <a:off x="470375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30495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757237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78397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881072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9837463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677011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50269" y="3269363"/>
            <a:ext cx="22450" cy="288841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24"/>
          <p:cNvSpPr>
            <a:spLocks noChangeArrowheads="1"/>
          </p:cNvSpPr>
          <p:nvPr/>
        </p:nvSpPr>
        <p:spPr bwMode="auto">
          <a:xfrm>
            <a:off x="2407958" y="3808894"/>
            <a:ext cx="484625" cy="48462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Straight Arrow Connector 27"/>
          <p:cNvCxnSpPr>
            <a:endCxn id="32" idx="2"/>
          </p:cNvCxnSpPr>
          <p:nvPr/>
        </p:nvCxnSpPr>
        <p:spPr>
          <a:xfrm>
            <a:off x="2067663" y="4051205"/>
            <a:ext cx="340294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92583" y="3813409"/>
            <a:ext cx="1040069" cy="484625"/>
            <a:chOff x="1368582" y="3813408"/>
            <a:chExt cx="1040069" cy="484625"/>
          </a:xfrm>
        </p:grpSpPr>
        <p:sp>
          <p:nvSpPr>
            <p:cNvPr id="56" name="Oval 24"/>
            <p:cNvSpPr>
              <a:spLocks noChangeArrowheads="1"/>
            </p:cNvSpPr>
            <p:nvPr/>
          </p:nvSpPr>
          <p:spPr bwMode="auto">
            <a:xfrm>
              <a:off x="1911110" y="381340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0" name="AutoShape 39"/>
            <p:cNvCxnSpPr>
              <a:cxnSpLocks noChangeShapeType="1"/>
              <a:stCxn id="32" idx="6"/>
            </p:cNvCxnSpPr>
            <p:nvPr/>
          </p:nvCxnSpPr>
          <p:spPr bwMode="auto">
            <a:xfrm>
              <a:off x="1368582" y="4051205"/>
              <a:ext cx="55224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 Box 7"/>
            <p:cNvSpPr txBox="1">
              <a:spLocks noChangeArrowheads="1"/>
            </p:cNvSpPr>
            <p:nvPr/>
          </p:nvSpPr>
          <p:spPr bwMode="auto">
            <a:xfrm>
              <a:off x="2006009" y="384840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16813" y="3269363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17455" y="32672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918097" y="32650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18739" y="32628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9381" y="326073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20023" y="325857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0665" y="3256421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46889" y="3822439"/>
            <a:ext cx="1046245" cy="2576545"/>
            <a:chOff x="3422888" y="3822438"/>
            <a:chExt cx="1046245" cy="2576545"/>
          </a:xfrm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3971592" y="591435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965416" y="382243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4060315" y="385743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9" name="AutoShape 39"/>
            <p:cNvCxnSpPr>
              <a:cxnSpLocks noChangeShapeType="1"/>
            </p:cNvCxnSpPr>
            <p:nvPr/>
          </p:nvCxnSpPr>
          <p:spPr bwMode="auto">
            <a:xfrm>
              <a:off x="3422888" y="4060237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Text Box 7"/>
            <p:cNvSpPr txBox="1">
              <a:spLocks noChangeArrowheads="1"/>
            </p:cNvSpPr>
            <p:nvPr/>
          </p:nvSpPr>
          <p:spPr bwMode="auto">
            <a:xfrm>
              <a:off x="4066491" y="594935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03" name="AutoShape 39"/>
            <p:cNvCxnSpPr>
              <a:cxnSpLocks noChangeShapeType="1"/>
            </p:cNvCxnSpPr>
            <p:nvPr/>
          </p:nvCxnSpPr>
          <p:spPr bwMode="auto">
            <a:xfrm>
              <a:off x="3444577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3848764" y="3817923"/>
            <a:ext cx="1117217" cy="2582162"/>
            <a:chOff x="2324763" y="3817923"/>
            <a:chExt cx="1117217" cy="2582162"/>
          </a:xfrm>
        </p:grpSpPr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944439" y="5915460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24"/>
            <p:cNvSpPr>
              <a:spLocks noChangeArrowheads="1"/>
            </p:cNvSpPr>
            <p:nvPr/>
          </p:nvSpPr>
          <p:spPr bwMode="auto">
            <a:xfrm>
              <a:off x="2938263" y="381792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3033162" y="385291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75" name="AutoShape 39"/>
            <p:cNvCxnSpPr>
              <a:cxnSpLocks noChangeShapeType="1"/>
              <a:stCxn id="56" idx="6"/>
              <a:endCxn id="59" idx="2"/>
            </p:cNvCxnSpPr>
            <p:nvPr/>
          </p:nvCxnSpPr>
          <p:spPr bwMode="auto">
            <a:xfrm>
              <a:off x="2395735" y="405572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3039338" y="5950455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05" name="AutoShape 39"/>
            <p:cNvCxnSpPr>
              <a:cxnSpLocks noChangeShapeType="1"/>
              <a:stCxn id="56" idx="5"/>
              <a:endCxn id="87" idx="2"/>
            </p:cNvCxnSpPr>
            <p:nvPr/>
          </p:nvCxnSpPr>
          <p:spPr bwMode="auto">
            <a:xfrm>
              <a:off x="2324763" y="4227061"/>
              <a:ext cx="619676" cy="19307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/>
          <p:nvPr/>
        </p:nvGrpSpPr>
        <p:grpSpPr>
          <a:xfrm>
            <a:off x="8028347" y="3835984"/>
            <a:ext cx="1060942" cy="1894561"/>
            <a:chOff x="6504347" y="3835983"/>
            <a:chExt cx="1060942" cy="1894561"/>
          </a:xfrm>
        </p:grpSpPr>
        <p:sp>
          <p:nvSpPr>
            <p:cNvPr id="116" name="Oval 24"/>
            <p:cNvSpPr>
              <a:spLocks noChangeArrowheads="1"/>
            </p:cNvSpPr>
            <p:nvPr/>
          </p:nvSpPr>
          <p:spPr bwMode="auto">
            <a:xfrm>
              <a:off x="7060518" y="5245919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Oval 24"/>
            <p:cNvSpPr>
              <a:spLocks noChangeArrowheads="1"/>
            </p:cNvSpPr>
            <p:nvPr/>
          </p:nvSpPr>
          <p:spPr bwMode="auto">
            <a:xfrm>
              <a:off x="7067748" y="4557131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24"/>
            <p:cNvSpPr>
              <a:spLocks noChangeArrowheads="1"/>
            </p:cNvSpPr>
            <p:nvPr/>
          </p:nvSpPr>
          <p:spPr bwMode="auto">
            <a:xfrm>
              <a:off x="7046875" y="383598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7141774" y="387097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3" name="AutoShape 39"/>
            <p:cNvCxnSpPr>
              <a:cxnSpLocks noChangeShapeType="1"/>
            </p:cNvCxnSpPr>
            <p:nvPr/>
          </p:nvCxnSpPr>
          <p:spPr bwMode="auto">
            <a:xfrm>
              <a:off x="6504347" y="407378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7155417" y="5280914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14" name="AutoShape 39"/>
            <p:cNvCxnSpPr>
              <a:cxnSpLocks noChangeShapeType="1"/>
            </p:cNvCxnSpPr>
            <p:nvPr/>
          </p:nvCxnSpPr>
          <p:spPr bwMode="auto">
            <a:xfrm>
              <a:off x="6524633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0" name="Text Box 7"/>
            <p:cNvSpPr txBox="1">
              <a:spLocks noChangeArrowheads="1"/>
            </p:cNvSpPr>
            <p:nvPr/>
          </p:nvSpPr>
          <p:spPr bwMode="auto">
            <a:xfrm>
              <a:off x="7162647" y="4592126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26" name="AutoShape 39"/>
            <p:cNvCxnSpPr>
              <a:cxnSpLocks noChangeShapeType="1"/>
            </p:cNvCxnSpPr>
            <p:nvPr/>
          </p:nvCxnSpPr>
          <p:spPr bwMode="auto">
            <a:xfrm>
              <a:off x="6540733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5903070" y="3826954"/>
            <a:ext cx="1125053" cy="2562647"/>
            <a:chOff x="4379069" y="3826953"/>
            <a:chExt cx="1125053" cy="2562647"/>
          </a:xfrm>
        </p:grpSpPr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4998376" y="5904975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24"/>
            <p:cNvSpPr>
              <a:spLocks noChangeArrowheads="1"/>
            </p:cNvSpPr>
            <p:nvPr/>
          </p:nvSpPr>
          <p:spPr bwMode="auto">
            <a:xfrm>
              <a:off x="5006581" y="5256404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992569" y="382695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5087468" y="386194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1" name="AutoShape 39"/>
            <p:cNvCxnSpPr>
              <a:cxnSpLocks noChangeShapeType="1"/>
            </p:cNvCxnSpPr>
            <p:nvPr/>
          </p:nvCxnSpPr>
          <p:spPr bwMode="auto">
            <a:xfrm>
              <a:off x="4450041" y="4064753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5093275" y="5939970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04" name="AutoShape 39"/>
            <p:cNvCxnSpPr>
              <a:cxnSpLocks noChangeShapeType="1"/>
            </p:cNvCxnSpPr>
            <p:nvPr/>
          </p:nvCxnSpPr>
          <p:spPr bwMode="auto">
            <a:xfrm>
              <a:off x="4462491" y="613298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5101480" y="5291399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4" name="AutoShape 39"/>
            <p:cNvCxnSpPr>
              <a:cxnSpLocks noChangeShapeType="1"/>
              <a:stCxn id="62" idx="5"/>
              <a:endCxn id="120" idx="2"/>
            </p:cNvCxnSpPr>
            <p:nvPr/>
          </p:nvCxnSpPr>
          <p:spPr bwMode="auto">
            <a:xfrm>
              <a:off x="4379069" y="4236091"/>
              <a:ext cx="627512" cy="12626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502856" y="3843889"/>
            <a:ext cx="402642" cy="40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1" rIns="91424" bIns="457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 b="1" dirty="0">
                <a:latin typeface="Franklin Gothic Medium" panose="020B0603020102020204" pitchFamily="34" charset="0"/>
              </a:rPr>
              <a:t>s</a:t>
            </a:r>
            <a:r>
              <a:rPr lang="en-US" sz="2000" b="1" baseline="-25000" dirty="0">
                <a:latin typeface="Franklin Gothic Medium" panose="020B0603020102020204" pitchFamily="34" charset="0"/>
              </a:rPr>
              <a:t>3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055501" y="3840498"/>
            <a:ext cx="1060573" cy="1890046"/>
            <a:chOff x="7531500" y="3840498"/>
            <a:chExt cx="1060573" cy="1890046"/>
          </a:xfrm>
        </p:grpSpPr>
        <p:sp>
          <p:nvSpPr>
            <p:cNvPr id="129" name="Oval 24"/>
            <p:cNvSpPr>
              <a:spLocks noChangeArrowheads="1"/>
            </p:cNvSpPr>
            <p:nvPr/>
          </p:nvSpPr>
          <p:spPr bwMode="auto">
            <a:xfrm>
              <a:off x="8094532" y="4547748"/>
              <a:ext cx="484625" cy="4846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24"/>
            <p:cNvSpPr>
              <a:spLocks noChangeArrowheads="1"/>
            </p:cNvSpPr>
            <p:nvPr/>
          </p:nvSpPr>
          <p:spPr bwMode="auto">
            <a:xfrm>
              <a:off x="8074028" y="384049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8168927" y="387549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4" name="AutoShape 39"/>
            <p:cNvCxnSpPr>
              <a:cxnSpLocks noChangeShapeType="1"/>
            </p:cNvCxnSpPr>
            <p:nvPr/>
          </p:nvCxnSpPr>
          <p:spPr bwMode="auto">
            <a:xfrm>
              <a:off x="7531500" y="4078301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ext Box 7"/>
            <p:cNvSpPr txBox="1">
              <a:spLocks noChangeArrowheads="1"/>
            </p:cNvSpPr>
            <p:nvPr/>
          </p:nvSpPr>
          <p:spPr bwMode="auto">
            <a:xfrm>
              <a:off x="8189431" y="458274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0</a:t>
              </a:r>
            </a:p>
          </p:txBody>
        </p:sp>
        <p:cxnSp>
          <p:nvCxnSpPr>
            <p:cNvPr id="127" name="AutoShape 39"/>
            <p:cNvCxnSpPr>
              <a:cxnSpLocks noChangeShapeType="1"/>
            </p:cNvCxnSpPr>
            <p:nvPr/>
          </p:nvCxnSpPr>
          <p:spPr bwMode="auto">
            <a:xfrm>
              <a:off x="7558647" y="4775754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7662577" y="526887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30222" y="3831469"/>
            <a:ext cx="1131914" cy="2559245"/>
            <a:chOff x="5406222" y="3831468"/>
            <a:chExt cx="1131914" cy="2559245"/>
          </a:xfrm>
        </p:grpSpPr>
        <p:sp>
          <p:nvSpPr>
            <p:cNvPr id="118" name="Oval 24"/>
            <p:cNvSpPr>
              <a:spLocks noChangeArrowheads="1"/>
            </p:cNvSpPr>
            <p:nvPr/>
          </p:nvSpPr>
          <p:spPr bwMode="auto">
            <a:xfrm>
              <a:off x="6033734" y="5255302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Oval 24"/>
            <p:cNvSpPr>
              <a:spLocks noChangeArrowheads="1"/>
            </p:cNvSpPr>
            <p:nvPr/>
          </p:nvSpPr>
          <p:spPr bwMode="auto">
            <a:xfrm>
              <a:off x="6040595" y="4558233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4"/>
            <p:cNvSpPr>
              <a:spLocks noChangeArrowheads="1"/>
            </p:cNvSpPr>
            <p:nvPr/>
          </p:nvSpPr>
          <p:spPr bwMode="auto">
            <a:xfrm>
              <a:off x="6019722" y="3831468"/>
              <a:ext cx="484625" cy="4846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6114621" y="3866463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3</a:t>
              </a:r>
            </a:p>
          </p:txBody>
        </p:sp>
        <p:cxnSp>
          <p:nvCxnSpPr>
            <p:cNvPr id="82" name="AutoShape 39"/>
            <p:cNvCxnSpPr>
              <a:cxnSpLocks noChangeShapeType="1"/>
            </p:cNvCxnSpPr>
            <p:nvPr/>
          </p:nvCxnSpPr>
          <p:spPr bwMode="auto">
            <a:xfrm>
              <a:off x="5477194" y="4069269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 Box 7"/>
            <p:cNvSpPr txBox="1">
              <a:spLocks noChangeArrowheads="1"/>
            </p:cNvSpPr>
            <p:nvPr/>
          </p:nvSpPr>
          <p:spPr bwMode="auto">
            <a:xfrm>
              <a:off x="6128633" y="5290297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1</a:t>
              </a:r>
            </a:p>
          </p:txBody>
        </p:sp>
        <p:cxnSp>
          <p:nvCxnSpPr>
            <p:cNvPr id="113" name="AutoShape 39"/>
            <p:cNvCxnSpPr>
              <a:cxnSpLocks noChangeShapeType="1"/>
            </p:cNvCxnSpPr>
            <p:nvPr/>
          </p:nvCxnSpPr>
          <p:spPr bwMode="auto">
            <a:xfrm>
              <a:off x="5506719" y="5473925"/>
              <a:ext cx="542528" cy="451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2" name="Text Box 7"/>
            <p:cNvSpPr txBox="1">
              <a:spLocks noChangeArrowheads="1"/>
            </p:cNvSpPr>
            <p:nvPr/>
          </p:nvSpPr>
          <p:spPr bwMode="auto">
            <a:xfrm>
              <a:off x="6135494" y="4593228"/>
              <a:ext cx="402642" cy="400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2000" b="1" dirty="0">
                  <a:latin typeface="Franklin Gothic Medium" panose="020B0603020102020204" pitchFamily="34" charset="0"/>
                </a:rPr>
                <a:t>s</a:t>
              </a:r>
              <a:r>
                <a:rPr lang="en-US" sz="2000" b="1" baseline="-25000" dirty="0">
                  <a:latin typeface="Franklin Gothic Medium" panose="020B0603020102020204" pitchFamily="34" charset="0"/>
                </a:rPr>
                <a:t>2</a:t>
              </a:r>
            </a:p>
          </p:txBody>
        </p:sp>
        <p:cxnSp>
          <p:nvCxnSpPr>
            <p:cNvPr id="136" name="AutoShape 39"/>
            <p:cNvCxnSpPr>
              <a:cxnSpLocks noChangeShapeType="1"/>
              <a:stCxn id="65" idx="5"/>
              <a:endCxn id="133" idx="2"/>
            </p:cNvCxnSpPr>
            <p:nvPr/>
          </p:nvCxnSpPr>
          <p:spPr bwMode="auto">
            <a:xfrm>
              <a:off x="5406222" y="4240606"/>
              <a:ext cx="634373" cy="5599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0" name="TextBox 149"/>
            <p:cNvSpPr txBox="1"/>
            <p:nvPr/>
          </p:nvSpPr>
          <p:spPr>
            <a:xfrm>
              <a:off x="5635879" y="592904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  <a:cs typeface="Franklin Gothic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3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455023"/>
          </a:xfrm>
        </p:spPr>
        <p:txBody>
          <a:bodyPr>
            <a:normAutofit/>
          </a:bodyPr>
          <a:lstStyle/>
          <a:p>
            <a:r>
              <a:rPr lang="en-US" dirty="0"/>
              <a:t>HW8 is a mix of relations, DFAs/NFAs, and some review-y questions.</a:t>
            </a:r>
          </a:p>
          <a:p>
            <a:pPr lvl="1"/>
            <a:r>
              <a:rPr lang="en-US" dirty="0"/>
              <a:t>Due Friday; </a:t>
            </a:r>
            <a:r>
              <a:rPr lang="en-US" b="1" dirty="0"/>
              <a:t>You can use at most one late day. </a:t>
            </a:r>
            <a:r>
              <a:rPr lang="en-US" dirty="0"/>
              <a:t>We’ll release solutions Saturday night.</a:t>
            </a:r>
            <a:endParaRPr lang="en-US" b="1" dirty="0"/>
          </a:p>
          <a:p>
            <a:r>
              <a:rPr lang="en-US" dirty="0"/>
              <a:t>Final review materials and logistics on </a:t>
            </a:r>
            <a:r>
              <a:rPr lang="en-US" dirty="0">
                <a:hlinkClick r:id="rId2"/>
              </a:rPr>
              <a:t>this page</a:t>
            </a:r>
            <a:r>
              <a:rPr lang="en-US" dirty="0"/>
              <a:t>.</a:t>
            </a:r>
          </a:p>
          <a:p>
            <a:r>
              <a:rPr lang="en-US" dirty="0"/>
              <a:t>What’s fair game for the final?</a:t>
            </a:r>
          </a:p>
          <a:p>
            <a:pPr lvl="1"/>
            <a:r>
              <a:rPr lang="en-US" dirty="0"/>
              <a:t>Everything through the end of this slide deck can show up in any way. (cumulative)</a:t>
            </a:r>
          </a:p>
          <a:p>
            <a:pPr lvl="1"/>
            <a:r>
              <a:rPr lang="en-US" dirty="0"/>
              <a:t>Monday you’ll learn how to show a language is “not regular.” Wednesday you’ll learn how to show a set is “uncountable.” There will be a problem on the final “choose one of these two: show a language is irregular; show a set is uncountable”</a:t>
            </a:r>
          </a:p>
          <a:p>
            <a:pPr lvl="1"/>
            <a:r>
              <a:rPr lang="en-US" dirty="0"/>
              <a:t>Last day of class will wrap those topics/talk about the Halting Problem (won’t be tested directly).</a:t>
            </a:r>
          </a:p>
          <a:p>
            <a:r>
              <a:rPr lang="en-US" dirty="0"/>
              <a:t>If you need a conflict exam fill out </a:t>
            </a:r>
            <a:r>
              <a:rPr lang="en-US" dirty="0">
                <a:hlinkClick r:id="rId3"/>
              </a:rPr>
              <a:t>the form</a:t>
            </a:r>
            <a:r>
              <a:rPr lang="en-US" dirty="0"/>
              <a:t> as soon as possible.</a:t>
            </a:r>
          </a:p>
          <a:p>
            <a:pPr lvl="1"/>
            <a:r>
              <a:rPr lang="en-US" dirty="0"/>
              <a:t>(for pre-existing conflicts; for illnesses day-of directions on the exams page)</a:t>
            </a:r>
          </a:p>
        </p:txBody>
      </p:sp>
    </p:spTree>
    <p:extLst>
      <p:ext uri="{BB962C8B-B14F-4D97-AF65-F5344CB8AC3E}">
        <p14:creationId xmlns:p14="http://schemas.microsoft.com/office/powerpoint/2010/main" val="25753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635D-E39A-42B5-A8AE-74C13AD2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convert an NFA to a DFA?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C7FB-8229-4FF7-8E75-E4FACCE25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NFAs are magic though! DFAs can’t guess…</a:t>
            </a:r>
          </a:p>
          <a:p>
            <a:r>
              <a:rPr lang="en-US" b="1" dirty="0"/>
              <a:t>Parallel exploration:</a:t>
            </a:r>
            <a:r>
              <a:rPr lang="en-US" dirty="0"/>
              <a:t>  The NFA computation runs all possible computations on x step-by-step at the same time in parallel</a:t>
            </a:r>
          </a:p>
          <a:p>
            <a:endParaRPr lang="en-US" dirty="0"/>
          </a:p>
          <a:p>
            <a:r>
              <a:rPr lang="en-US" dirty="0"/>
              <a:t>At any step, the set of all possible states we could be in is fixed!</a:t>
            </a:r>
          </a:p>
          <a:p>
            <a:r>
              <a:rPr lang="en-US" dirty="0"/>
              <a:t>And the update steps are deterministic if we just check all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2148683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FA45-B2A1-4B7F-91BA-2DCFBDA1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from an NFA to a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be an NFA with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Need to define a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that recognizes the same language.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be a DFA with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do we update?</a:t>
                </a:r>
              </a:p>
              <a:p>
                <a:r>
                  <a:rPr lang="en-US" dirty="0"/>
                  <a:t>If I’m in a set of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if the next character to be read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using exactly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120A9-6670-4AF0-A452-E75400BA8E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1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(starting point)</a:t>
            </a:r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96" y="422524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43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ECE9D-90FD-4FBE-AF4C-52FC38A8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start and accept states?</a:t>
                </a:r>
              </a:p>
              <a:p>
                <a:endParaRPr lang="en-US" dirty="0"/>
              </a:p>
              <a:p>
                <a:r>
                  <a:rPr lang="en-US" dirty="0"/>
                  <a:t>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reachable from the start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-transitions}</a:t>
                </a:r>
              </a:p>
              <a:p>
                <a:r>
                  <a:rPr lang="en-US" dirty="0"/>
                  <a:t>i.e. the states the NFA could be in before reading a character of the input.</a:t>
                </a:r>
              </a:p>
              <a:p>
                <a:r>
                  <a:rPr lang="en-US" dirty="0"/>
                  <a:t>Final states?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final state if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final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 (If at least one version of the computation is in a final state, then the NFA will accept)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E656E4-85F2-4D88-BF42-EC3752B3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57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ECAA-5F09-4FF3-BAC5-A4182892D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64AC-022E-4D5F-AA11-951188898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53537"/>
            <a:ext cx="11187258" cy="95582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66">
            <a:extLst>
              <a:ext uri="{FF2B5EF4-FFF2-40B4-BE49-F238E27FC236}">
                <a16:creationId xmlns:a16="http://schemas.microsoft.com/office/drawing/2014/main" id="{BC5E2FCC-386C-4D8A-AB3C-80BB11200C31}"/>
              </a:ext>
            </a:extLst>
          </p:cNvPr>
          <p:cNvGrpSpPr>
            <a:grpSpLocks/>
          </p:cNvGrpSpPr>
          <p:nvPr/>
        </p:nvGrpSpPr>
        <p:grpSpPr bwMode="auto">
          <a:xfrm>
            <a:off x="726830" y="1522046"/>
            <a:ext cx="2900363" cy="2303463"/>
            <a:chOff x="304800" y="2514600"/>
            <a:chExt cx="2900023" cy="230281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0A2CD2-6D41-4F88-889B-79DB0796F6FA}"/>
                </a:ext>
              </a:extLst>
            </p:cNvPr>
            <p:cNvSpPr/>
            <p:nvPr/>
          </p:nvSpPr>
          <p:spPr bwMode="auto">
            <a:xfrm>
              <a:off x="987345" y="4000080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58661E-1240-4ECC-BA35-C75AC431D715}"/>
                </a:ext>
              </a:extLst>
            </p:cNvPr>
            <p:cNvSpPr/>
            <p:nvPr/>
          </p:nvSpPr>
          <p:spPr bwMode="auto">
            <a:xfrm>
              <a:off x="1974654" y="2514600"/>
              <a:ext cx="542861" cy="557056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endParaRPr lang="en-US" sz="2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F9E9B5-2CC2-407A-BB9B-BEBA852CB4E1}"/>
                </a:ext>
              </a:extLst>
            </p:cNvPr>
            <p:cNvSpPr/>
            <p:nvPr/>
          </p:nvSpPr>
          <p:spPr bwMode="auto">
            <a:xfrm>
              <a:off x="2661962" y="3949294"/>
              <a:ext cx="542861" cy="557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b</a:t>
              </a:r>
              <a:endParaRPr lang="en-US" sz="24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6966DC-222F-4CE0-A208-7B4DF67E373C}"/>
                </a:ext>
              </a:extLst>
            </p:cNvPr>
            <p:cNvCxnSpPr>
              <a:endCxn id="6" idx="2"/>
            </p:cNvCxnSpPr>
            <p:nvPr/>
          </p:nvCxnSpPr>
          <p:spPr bwMode="auto">
            <a:xfrm>
              <a:off x="1530206" y="2793921"/>
              <a:ext cx="44444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2">
              <a:extLst>
                <a:ext uri="{FF2B5EF4-FFF2-40B4-BE49-F238E27FC236}">
                  <a16:creationId xmlns:a16="http://schemas.microsoft.com/office/drawing/2014/main" id="{1FFE006F-D5FC-4696-8A3D-58BA11168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090" y="3571038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  <p:sp>
          <p:nvSpPr>
            <p:cNvPr id="10" name="TextBox 41">
              <a:extLst>
                <a:ext uri="{FF2B5EF4-FFF2-40B4-BE49-F238E27FC236}">
                  <a16:creationId xmlns:a16="http://schemas.microsoft.com/office/drawing/2014/main" id="{92F00C16-E3ED-4B16-A10C-DB09EF5E7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141" y="3071812"/>
              <a:ext cx="301651" cy="39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sz="2000" b="1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C078609-BC6F-4010-81DF-7732434A2317}"/>
                </a:ext>
              </a:extLst>
            </p:cNvPr>
            <p:cNvCxnSpPr>
              <a:stCxn id="6" idx="3"/>
              <a:endCxn id="5" idx="7"/>
            </p:cNvCxnSpPr>
            <p:nvPr/>
          </p:nvCxnSpPr>
          <p:spPr>
            <a:xfrm flipH="1">
              <a:off x="1450841" y="2990715"/>
              <a:ext cx="603179" cy="109030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33">
              <a:extLst>
                <a:ext uri="{FF2B5EF4-FFF2-40B4-BE49-F238E27FC236}">
                  <a16:creationId xmlns:a16="http://schemas.microsoft.com/office/drawing/2014/main" id="{1045FC87-209F-4740-BE5B-ACB1BD74C88D}"/>
                </a:ext>
              </a:extLst>
            </p:cNvPr>
            <p:cNvCxnSpPr>
              <a:stCxn id="6" idx="4"/>
              <a:endCxn id="7" idx="2"/>
            </p:cNvCxnSpPr>
            <p:nvPr/>
          </p:nvCxnSpPr>
          <p:spPr>
            <a:xfrm rot="16200000" flipH="1">
              <a:off x="1876337" y="3441404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17054F5-3812-4F29-8CB4-3393FF9C9C60}"/>
                </a:ext>
              </a:extLst>
            </p:cNvPr>
            <p:cNvCxnSpPr>
              <a:stCxn id="5" idx="6"/>
              <a:endCxn id="7" idx="3"/>
            </p:cNvCxnSpPr>
            <p:nvPr/>
          </p:nvCxnSpPr>
          <p:spPr>
            <a:xfrm>
              <a:off x="1530206" y="4277815"/>
              <a:ext cx="1211121" cy="14600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45">
              <a:extLst>
                <a:ext uri="{FF2B5EF4-FFF2-40B4-BE49-F238E27FC236}">
                  <a16:creationId xmlns:a16="http://schemas.microsoft.com/office/drawing/2014/main" id="{3B28427B-9C41-4161-81D0-7AD7CFB2359E}"/>
                </a:ext>
              </a:extLst>
            </p:cNvPr>
            <p:cNvCxnSpPr>
              <a:stCxn id="7" idx="0"/>
              <a:endCxn id="6" idx="6"/>
            </p:cNvCxnSpPr>
            <p:nvPr/>
          </p:nvCxnSpPr>
          <p:spPr>
            <a:xfrm rot="16200000" flipV="1">
              <a:off x="2147768" y="3163669"/>
              <a:ext cx="1155373" cy="415876"/>
            </a:xfrm>
            <a:prstGeom prst="curvedConnector2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2">
              <a:extLst>
                <a:ext uri="{FF2B5EF4-FFF2-40B4-BE49-F238E27FC236}">
                  <a16:creationId xmlns:a16="http://schemas.microsoft.com/office/drawing/2014/main" id="{2683EF02-41BD-41A1-B6B9-3A125476E7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45" y="4417302"/>
              <a:ext cx="5405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0,1</a:t>
              </a:r>
              <a:endParaRPr lang="en-US" sz="2000" b="1"/>
            </a:p>
          </p:txBody>
        </p:sp>
        <p:cxnSp>
          <p:nvCxnSpPr>
            <p:cNvPr id="16" name="AutoShape 1083">
              <a:extLst>
                <a:ext uri="{FF2B5EF4-FFF2-40B4-BE49-F238E27FC236}">
                  <a16:creationId xmlns:a16="http://schemas.microsoft.com/office/drawing/2014/main" id="{33C0DC1D-E7D8-4111-B3ED-ED9B5AAF2055}"/>
                </a:ext>
              </a:extLst>
            </p:cNvPr>
            <p:cNvCxnSpPr>
              <a:cxnSpLocks noChangeShapeType="1"/>
              <a:stCxn id="5" idx="1"/>
              <a:endCxn id="5" idx="3"/>
            </p:cNvCxnSpPr>
            <p:nvPr/>
          </p:nvCxnSpPr>
          <p:spPr bwMode="auto">
            <a:xfrm rot="16200000" flipH="1">
              <a:off x="869853" y="4278453"/>
              <a:ext cx="394008" cy="12700"/>
            </a:xfrm>
            <a:prstGeom prst="curvedConnector5">
              <a:avLst>
                <a:gd name="adj1" fmla="val -27074"/>
                <a:gd name="adj2" fmla="val -2853935"/>
                <a:gd name="adj3" fmla="val 16962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94C7257B-2D70-4FDC-BDDA-64F279E47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6605" y="3231615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1</a:t>
              </a:r>
              <a:endParaRPr lang="en-US" sz="2000" b="1"/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324C3EE9-3470-40B0-A94E-B2C75201C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415141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ym typeface="Symbol" pitchFamily="18" charset="2"/>
                </a:rPr>
                <a:t>0</a:t>
              </a:r>
              <a:endParaRPr lang="en-US" sz="2000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/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DA10C3-AA06-448C-8965-3C98E3862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625" y="3840982"/>
                <a:ext cx="93003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12E2A203-83F7-40B0-AC2B-B461116EDFA3}"/>
              </a:ext>
            </a:extLst>
          </p:cNvPr>
          <p:cNvSpPr/>
          <p:nvPr/>
        </p:nvSpPr>
        <p:spPr>
          <a:xfrm>
            <a:off x="6096000" y="1148862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{a}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E5AE28-561D-447C-AF4B-C034D303FFC2}"/>
              </a:ext>
            </a:extLst>
          </p:cNvPr>
          <p:cNvSpPr/>
          <p:nvPr/>
        </p:nvSpPr>
        <p:spPr>
          <a:xfrm>
            <a:off x="7256584" y="308412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9825F8-BEEC-4730-B2C9-9993A0D9D292}"/>
              </a:ext>
            </a:extLst>
          </p:cNvPr>
          <p:cNvCxnSpPr>
            <a:stCxn id="21" idx="4"/>
            <a:endCxn id="37" idx="1"/>
          </p:cNvCxnSpPr>
          <p:nvPr/>
        </p:nvCxnSpPr>
        <p:spPr>
          <a:xfrm>
            <a:off x="6561198" y="2079258"/>
            <a:ext cx="831639" cy="114111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4A1F404-5702-4449-953C-29971C8183F6}"/>
              </a:ext>
            </a:extLst>
          </p:cNvPr>
          <p:cNvSpPr txBox="1"/>
          <p:nvPr/>
        </p:nvSpPr>
        <p:spPr>
          <a:xfrm>
            <a:off x="6463323" y="2379295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DBE206B-801B-4BA9-9825-F14B6BD93A57}"/>
              </a:ext>
            </a:extLst>
          </p:cNvPr>
          <p:cNvSpPr/>
          <p:nvPr/>
        </p:nvSpPr>
        <p:spPr>
          <a:xfrm>
            <a:off x="8334070" y="125063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{c}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A5B7B60-0F52-4D3D-85F5-775B723E3EE9}"/>
              </a:ext>
            </a:extLst>
          </p:cNvPr>
          <p:cNvCxnSpPr>
            <a:cxnSpLocks/>
            <a:stCxn id="37" idx="7"/>
            <a:endCxn id="41" idx="4"/>
          </p:cNvCxnSpPr>
          <p:nvPr/>
        </p:nvCxnSpPr>
        <p:spPr>
          <a:xfrm flipV="1">
            <a:off x="8050727" y="2181033"/>
            <a:ext cx="748541" cy="103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F2D0064-8FA2-4199-82A7-60796A4E0E28}"/>
              </a:ext>
            </a:extLst>
          </p:cNvPr>
          <p:cNvSpPr txBox="1"/>
          <p:nvPr/>
        </p:nvSpPr>
        <p:spPr>
          <a:xfrm>
            <a:off x="8407978" y="258794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/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9A70C0-0F94-452F-938D-C13C6CF1C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584" y="684021"/>
                <a:ext cx="93003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4EF443-A8DD-4E8E-A2D8-8D49F44549D9}"/>
              </a:ext>
            </a:extLst>
          </p:cNvPr>
          <p:cNvCxnSpPr>
            <a:cxnSpLocks/>
            <a:stCxn id="21" idx="6"/>
            <a:endCxn id="41" idx="2"/>
          </p:cNvCxnSpPr>
          <p:nvPr/>
        </p:nvCxnSpPr>
        <p:spPr>
          <a:xfrm>
            <a:off x="7026396" y="1614060"/>
            <a:ext cx="1307674" cy="101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9A5FD9C-C3D4-4626-9D76-3A45C7F2C21C}"/>
              </a:ext>
            </a:extLst>
          </p:cNvPr>
          <p:cNvSpPr txBox="1"/>
          <p:nvPr/>
        </p:nvSpPr>
        <p:spPr>
          <a:xfrm>
            <a:off x="7618690" y="166777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C8D077B-87AF-4689-9F2F-36BB23163B73}"/>
              </a:ext>
            </a:extLst>
          </p:cNvPr>
          <p:cNvSpPr/>
          <p:nvPr/>
        </p:nvSpPr>
        <p:spPr>
          <a:xfrm>
            <a:off x="9301468" y="2385344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{b}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7C5DA0-FE1E-4FA7-9F5A-EE1F1ABD7470}"/>
              </a:ext>
            </a:extLst>
          </p:cNvPr>
          <p:cNvCxnSpPr>
            <a:cxnSpLocks/>
            <a:stCxn id="32" idx="3"/>
            <a:endCxn id="37" idx="6"/>
          </p:cNvCxnSpPr>
          <p:nvPr/>
        </p:nvCxnSpPr>
        <p:spPr>
          <a:xfrm flipH="1">
            <a:off x="8186980" y="3179487"/>
            <a:ext cx="1250741" cy="36983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B9078D3-6BCB-4FF2-863C-18B70DD90D0E}"/>
              </a:ext>
            </a:extLst>
          </p:cNvPr>
          <p:cNvSpPr txBox="1"/>
          <p:nvPr/>
        </p:nvSpPr>
        <p:spPr>
          <a:xfrm>
            <a:off x="8852205" y="279846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/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F65E4341-F5D0-45D2-ABA6-87FD73F981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972" y="3462277"/>
                <a:ext cx="930396" cy="93039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EB27E7-3418-42F1-B940-248309FB7B6F}"/>
              </a:ext>
            </a:extLst>
          </p:cNvPr>
          <p:cNvCxnSpPr>
            <a:cxnSpLocks/>
            <a:stCxn id="32" idx="5"/>
            <a:endCxn id="38" idx="1"/>
          </p:cNvCxnSpPr>
          <p:nvPr/>
        </p:nvCxnSpPr>
        <p:spPr>
          <a:xfrm>
            <a:off x="10095611" y="3179487"/>
            <a:ext cx="1040614" cy="4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0A2D020-90F0-4F17-9C23-DA5EC9E800CC}"/>
              </a:ext>
            </a:extLst>
          </p:cNvPr>
          <p:cNvSpPr txBox="1"/>
          <p:nvPr/>
        </p:nvSpPr>
        <p:spPr>
          <a:xfrm>
            <a:off x="9948827" y="179823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7" idx="6"/>
            <a:endCxn id="37" idx="4"/>
          </p:cNvCxnSpPr>
          <p:nvPr/>
        </p:nvCxnSpPr>
        <p:spPr>
          <a:xfrm flipH="1">
            <a:off x="7721782" y="3549321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8334070" y="3966746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DA33F25-35FE-474E-973D-229B378B7F7D}"/>
              </a:ext>
            </a:extLst>
          </p:cNvPr>
          <p:cNvSpPr/>
          <p:nvPr/>
        </p:nvSpPr>
        <p:spPr>
          <a:xfrm>
            <a:off x="9740501" y="659167"/>
            <a:ext cx="930396" cy="9303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DD4633-F331-45E7-8AF9-27B27FCD2E9F}"/>
              </a:ext>
            </a:extLst>
          </p:cNvPr>
          <p:cNvCxnSpPr>
            <a:cxnSpLocks/>
            <a:stCxn id="41" idx="7"/>
            <a:endCxn id="57" idx="2"/>
          </p:cNvCxnSpPr>
          <p:nvPr/>
        </p:nvCxnSpPr>
        <p:spPr>
          <a:xfrm flipV="1">
            <a:off x="9128213" y="1124365"/>
            <a:ext cx="612288" cy="2625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FEB33F6-51BC-4A07-BE66-829AA5381ED1}"/>
              </a:ext>
            </a:extLst>
          </p:cNvPr>
          <p:cNvSpPr txBox="1"/>
          <p:nvPr/>
        </p:nvSpPr>
        <p:spPr>
          <a:xfrm>
            <a:off x="9157183" y="779253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9B3101-948C-41E7-8ECD-1D032EC8FC23}"/>
              </a:ext>
            </a:extLst>
          </p:cNvPr>
          <p:cNvCxnSpPr>
            <a:cxnSpLocks/>
            <a:stCxn id="41" idx="5"/>
            <a:endCxn id="32" idx="1"/>
          </p:cNvCxnSpPr>
          <p:nvPr/>
        </p:nvCxnSpPr>
        <p:spPr>
          <a:xfrm>
            <a:off x="9128213" y="2044780"/>
            <a:ext cx="309508" cy="476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551290E-F700-4D4A-ADD7-9C77CB350796}"/>
              </a:ext>
            </a:extLst>
          </p:cNvPr>
          <p:cNvSpPr txBox="1"/>
          <p:nvPr/>
        </p:nvSpPr>
        <p:spPr>
          <a:xfrm>
            <a:off x="9226394" y="1882074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073BEB-91B4-4D17-92CF-EB1DE7CD5355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766666" y="1500158"/>
            <a:ext cx="328946" cy="88518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5FB0C05-E9AA-4F81-8D1C-9D589C8D304C}"/>
              </a:ext>
            </a:extLst>
          </p:cNvPr>
          <p:cNvSpPr txBox="1"/>
          <p:nvPr/>
        </p:nvSpPr>
        <p:spPr>
          <a:xfrm>
            <a:off x="10484549" y="2993360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62E9DFF-10CF-48F0-AB7F-10F94813FAE9}"/>
              </a:ext>
            </a:extLst>
          </p:cNvPr>
          <p:cNvSpPr/>
          <p:nvPr/>
        </p:nvSpPr>
        <p:spPr>
          <a:xfrm>
            <a:off x="10881154" y="1858653"/>
            <a:ext cx="930396" cy="930396"/>
          </a:xfrm>
          <a:prstGeom prst="ellipse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{</a:t>
            </a:r>
            <a:r>
              <a:rPr lang="en-US" dirty="0" err="1">
                <a:solidFill>
                  <a:schemeClr val="tx1"/>
                </a:solidFill>
              </a:rPr>
              <a:t>a,b,c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6B110F4-E2A0-474D-8232-CC10211CE57A}"/>
              </a:ext>
            </a:extLst>
          </p:cNvPr>
          <p:cNvCxnSpPr>
            <a:cxnSpLocks/>
            <a:stCxn id="57" idx="5"/>
            <a:endCxn id="77" idx="1"/>
          </p:cNvCxnSpPr>
          <p:nvPr/>
        </p:nvCxnSpPr>
        <p:spPr>
          <a:xfrm>
            <a:off x="10534644" y="1453310"/>
            <a:ext cx="482763" cy="541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06001C8-A7BA-49D1-912D-E2CB71F73AD6}"/>
              </a:ext>
            </a:extLst>
          </p:cNvPr>
          <p:cNvSpPr txBox="1"/>
          <p:nvPr/>
        </p:nvSpPr>
        <p:spPr>
          <a:xfrm>
            <a:off x="10414990" y="1547679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8EDEB5B-00C3-4261-B44A-A61113CBE89B}"/>
              </a:ext>
            </a:extLst>
          </p:cNvPr>
          <p:cNvCxnSpPr>
            <a:cxnSpLocks/>
            <a:stCxn id="77" idx="0"/>
            <a:endCxn id="57" idx="6"/>
          </p:cNvCxnSpPr>
          <p:nvPr/>
        </p:nvCxnSpPr>
        <p:spPr>
          <a:xfrm flipH="1" flipV="1">
            <a:off x="10670897" y="1124365"/>
            <a:ext cx="675455" cy="73428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35A5160-EC3D-45F3-9CFE-3E3B511F582F}"/>
              </a:ext>
            </a:extLst>
          </p:cNvPr>
          <p:cNvSpPr txBox="1"/>
          <p:nvPr/>
        </p:nvSpPr>
        <p:spPr>
          <a:xfrm>
            <a:off x="11017407" y="1185425"/>
            <a:ext cx="27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40862236-86A5-42A9-959D-D08850DDF335}"/>
              </a:ext>
            </a:extLst>
          </p:cNvPr>
          <p:cNvCxnSpPr>
            <a:cxnSpLocks/>
            <a:stCxn id="77" idx="5"/>
            <a:endCxn id="77" idx="3"/>
          </p:cNvCxnSpPr>
          <p:nvPr/>
        </p:nvCxnSpPr>
        <p:spPr>
          <a:xfrm rot="5400000">
            <a:off x="11346352" y="2323851"/>
            <a:ext cx="12700" cy="657890"/>
          </a:xfrm>
          <a:prstGeom prst="curvedConnector3">
            <a:avLst>
              <a:gd name="adj1" fmla="val 2872858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9A0B511B-CFFB-4599-9924-82D42067EB1F}"/>
              </a:ext>
            </a:extLst>
          </p:cNvPr>
          <p:cNvSpPr txBox="1"/>
          <p:nvPr/>
        </p:nvSpPr>
        <p:spPr>
          <a:xfrm>
            <a:off x="11531505" y="2746378"/>
            <a:ext cx="41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D1BE5E4-D029-4C4E-A28E-1C67EC737778}"/>
              </a:ext>
            </a:extLst>
          </p:cNvPr>
          <p:cNvCxnSpPr>
            <a:cxnSpLocks/>
            <a:endCxn id="37" idx="3"/>
          </p:cNvCxnSpPr>
          <p:nvPr/>
        </p:nvCxnSpPr>
        <p:spPr>
          <a:xfrm flipV="1">
            <a:off x="7026396" y="3878266"/>
            <a:ext cx="366441" cy="424381"/>
          </a:xfrm>
          <a:prstGeom prst="straightConnector1">
            <a:avLst/>
          </a:prstGeom>
          <a:ln w="47625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30">
            <a:extLst>
              <a:ext uri="{FF2B5EF4-FFF2-40B4-BE49-F238E27FC236}">
                <a16:creationId xmlns:a16="http://schemas.microsoft.com/office/drawing/2014/main" id="{AEABA751-2D2F-4191-8FDA-1F58AEBF22B9}"/>
              </a:ext>
            </a:extLst>
          </p:cNvPr>
          <p:cNvCxnSpPr>
            <a:stCxn id="38" idx="4"/>
            <a:endCxn id="38" idx="2"/>
          </p:cNvCxnSpPr>
          <p:nvPr/>
        </p:nvCxnSpPr>
        <p:spPr>
          <a:xfrm rot="5400000" flipH="1">
            <a:off x="10999972" y="3927475"/>
            <a:ext cx="465198" cy="465198"/>
          </a:xfrm>
          <a:prstGeom prst="curvedConnector4">
            <a:avLst>
              <a:gd name="adj1" fmla="val -49140"/>
              <a:gd name="adj2" fmla="val 149140"/>
            </a:avLst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901097-1E88-4956-9D71-E9704D3B46D9}"/>
              </a:ext>
            </a:extLst>
          </p:cNvPr>
          <p:cNvSpPr txBox="1"/>
          <p:nvPr/>
        </p:nvSpPr>
        <p:spPr>
          <a:xfrm>
            <a:off x="10141128" y="4163503"/>
            <a:ext cx="68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91034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“on all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set of states the NFA could be in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corresponds to the state the DFA is in”</a:t>
                </a:r>
              </a:p>
              <a:p>
                <a:pPr marL="0" indent="0">
                  <a:buNone/>
                </a:pPr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choices of start and final states ensure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accepted by the NFA if and only if it is accepted by the DFA.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594951-153D-4000-9CA8-D897A66E5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512985"/>
                <a:ext cx="11134165" cy="4796375"/>
              </a:xfrm>
              <a:blipFill>
                <a:blip r:embed="rId2"/>
                <a:stretch>
                  <a:fillRect l="-1533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C25C6F8A-5592-43DD-B23A-BF0ECB1E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3370519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original NFA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Outputs set of all states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using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transition (and any 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-transitions)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2EF937-F80E-403A-B586-37B912D7E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2160"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The constructed DFA</a:t>
                </a:r>
              </a:p>
              <a:p>
                <a:r>
                  <a:rPr lang="en-US" dirty="0"/>
                  <a:t>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state: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Transition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Final States: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≠∅}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24C56EB-029D-4693-B7B4-A907C2387D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67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F4EA5B0-88DD-4094-8820-AB922E6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formally (the “</a:t>
            </a:r>
            <a:r>
              <a:rPr lang="en-US" dirty="0" err="1"/>
              <a:t>powerset</a:t>
            </a:r>
            <a:r>
              <a:rPr lang="en-US" dirty="0"/>
              <a:t> construction”)</a:t>
            </a:r>
          </a:p>
        </p:txBody>
      </p:sp>
    </p:spTree>
    <p:extLst>
      <p:ext uri="{BB962C8B-B14F-4D97-AF65-F5344CB8AC3E}">
        <p14:creationId xmlns:p14="http://schemas.microsoft.com/office/powerpoint/2010/main" val="207233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79184A5F-D1D1-4228-9544-8B034F342EA2}"/>
              </a:ext>
            </a:extLst>
          </p:cNvPr>
          <p:cNvSpPr/>
          <p:nvPr/>
        </p:nvSpPr>
        <p:spPr>
          <a:xfrm rot="18482145">
            <a:off x="1585673" y="3072308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0" y="347980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4E8F7-507C-4CE2-B9C3-24B7BD85FE3E}"/>
              </a:ext>
            </a:extLst>
          </p:cNvPr>
          <p:cNvSpPr/>
          <p:nvPr/>
        </p:nvSpPr>
        <p:spPr>
          <a:xfrm rot="2782737">
            <a:off x="7089423" y="2991647"/>
            <a:ext cx="3184131" cy="563336"/>
          </a:xfrm>
          <a:prstGeom prst="rightArrow">
            <a:avLst/>
          </a:prstGeom>
          <a:solidFill>
            <a:srgbClr val="117EA7"/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28DCAE-6AD7-480D-92DF-B7F48D702DF7}"/>
              </a:ext>
            </a:extLst>
          </p:cNvPr>
          <p:cNvSpPr txBox="1"/>
          <p:nvPr/>
        </p:nvSpPr>
        <p:spPr>
          <a:xfrm rot="2768225">
            <a:off x="7290758" y="2956279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Powerset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9630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E604-813E-41DB-972D-D4C3B929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regular expression has a corresponding NFA.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D0953-5ED8-43C2-9599-1B457FAE3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Proof by…</a:t>
            </a:r>
          </a:p>
          <a:p>
            <a:r>
              <a:rPr lang="en-US" dirty="0"/>
              <a:t>Structural induction! </a:t>
            </a:r>
          </a:p>
          <a:p>
            <a:endParaRPr lang="en-US" dirty="0"/>
          </a:p>
          <a:p>
            <a:r>
              <a:rPr lang="en-US" dirty="0"/>
              <a:t>Regular expressions are recursively defined, so we can prove something about every regular expression via induction.</a:t>
            </a:r>
          </a:p>
          <a:p>
            <a:r>
              <a:rPr lang="en-US" dirty="0"/>
              <a:t>What was that definition again…</a:t>
            </a:r>
          </a:p>
        </p:txBody>
      </p:sp>
    </p:spTree>
    <p:extLst>
      <p:ext uri="{BB962C8B-B14F-4D97-AF65-F5344CB8AC3E}">
        <p14:creationId xmlns:p14="http://schemas.microsoft.com/office/powerpoint/2010/main" val="387699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0C3D-F1C0-4363-86F4-DE08F10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1"/>
                <a:r>
                  <a:rPr lang="en-US" b="0" dirty="0">
                    <a:latin typeface="Cambria Math" panose="02040503050406030204" pitchFamily="18" charset="0"/>
                  </a:rPr>
                  <a:t>Basis: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 regular expression. The empty string itself matches the pattern (and nothing else does).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 is a regular expression. No strings match this pattern.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regular expression,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(i.e. any character). The character itself matching this </a:t>
                </a:r>
                <a:r>
                  <a:rPr lang="en-US" dirty="0" err="1"/>
                  <a:t>mattern</a:t>
                </a:r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Recursive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regular expression</a:t>
                </a:r>
              </a:p>
              <a:p>
                <a:pPr lvl="1"/>
                <a:r>
                  <a:rPr lang="en-US" dirty="0"/>
                  <a:t>   matched by any string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or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[or both]).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regular expressions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regular expression,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 regular expression.</a:t>
                </a:r>
              </a:p>
              <a:p>
                <a:pPr lvl="1"/>
                <a:r>
                  <a:rPr lang="en-US" dirty="0"/>
                  <a:t>   matched by any string that can be divided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or more strings that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5064CD-2B2C-4D92-96EF-96C66DA95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E32D8-050F-4B24-8EBB-A81EE645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FC89-8F9B-4C88-9A0F-40830D42D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01270"/>
            <a:ext cx="11187258" cy="5507440"/>
          </a:xfrm>
        </p:spPr>
        <p:txBody>
          <a:bodyPr>
            <a:normAutofit/>
          </a:bodyPr>
          <a:lstStyle/>
          <a:p>
            <a:r>
              <a:rPr lang="en-US" dirty="0"/>
              <a:t>CC24 (Monday’s DFA lecture) had a few bugs!</a:t>
            </a:r>
          </a:p>
          <a:p>
            <a:pPr lvl="1"/>
            <a:r>
              <a:rPr lang="en-US" dirty="0"/>
              <a:t>Every answer is now accepted for points on buggy questions.</a:t>
            </a:r>
          </a:p>
          <a:p>
            <a:pPr lvl="1"/>
            <a:r>
              <a:rPr lang="en-US" dirty="0">
                <a:hlinkClick r:id="rId2"/>
              </a:rPr>
              <a:t>Ed post</a:t>
            </a:r>
            <a:r>
              <a:rPr lang="en-US" dirty="0"/>
              <a:t> describes the corrections</a:t>
            </a:r>
          </a:p>
          <a:p>
            <a:r>
              <a:rPr lang="en-US" dirty="0"/>
              <a:t>HW6 CFG problems still working on a permanent fix…for now</a:t>
            </a:r>
          </a:p>
          <a:p>
            <a:r>
              <a:rPr lang="en-US" dirty="0"/>
              <a:t>We won’t count late days on grin submissions for HW7.</a:t>
            </a:r>
          </a:p>
          <a:p>
            <a:pPr lvl="1"/>
            <a:r>
              <a:rPr lang="en-US" dirty="0"/>
              <a:t>Late days for HW7 counted only based on </a:t>
            </a:r>
            <a:r>
              <a:rPr lang="en-US" dirty="0" err="1"/>
              <a:t>gradescope</a:t>
            </a:r>
            <a:r>
              <a:rPr lang="en-US" dirty="0"/>
              <a:t> submission</a:t>
            </a:r>
          </a:p>
          <a:p>
            <a:pPr lvl="1"/>
            <a:r>
              <a:rPr lang="en-US" dirty="0"/>
              <a:t>Can submit on grin through Monday</a:t>
            </a:r>
          </a:p>
          <a:p>
            <a:r>
              <a:rPr lang="en-US" dirty="0"/>
              <a:t>If you can find a two non-terminal solution that seems to avoid the problem at least sometimes, please try that.</a:t>
            </a:r>
          </a:p>
          <a:p>
            <a:r>
              <a:rPr lang="en-US" dirty="0"/>
              <a:t>We’ll make an extra </a:t>
            </a:r>
            <a:r>
              <a:rPr lang="en-US" dirty="0" err="1"/>
              <a:t>gradescope</a:t>
            </a:r>
            <a:r>
              <a:rPr lang="en-US" dirty="0"/>
              <a:t> box—submit there by Monday 10 PM if and only if you want us to grade by hand (with partial credit for close but incorrect answers).</a:t>
            </a:r>
          </a:p>
        </p:txBody>
      </p:sp>
    </p:spTree>
    <p:extLst>
      <p:ext uri="{BB962C8B-B14F-4D97-AF65-F5344CB8AC3E}">
        <p14:creationId xmlns:p14="http://schemas.microsoft.com/office/powerpoint/2010/main" val="2564152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366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C63797-4F47-4613-A170-2155B0345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Base Cases: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94203A-23A2-4747-AE20-CCE09DDC1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">
            <a:extLst>
              <a:ext uri="{FF2B5EF4-FFF2-40B4-BE49-F238E27FC236}">
                <a16:creationId xmlns:a16="http://schemas.microsoft.com/office/drawing/2014/main" id="{EEF40155-23E0-4BB3-833B-9D20086A3DE0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2696308"/>
            <a:ext cx="609600" cy="328613"/>
            <a:chOff x="4114800" y="2286000"/>
            <a:chExt cx="609600" cy="32861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4C48008-B06B-4DA5-BDFC-3827ADD20827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BE2839-425B-4375-801E-6CC18D71D98E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4527FEF-A08D-458F-BA4B-E1E1D47072E7}"/>
              </a:ext>
            </a:extLst>
          </p:cNvPr>
          <p:cNvSpPr/>
          <p:nvPr/>
        </p:nvSpPr>
        <p:spPr bwMode="auto">
          <a:xfrm>
            <a:off x="4616939" y="588400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9AE7D613-48AE-47FF-B3D9-6593A15BE605}"/>
              </a:ext>
            </a:extLst>
          </p:cNvPr>
          <p:cNvGrpSpPr>
            <a:grpSpLocks/>
          </p:cNvGrpSpPr>
          <p:nvPr/>
        </p:nvGrpSpPr>
        <p:grpSpPr bwMode="auto">
          <a:xfrm>
            <a:off x="2927839" y="4360008"/>
            <a:ext cx="546100" cy="328613"/>
            <a:chOff x="4178141" y="3657600"/>
            <a:chExt cx="546259" cy="3286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FC2DD13-F01F-43E9-9056-8D598D826700}"/>
                </a:ext>
              </a:extLst>
            </p:cNvPr>
            <p:cNvSpPr/>
            <p:nvPr/>
          </p:nvSpPr>
          <p:spPr bwMode="auto">
            <a:xfrm>
              <a:off x="4419511" y="3657600"/>
              <a:ext cx="304889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28CE948-F4C0-41F5-9E4B-EA02BDE90579}"/>
                </a:ext>
              </a:extLst>
            </p:cNvPr>
            <p:cNvCxnSpPr/>
            <p:nvPr/>
          </p:nvCxnSpPr>
          <p:spPr bwMode="auto">
            <a:xfrm>
              <a:off x="4178141" y="3821113"/>
              <a:ext cx="30965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FA1FC9C7-02E5-41C8-B5A1-97104DEA06A2}"/>
              </a:ext>
            </a:extLst>
          </p:cNvPr>
          <p:cNvGrpSpPr>
            <a:grpSpLocks/>
          </p:cNvGrpSpPr>
          <p:nvPr/>
        </p:nvGrpSpPr>
        <p:grpSpPr bwMode="auto">
          <a:xfrm>
            <a:off x="2864339" y="5896708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D1575FE-B22C-4A6D-A16E-270D3EB98CC9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5F3A08B-6CCF-456B-8529-3B5E03BF6A2C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37FBAE-8AE0-4B3F-A411-6929B7A69288}"/>
              </a:ext>
            </a:extLst>
          </p:cNvPr>
          <p:cNvCxnSpPr>
            <a:endCxn id="7" idx="2"/>
          </p:cNvCxnSpPr>
          <p:nvPr/>
        </p:nvCxnSpPr>
        <p:spPr>
          <a:xfrm>
            <a:off x="3473939" y="6049108"/>
            <a:ext cx="1143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AF0E35C-5D4E-44D8-B520-B28743D0C98D}"/>
              </a:ext>
            </a:extLst>
          </p:cNvPr>
          <p:cNvSpPr txBox="1"/>
          <p:nvPr/>
        </p:nvSpPr>
        <p:spPr>
          <a:xfrm>
            <a:off x="3888277" y="5526821"/>
            <a:ext cx="369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1" dirty="0">
                <a:latin typeface="+mn-lt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24716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962400"/>
            <a:ext cx="2362200" cy="1752600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4919133" y="3970866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2523266" y="5811424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922999" y="5811424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 sketch for this proof – so we’ll just doodle stuff.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language,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recognize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 language.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7" y="3173046"/>
                <a:ext cx="3688862" cy="3108543"/>
              </a:xfrm>
              <a:prstGeom prst="rect">
                <a:avLst/>
              </a:prstGeom>
              <a:blipFill>
                <a:blip r:embed="rId4"/>
                <a:stretch>
                  <a:fillRect l="-3471" t="-2161" b="-4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099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2">
            <a:extLst>
              <a:ext uri="{FF2B5EF4-FFF2-40B4-BE49-F238E27FC236}">
                <a16:creationId xmlns:a16="http://schemas.microsoft.com/office/drawing/2014/main" id="{D46E980B-0714-47E3-93F1-8AB9592B132A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2335864"/>
            <a:ext cx="2362200" cy="1711508"/>
            <a:chOff x="1524000" y="3962400"/>
            <a:chExt cx="2362200" cy="17526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84B6DF-30A2-4BEB-A412-141F76C5CC1B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AFAFC0E-D30C-496C-A230-3F3A1977BB18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5E0A74-BA77-4E9E-A7CB-2B82B9B84AAB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E336E7-2595-4D4E-9FEB-8136C616051F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E8AB79-B3B1-4BA0-B293-266611FCB01D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3EB86D75-909C-4055-9908-6D504425091F}"/>
              </a:ext>
            </a:extLst>
          </p:cNvPr>
          <p:cNvGrpSpPr>
            <a:grpSpLocks/>
          </p:cNvGrpSpPr>
          <p:nvPr/>
        </p:nvGrpSpPr>
        <p:grpSpPr bwMode="auto">
          <a:xfrm>
            <a:off x="8335280" y="4369451"/>
            <a:ext cx="2362200" cy="1752600"/>
            <a:chOff x="1524000" y="3962400"/>
            <a:chExt cx="2362200" cy="1752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9F3BA-B94D-4A83-B01D-73D4EE58F8D1}"/>
                </a:ext>
              </a:extLst>
            </p:cNvPr>
            <p:cNvSpPr/>
            <p:nvPr/>
          </p:nvSpPr>
          <p:spPr>
            <a:xfrm>
              <a:off x="1600200" y="3962400"/>
              <a:ext cx="2286000" cy="1752600"/>
            </a:xfrm>
            <a:prstGeom prst="rect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161B330-CEE7-42E2-93EC-891C042F9D9F}"/>
                </a:ext>
              </a:extLst>
            </p:cNvPr>
            <p:cNvCxnSpPr/>
            <p:nvPr/>
          </p:nvCxnSpPr>
          <p:spPr bwMode="auto">
            <a:xfrm>
              <a:off x="1524000" y="48006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E4231E8-F9DA-4164-A56C-776C51DD3014}"/>
                </a:ext>
              </a:extLst>
            </p:cNvPr>
            <p:cNvSpPr/>
            <p:nvPr/>
          </p:nvSpPr>
          <p:spPr bwMode="auto">
            <a:xfrm>
              <a:off x="1828800" y="46482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85C508-7759-40BA-B64D-1E201579C748}"/>
                </a:ext>
              </a:extLst>
            </p:cNvPr>
            <p:cNvSpPr/>
            <p:nvPr/>
          </p:nvSpPr>
          <p:spPr bwMode="auto">
            <a:xfrm>
              <a:off x="3276600" y="42672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8C23E15-BCCE-49C4-BFAE-BF260A845D21}"/>
                </a:ext>
              </a:extLst>
            </p:cNvPr>
            <p:cNvSpPr/>
            <p:nvPr/>
          </p:nvSpPr>
          <p:spPr bwMode="auto">
            <a:xfrm>
              <a:off x="3276600" y="51816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518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1: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8305800" y="2335864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8229600" y="315441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534400" y="3005585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9982200" y="263351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9982200" y="3526478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8411480" y="4369451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8335280" y="5207651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8640080" y="5055251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10087880" y="46742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10087880" y="5588651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0697480" y="283405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10792574" y="5055251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4" y="5207651"/>
                <a:ext cx="3688862" cy="1384995"/>
              </a:xfrm>
              <a:prstGeom prst="rect">
                <a:avLst/>
              </a:prstGeom>
              <a:blipFill>
                <a:blip r:embed="rId4"/>
                <a:stretch>
                  <a:fillRect l="-3471" t="-4405" r="-2479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20">
            <a:extLst>
              <a:ext uri="{FF2B5EF4-FFF2-40B4-BE49-F238E27FC236}">
                <a16:creationId xmlns:a16="http://schemas.microsoft.com/office/drawing/2014/main" id="{97C8110D-D88E-4019-AE5D-56D175C7DC5A}"/>
              </a:ext>
            </a:extLst>
          </p:cNvPr>
          <p:cNvGrpSpPr>
            <a:grpSpLocks/>
          </p:cNvGrpSpPr>
          <p:nvPr/>
        </p:nvGrpSpPr>
        <p:grpSpPr bwMode="auto">
          <a:xfrm>
            <a:off x="5657362" y="4040839"/>
            <a:ext cx="609600" cy="328612"/>
            <a:chOff x="4114800" y="2286000"/>
            <a:chExt cx="609600" cy="32861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80B7AA5-5190-4DAE-AD20-FB925B330ADA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A4ED8F-7424-43D9-94B9-714893852F3B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Curved Connector 2">
            <a:extLst>
              <a:ext uri="{FF2B5EF4-FFF2-40B4-BE49-F238E27FC236}">
                <a16:creationId xmlns:a16="http://schemas.microsoft.com/office/drawing/2014/main" id="{9BF9F41A-FF50-435E-979A-13B7CBE1F0FD}"/>
              </a:ext>
            </a:extLst>
          </p:cNvPr>
          <p:cNvCxnSpPr>
            <a:cxnSpLocks/>
          </p:cNvCxnSpPr>
          <p:nvPr/>
        </p:nvCxnSpPr>
        <p:spPr>
          <a:xfrm flipV="1">
            <a:off x="6222513" y="3164539"/>
            <a:ext cx="2267548" cy="925512"/>
          </a:xfrm>
          <a:prstGeom prst="curvedConnector3">
            <a:avLst>
              <a:gd name="adj1" fmla="val 13121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id="{77656E51-5552-465F-BEDD-84DD8F9A6385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6222325" y="4321328"/>
            <a:ext cx="2417755" cy="898230"/>
          </a:xfrm>
          <a:prstGeom prst="curvedConnector3">
            <a:avLst>
              <a:gd name="adj1" fmla="val 10887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3243D67-DAC8-47D8-91F7-A95D76F67E2E}"/>
              </a:ext>
            </a:extLst>
          </p:cNvPr>
          <p:cNvSpPr txBox="1"/>
          <p:nvPr/>
        </p:nvSpPr>
        <p:spPr>
          <a:xfrm>
            <a:off x="6287599" y="3126439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02AE03-C20E-4773-8547-EC2563760C91}"/>
              </a:ext>
            </a:extLst>
          </p:cNvPr>
          <p:cNvSpPr txBox="1"/>
          <p:nvPr/>
        </p:nvSpPr>
        <p:spPr>
          <a:xfrm>
            <a:off x="6287599" y="4999689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/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Then you match one of the two regexes. New machine transitions into start state of appropriate old machine. Will be accepted.</a:t>
                </a:r>
              </a:p>
              <a:p>
                <a:r>
                  <a:rPr lang="en-US" dirty="0"/>
                  <a:t>Accepted by the machine? First step </a:t>
                </a:r>
                <a:r>
                  <a:rPr lang="en-US" b="1" dirty="0"/>
                  <a:t>has </a:t>
                </a:r>
                <a:r>
                  <a:rPr lang="en-US" dirty="0"/>
                  <a:t>to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transition into one of the machines, so would have been accepted by the smaller machine, so must have matched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C6C15-2701-4C41-9C03-48908602F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9" y="3270147"/>
                <a:ext cx="5006028" cy="2031325"/>
              </a:xfrm>
              <a:prstGeom prst="rect">
                <a:avLst/>
              </a:prstGeom>
              <a:blipFill>
                <a:blip r:embed="rId5"/>
                <a:stretch>
                  <a:fillRect l="-1096" t="-1497" r="-974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4459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6839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7319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20997" y="351051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20997" y="4403472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0219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2599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3079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597859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597859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2213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3010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10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2: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668047" y="3212858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591847" y="4031405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896647" y="3882579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2344447" y="351051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2344447" y="4403472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C9F3BA-B94D-4A83-B01D-73D4EE58F8D1}"/>
              </a:ext>
            </a:extLst>
          </p:cNvPr>
          <p:cNvSpPr/>
          <p:nvPr/>
        </p:nvSpPr>
        <p:spPr bwMode="auto">
          <a:xfrm>
            <a:off x="4325647" y="3212858"/>
            <a:ext cx="2286000" cy="1752600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61B330-CEE7-42E2-93EC-891C042F9D9F}"/>
              </a:ext>
            </a:extLst>
          </p:cNvPr>
          <p:cNvCxnSpPr/>
          <p:nvPr/>
        </p:nvCxnSpPr>
        <p:spPr bwMode="auto">
          <a:xfrm>
            <a:off x="4249447" y="4051058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E4231E8-F9DA-4164-A56C-776C51DD3014}"/>
              </a:ext>
            </a:extLst>
          </p:cNvPr>
          <p:cNvSpPr/>
          <p:nvPr/>
        </p:nvSpPr>
        <p:spPr bwMode="auto">
          <a:xfrm>
            <a:off x="4554247" y="3898658"/>
            <a:ext cx="304800" cy="3286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85C508-7759-40BA-B64D-1E201579C748}"/>
              </a:ext>
            </a:extLst>
          </p:cNvPr>
          <p:cNvSpPr/>
          <p:nvPr/>
        </p:nvSpPr>
        <p:spPr bwMode="auto">
          <a:xfrm>
            <a:off x="6002047" y="35176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C23E15-BCCE-49C4-BFAE-BF260A845D21}"/>
              </a:ext>
            </a:extLst>
          </p:cNvPr>
          <p:cNvSpPr/>
          <p:nvPr/>
        </p:nvSpPr>
        <p:spPr bwMode="auto">
          <a:xfrm>
            <a:off x="6002047" y="4432058"/>
            <a:ext cx="304800" cy="32861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1545589" y="4869436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E0C511-4171-4624-8657-50F4E624DB87}"/>
              </a:ext>
            </a:extLst>
          </p:cNvPr>
          <p:cNvSpPr/>
          <p:nvPr/>
        </p:nvSpPr>
        <p:spPr>
          <a:xfrm>
            <a:off x="5153558" y="4965458"/>
            <a:ext cx="5208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B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A0D4CFBA-F4F1-472E-B482-08DEC4FD4D73}"/>
              </a:ext>
            </a:extLst>
          </p:cNvPr>
          <p:cNvGrpSpPr>
            <a:grpSpLocks/>
          </p:cNvGrpSpPr>
          <p:nvPr/>
        </p:nvGrpSpPr>
        <p:grpSpPr bwMode="auto">
          <a:xfrm>
            <a:off x="591674" y="3899394"/>
            <a:ext cx="609600" cy="328612"/>
            <a:chOff x="4114800" y="2286000"/>
            <a:chExt cx="609600" cy="328613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790666-F88D-4910-9450-5908C8F34D7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A45FE7-6738-4F1C-8D56-ED3F2EB612B2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1CD0B0-A9A3-4839-A87A-6A42D1A7DD63}"/>
              </a:ext>
            </a:extLst>
          </p:cNvPr>
          <p:cNvSpPr txBox="1"/>
          <p:nvPr/>
        </p:nvSpPr>
        <p:spPr>
          <a:xfrm>
            <a:off x="3407630" y="3243263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34" name="Curved Connector 21">
            <a:extLst>
              <a:ext uri="{FF2B5EF4-FFF2-40B4-BE49-F238E27FC236}">
                <a16:creationId xmlns:a16="http://schemas.microsoft.com/office/drawing/2014/main" id="{EB9F6E02-EE6D-4C74-A29B-336DFF05D9DA}"/>
              </a:ext>
            </a:extLst>
          </p:cNvPr>
          <p:cNvCxnSpPr/>
          <p:nvPr/>
        </p:nvCxnSpPr>
        <p:spPr>
          <a:xfrm>
            <a:off x="2612292" y="3670300"/>
            <a:ext cx="1905000" cy="381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27">
            <a:extLst>
              <a:ext uri="{FF2B5EF4-FFF2-40B4-BE49-F238E27FC236}">
                <a16:creationId xmlns:a16="http://schemas.microsoft.com/office/drawing/2014/main" id="{78BA3767-D5CA-46F5-B165-9168B1439B50}"/>
              </a:ext>
            </a:extLst>
          </p:cNvPr>
          <p:cNvCxnSpPr/>
          <p:nvPr/>
        </p:nvCxnSpPr>
        <p:spPr>
          <a:xfrm flipV="1">
            <a:off x="2612292" y="4076700"/>
            <a:ext cx="1905000" cy="5080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D104A35-3E7C-4A24-96AB-9E2CD69F0E59}"/>
              </a:ext>
            </a:extLst>
          </p:cNvPr>
          <p:cNvSpPr txBox="1"/>
          <p:nvPr/>
        </p:nvSpPr>
        <p:spPr>
          <a:xfrm>
            <a:off x="3407630" y="4322763"/>
            <a:ext cx="3587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/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can divide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NFA can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would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so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that is accepted?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must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-transition, then run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until acceptance.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Substring read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must match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(by IH) so string 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36842A-70F2-4DB7-ABFF-34C9C561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42" y="3030101"/>
                <a:ext cx="4595446" cy="2585323"/>
              </a:xfrm>
              <a:prstGeom prst="rect">
                <a:avLst/>
              </a:prstGeom>
              <a:blipFill>
                <a:blip r:embed="rId5"/>
                <a:stretch>
                  <a:fillRect l="-1061" t="-1179" r="-185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9092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637527" y="3361349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179896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031070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65900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551963"/>
            <a:ext cx="304800" cy="320908"/>
          </a:xfrm>
          <a:prstGeom prst="ellipse">
            <a:avLst/>
          </a:prstGeom>
          <a:noFill/>
          <a:ln w="57150"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4933177" y="4031070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45" y="5647698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503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911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B34CD-5933-4318-B752-9E8E66EDC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regex not covered by the base cases. By the exclusion rule,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from some regexes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  <a:r>
                  <a:rPr lang="en-US" b="1" dirty="0"/>
                  <a:t>Case</a:t>
                </a:r>
                <a:r>
                  <a:rPr lang="en-US" dirty="0"/>
                  <a:t> </a:t>
                </a:r>
                <a:r>
                  <a:rPr lang="en-US" b="1" dirty="0"/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AF486-D344-4B9B-B593-69ED47F22A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635" y="1479487"/>
                <a:ext cx="11187258" cy="4845504"/>
              </a:xfrm>
              <a:blipFill>
                <a:blip r:embed="rId3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484B6DF-30A2-4BEB-A412-141F76C5CC1B}"/>
              </a:ext>
            </a:extLst>
          </p:cNvPr>
          <p:cNvSpPr/>
          <p:nvPr/>
        </p:nvSpPr>
        <p:spPr bwMode="auto">
          <a:xfrm>
            <a:off x="2567192" y="3697252"/>
            <a:ext cx="2286000" cy="171150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FAFC0E-D30C-496C-A230-3F3A1977BB18}"/>
              </a:ext>
            </a:extLst>
          </p:cNvPr>
          <p:cNvCxnSpPr/>
          <p:nvPr/>
        </p:nvCxnSpPr>
        <p:spPr bwMode="auto">
          <a:xfrm>
            <a:off x="2561327" y="4515799"/>
            <a:ext cx="309563" cy="0"/>
          </a:xfrm>
          <a:prstGeom prst="straightConnector1">
            <a:avLst/>
          </a:prstGeom>
          <a:ln w="57150">
            <a:solidFill>
              <a:srgbClr val="0070C0">
                <a:alpha val="50000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45E0A74-BA77-4E9E-A7CB-2B82B9B84AAB}"/>
              </a:ext>
            </a:extLst>
          </p:cNvPr>
          <p:cNvSpPr/>
          <p:nvPr/>
        </p:nvSpPr>
        <p:spPr bwMode="auto">
          <a:xfrm>
            <a:off x="2866127" y="4366973"/>
            <a:ext cx="304800" cy="3209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E336E7-2595-4D4E-9FEB-8136C616051F}"/>
              </a:ext>
            </a:extLst>
          </p:cNvPr>
          <p:cNvSpPr/>
          <p:nvPr/>
        </p:nvSpPr>
        <p:spPr bwMode="auto">
          <a:xfrm>
            <a:off x="4313927" y="399490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E8AB79-B3B1-4BA0-B293-266611FCB01D}"/>
              </a:ext>
            </a:extLst>
          </p:cNvPr>
          <p:cNvSpPr/>
          <p:nvPr/>
        </p:nvSpPr>
        <p:spPr bwMode="auto">
          <a:xfrm>
            <a:off x="4313927" y="4887866"/>
            <a:ext cx="304800" cy="32090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D5D5D5-A275-4F60-8242-C30163C7E9B9}"/>
              </a:ext>
            </a:extLst>
          </p:cNvPr>
          <p:cNvSpPr/>
          <p:nvPr/>
        </p:nvSpPr>
        <p:spPr>
          <a:xfrm>
            <a:off x="5027503" y="4269577"/>
            <a:ext cx="5309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/>
              <a:t>N</a:t>
            </a:r>
            <a:r>
              <a:rPr lang="en-US" sz="2600" baseline="-25000" dirty="0"/>
              <a:t>A</a:t>
            </a:r>
            <a:endParaRPr lang="en-US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/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Want a machine that accepts exactly strings matched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24D45-E18E-48E1-A8E0-8C51BB069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11" y="5780826"/>
                <a:ext cx="4872632" cy="954107"/>
              </a:xfrm>
              <a:prstGeom prst="rect">
                <a:avLst/>
              </a:prstGeom>
              <a:blipFill>
                <a:blip r:embed="rId4"/>
                <a:stretch>
                  <a:fillRect l="-2628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>
            <a:extLst>
              <a:ext uri="{FF2B5EF4-FFF2-40B4-BE49-F238E27FC236}">
                <a16:creationId xmlns:a16="http://schemas.microsoft.com/office/drawing/2014/main" id="{C15AEA69-A58C-4226-A220-C9196FB14EDD}"/>
              </a:ext>
            </a:extLst>
          </p:cNvPr>
          <p:cNvGrpSpPr>
            <a:grpSpLocks/>
          </p:cNvGrpSpPr>
          <p:nvPr/>
        </p:nvGrpSpPr>
        <p:grpSpPr bwMode="auto">
          <a:xfrm>
            <a:off x="1093904" y="4376455"/>
            <a:ext cx="609600" cy="328613"/>
            <a:chOff x="4114800" y="2286000"/>
            <a:chExt cx="609600" cy="32861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FB378D2-41F9-4A36-9951-067BB876789E}"/>
                </a:ext>
              </a:extLst>
            </p:cNvPr>
            <p:cNvCxnSpPr/>
            <p:nvPr/>
          </p:nvCxnSpPr>
          <p:spPr bwMode="auto">
            <a:xfrm>
              <a:off x="4114800" y="2438400"/>
              <a:ext cx="309563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518CBB-A174-4611-B1C6-E8D72AD53C5D}"/>
                </a:ext>
              </a:extLst>
            </p:cNvPr>
            <p:cNvSpPr/>
            <p:nvPr/>
          </p:nvSpPr>
          <p:spPr bwMode="auto">
            <a:xfrm>
              <a:off x="4419600" y="2286000"/>
              <a:ext cx="304800" cy="3286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204409-DD0B-4DAA-B1D1-427C1E84A7B1}"/>
              </a:ext>
            </a:extLst>
          </p:cNvPr>
          <p:cNvCxnSpPr/>
          <p:nvPr/>
        </p:nvCxnSpPr>
        <p:spPr>
          <a:xfrm flipV="1">
            <a:off x="1703504" y="4516155"/>
            <a:ext cx="1158875" cy="12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78D822-22A1-4C2B-9C27-65BC36935DD8}"/>
              </a:ext>
            </a:extLst>
          </p:cNvPr>
          <p:cNvSpPr txBox="1"/>
          <p:nvPr/>
        </p:nvSpPr>
        <p:spPr>
          <a:xfrm>
            <a:off x="1924167" y="4062130"/>
            <a:ext cx="3481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6" name="Curved Connector 17">
            <a:extLst>
              <a:ext uri="{FF2B5EF4-FFF2-40B4-BE49-F238E27FC236}">
                <a16:creationId xmlns:a16="http://schemas.microsoft.com/office/drawing/2014/main" id="{EE71D18C-5B23-4ADA-BD79-51EC0FBD09BD}"/>
              </a:ext>
            </a:extLst>
          </p:cNvPr>
          <p:cNvCxnSpPr/>
          <p:nvPr/>
        </p:nvCxnSpPr>
        <p:spPr>
          <a:xfrm rot="16200000" flipH="1" flipV="1">
            <a:off x="3540362" y="3432361"/>
            <a:ext cx="381000" cy="1447800"/>
          </a:xfrm>
          <a:prstGeom prst="curvedConnector3">
            <a:avLst>
              <a:gd name="adj1" fmla="val -16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94D9DC-A8FB-4FCD-B429-F92B76281F1D}"/>
              </a:ext>
            </a:extLst>
          </p:cNvPr>
          <p:cNvSpPr txBox="1"/>
          <p:nvPr/>
        </p:nvSpPr>
        <p:spPr>
          <a:xfrm>
            <a:off x="3556118" y="3227217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AA296A-6283-4024-9062-A9890457E016}"/>
              </a:ext>
            </a:extLst>
          </p:cNvPr>
          <p:cNvSpPr txBox="1"/>
          <p:nvPr/>
        </p:nvSpPr>
        <p:spPr>
          <a:xfrm>
            <a:off x="3636253" y="5539569"/>
            <a:ext cx="147878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 eaLnBrk="1" hangingPunct="1"/>
            <a:r>
              <a:rPr lang="en-US" sz="28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4" name="Curved Connector 28">
            <a:extLst>
              <a:ext uri="{FF2B5EF4-FFF2-40B4-BE49-F238E27FC236}">
                <a16:creationId xmlns:a16="http://schemas.microsoft.com/office/drawing/2014/main" id="{F2EDFB22-C263-449B-8A1A-50B5734730A7}"/>
              </a:ext>
            </a:extLst>
          </p:cNvPr>
          <p:cNvCxnSpPr/>
          <p:nvPr/>
        </p:nvCxnSpPr>
        <p:spPr>
          <a:xfrm rot="5400000" flipH="1">
            <a:off x="3464162" y="4218174"/>
            <a:ext cx="533400" cy="1447800"/>
          </a:xfrm>
          <a:prstGeom prst="curvedConnector3">
            <a:avLst>
              <a:gd name="adj1" fmla="val -8571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/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then by def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with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matching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machine accepts by not transitioning. Otherwise run accepting computation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return to start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then end in accept state (all possible by IH)</a:t>
                </a:r>
              </a:p>
              <a:p>
                <a:r>
                  <a:rPr lang="en-US" dirty="0"/>
                  <a:t>If accepted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or go from start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to final state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 back to start some number of times. So we can break string into parts accepted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by IH we can break string into substrings all matched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 we match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E0224D-3185-4412-9A4F-82223B51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88492"/>
                <a:ext cx="6004662" cy="2862322"/>
              </a:xfrm>
              <a:prstGeom prst="rect">
                <a:avLst/>
              </a:prstGeom>
              <a:blipFill>
                <a:blip r:embed="rId5"/>
                <a:stretch>
                  <a:fillRect l="-812" t="-1064" r="-30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46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“There is an NFA whose language is the same as the language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.”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1792B2-86B6-42CE-B5D4-7B984967E5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r="-1144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By principle of structural induction,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regular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Thus every regular expression has an equivalent NFA.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14D759-15CF-40AA-AC55-6AA124E0A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B2A50CE4-10F9-4B45-BF5B-3011466B8AC3}"/>
              </a:ext>
            </a:extLst>
          </p:cNvPr>
          <p:cNvSpPr/>
          <p:nvPr/>
        </p:nvSpPr>
        <p:spPr>
          <a:xfrm>
            <a:off x="4110849" y="4642652"/>
            <a:ext cx="5343363" cy="94534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F5269-C840-466E-AF36-064280AC6931}"/>
              </a:ext>
            </a:extLst>
          </p:cNvPr>
          <p:cNvSpPr txBox="1"/>
          <p:nvPr/>
        </p:nvSpPr>
        <p:spPr>
          <a:xfrm rot="14368">
            <a:off x="4351884" y="4959530"/>
            <a:ext cx="449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regex has an equivalent NFA</a:t>
            </a:r>
          </a:p>
        </p:txBody>
      </p:sp>
    </p:spTree>
    <p:extLst>
      <p:ext uri="{BB962C8B-B14F-4D97-AF65-F5344CB8AC3E}">
        <p14:creationId xmlns:p14="http://schemas.microsoft.com/office/powerpoint/2010/main" val="399176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0786-1D7C-4EA7-ADDE-F1DBE1A5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to make our more powerful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We’re going to get rid of some of the restrictions on DFAs, to see if we can get more powerful machines (i.e. can recognize more languages).</a:t>
                </a:r>
              </a:p>
              <a:p>
                <a:endParaRPr lang="en-US" dirty="0"/>
              </a:p>
              <a:p>
                <a:r>
                  <a:rPr lang="en-US" dirty="0"/>
                  <a:t>From a given state, we’ll allow any number of outgoing edges labeled with a given character. The machine can follow any of them. </a:t>
                </a:r>
              </a:p>
              <a:p>
                <a:r>
                  <a:rPr lang="en-US" dirty="0"/>
                  <a:t>We’ll have edges labeled with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” – the machine (optionally) can follow one of those without reading another character from the input.</a:t>
                </a:r>
              </a:p>
              <a:p>
                <a:r>
                  <a:rPr lang="en-US" dirty="0"/>
                  <a:t>If we “get stuck” i.e. the next character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there’s no transition leaving our state labeled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 computation dies.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8E00C7-38E7-4718-8696-8E1D89572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6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641E-72DC-47DD-BD0C-A0B476AF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CFE00AB-A6A0-48D5-95DF-393C0106D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85925"/>
            <a:ext cx="174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b="1" dirty="0"/>
              <a:t>(01</a:t>
            </a:r>
            <a:r>
              <a:rPr lang="en-US" sz="2800" b="1" dirty="0">
                <a:sym typeface="Symbol" charset="0"/>
              </a:rPr>
              <a:t> 1</a:t>
            </a:r>
            <a:r>
              <a:rPr lang="en-US" sz="2800" b="1" dirty="0"/>
              <a:t>)*0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3F61F2-CBB2-48A9-A7EF-4B7E1475063F}"/>
              </a:ext>
            </a:extLst>
          </p:cNvPr>
          <p:cNvSpPr/>
          <p:nvPr/>
        </p:nvSpPr>
        <p:spPr bwMode="auto">
          <a:xfrm>
            <a:off x="3429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BD8663-DD2C-4396-A047-AC3F12F3A4A0}"/>
              </a:ext>
            </a:extLst>
          </p:cNvPr>
          <p:cNvCxnSpPr>
            <a:stCxn id="28" idx="5"/>
            <a:endCxn id="5" idx="2"/>
          </p:cNvCxnSpPr>
          <p:nvPr/>
        </p:nvCxnSpPr>
        <p:spPr bwMode="auto">
          <a:xfrm>
            <a:off x="2709863" y="4178300"/>
            <a:ext cx="719137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ACF939B-D091-4684-A880-F5ABE60D613F}"/>
              </a:ext>
            </a:extLst>
          </p:cNvPr>
          <p:cNvSpPr/>
          <p:nvPr/>
        </p:nvSpPr>
        <p:spPr bwMode="auto">
          <a:xfrm>
            <a:off x="4572000" y="4495800"/>
            <a:ext cx="228600" cy="25241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093A8E-149A-4B7B-B188-7C48A373F318}"/>
              </a:ext>
            </a:extLst>
          </p:cNvPr>
          <p:cNvCxnSpPr>
            <a:stCxn id="5" idx="6"/>
            <a:endCxn id="7" idx="2"/>
          </p:cNvCxnSpPr>
          <p:nvPr/>
        </p:nvCxnSpPr>
        <p:spPr bwMode="auto">
          <a:xfrm>
            <a:off x="3657600" y="4622800"/>
            <a:ext cx="914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5">
            <a:extLst>
              <a:ext uri="{FF2B5EF4-FFF2-40B4-BE49-F238E27FC236}">
                <a16:creationId xmlns:a16="http://schemas.microsoft.com/office/drawing/2014/main" id="{1C343811-15A6-4295-AB0E-317CA1CFC12D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4038600"/>
            <a:ext cx="1295400" cy="252413"/>
            <a:chOff x="4800600" y="4800600"/>
            <a:chExt cx="1295400" cy="25241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3CA603-2D1A-452B-8404-8F902FCF4276}"/>
                </a:ext>
              </a:extLst>
            </p:cNvPr>
            <p:cNvSpPr/>
            <p:nvPr/>
          </p:nvSpPr>
          <p:spPr bwMode="auto">
            <a:xfrm>
              <a:off x="5867400" y="4800600"/>
              <a:ext cx="228600" cy="25241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B2932-DA5D-4731-B08B-B065E6778B5B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41CCDD-A970-4FB3-AB25-01BB6768CE70}"/>
                </a:ext>
              </a:extLst>
            </p:cNvPr>
            <p:cNvCxnSpPr>
              <a:stCxn id="11" idx="6"/>
              <a:endCxn id="10" idx="2"/>
            </p:cNvCxnSpPr>
            <p:nvPr/>
          </p:nvCxnSpPr>
          <p:spPr bwMode="auto">
            <a:xfrm>
              <a:off x="5029200" y="4927600"/>
              <a:ext cx="838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43">
            <a:extLst>
              <a:ext uri="{FF2B5EF4-FFF2-40B4-BE49-F238E27FC236}">
                <a16:creationId xmlns:a16="http://schemas.microsoft.com/office/drawing/2014/main" id="{DBC84086-0756-4031-86B2-E616AC2B031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3429000"/>
            <a:ext cx="1066800" cy="252413"/>
            <a:chOff x="4800600" y="4800600"/>
            <a:chExt cx="1066800" cy="2524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2AA32E-0DB6-4E6F-8F69-9F3DD7B0715E}"/>
                </a:ext>
              </a:extLst>
            </p:cNvPr>
            <p:cNvSpPr/>
            <p:nvPr/>
          </p:nvSpPr>
          <p:spPr bwMode="auto">
            <a:xfrm>
              <a:off x="56388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605F43-22DB-48E4-B7C2-B0EDBCF771F7}"/>
                </a:ext>
              </a:extLst>
            </p:cNvPr>
            <p:cNvSpPr/>
            <p:nvPr/>
          </p:nvSpPr>
          <p:spPr bwMode="auto">
            <a:xfrm>
              <a:off x="4800600" y="48006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735B678-466E-41DF-8C0A-02DF4D4B9F9E}"/>
                </a:ext>
              </a:extLst>
            </p:cNvPr>
            <p:cNvCxnSpPr>
              <a:stCxn id="15" idx="6"/>
              <a:endCxn id="14" idx="2"/>
            </p:cNvCxnSpPr>
            <p:nvPr/>
          </p:nvCxnSpPr>
          <p:spPr bwMode="auto">
            <a:xfrm>
              <a:off x="5029200" y="4927600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2">
            <a:extLst>
              <a:ext uri="{FF2B5EF4-FFF2-40B4-BE49-F238E27FC236}">
                <a16:creationId xmlns:a16="http://schemas.microsoft.com/office/drawing/2014/main" id="{FB3D0936-A5DD-4B7A-B735-51E29EE24DE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200399"/>
            <a:ext cx="3642998" cy="1436088"/>
            <a:chOff x="2971800" y="3124200"/>
            <a:chExt cx="3643287" cy="143614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4C2E54D-A13B-4771-9611-BD9C591AF9B8}"/>
                </a:ext>
              </a:extLst>
            </p:cNvPr>
            <p:cNvSpPr/>
            <p:nvPr/>
          </p:nvSpPr>
          <p:spPr bwMode="auto">
            <a:xfrm>
              <a:off x="5257981" y="3352809"/>
              <a:ext cx="228618" cy="2524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16397">
              <a:extLst>
                <a:ext uri="{FF2B5EF4-FFF2-40B4-BE49-F238E27FC236}">
                  <a16:creationId xmlns:a16="http://schemas.microsoft.com/office/drawing/2014/main" id="{7F05C82B-F0BC-4CE2-BABC-9A8E99E77D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1800" y="3886200"/>
              <a:ext cx="1600200" cy="252413"/>
              <a:chOff x="4267200" y="3505200"/>
              <a:chExt cx="1600200" cy="252413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514E8C-0536-4CFB-B30B-9014EDEF456F}"/>
                  </a:ext>
                </a:extLst>
              </p:cNvPr>
              <p:cNvCxnSpPr>
                <a:endCxn id="29" idx="2"/>
              </p:cNvCxnSpPr>
              <p:nvPr/>
            </p:nvCxnSpPr>
            <p:spPr bwMode="auto">
              <a:xfrm flipV="1">
                <a:off x="4267200" y="3632236"/>
                <a:ext cx="304824" cy="25401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86D839-F198-43E7-914A-6122E28191F8}"/>
                  </a:ext>
                </a:extLst>
              </p:cNvPr>
              <p:cNvSpPr/>
              <p:nvPr/>
            </p:nvSpPr>
            <p:spPr bwMode="auto">
              <a:xfrm>
                <a:off x="5638909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9B0CF6-513A-420F-8F8B-EE9502F03446}"/>
                  </a:ext>
                </a:extLst>
              </p:cNvPr>
              <p:cNvSpPr/>
              <p:nvPr/>
            </p:nvSpPr>
            <p:spPr bwMode="auto">
              <a:xfrm>
                <a:off x="4572024" y="3505231"/>
                <a:ext cx="228618" cy="25242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033D3E6-5E28-4447-927A-5AD15CDFD2CA}"/>
                  </a:ext>
                </a:extLst>
              </p:cNvPr>
              <p:cNvCxnSpPr>
                <a:stCxn id="29" idx="6"/>
                <a:endCxn id="28" idx="2"/>
              </p:cNvCxnSpPr>
              <p:nvPr/>
            </p:nvCxnSpPr>
            <p:spPr bwMode="auto">
              <a:xfrm>
                <a:off x="4800642" y="3632236"/>
                <a:ext cx="83826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07CC442-34C7-42BD-B9FC-400089B08134}"/>
                </a:ext>
              </a:extLst>
            </p:cNvPr>
            <p:cNvCxnSpPr>
              <a:stCxn id="18" idx="6"/>
            </p:cNvCxnSpPr>
            <p:nvPr/>
          </p:nvCxnSpPr>
          <p:spPr bwMode="auto">
            <a:xfrm>
              <a:off x="5486600" y="3478227"/>
              <a:ext cx="533442" cy="269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D739AB7-B9F7-4535-BAF3-F4DBABBDBC4C}"/>
                </a:ext>
              </a:extLst>
            </p:cNvPr>
            <p:cNvCxnSpPr>
              <a:stCxn id="28" idx="7"/>
              <a:endCxn id="18" idx="2"/>
            </p:cNvCxnSpPr>
            <p:nvPr/>
          </p:nvCxnSpPr>
          <p:spPr bwMode="auto">
            <a:xfrm flipV="1">
              <a:off x="4538787" y="3478227"/>
              <a:ext cx="719194" cy="4445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>
              <a:extLst>
                <a:ext uri="{FF2B5EF4-FFF2-40B4-BE49-F238E27FC236}">
                  <a16:creationId xmlns:a16="http://schemas.microsoft.com/office/drawing/2014/main" id="{7829BF7E-35F9-4655-A186-390751B7C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3124200"/>
              <a:ext cx="3273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 dirty="0">
                  <a:sym typeface="Symbol" charset="0"/>
                </a:rPr>
                <a:t>0</a:t>
              </a:r>
              <a:endParaRPr lang="en-US" sz="2000" b="1" dirty="0"/>
            </a:p>
          </p:txBody>
        </p:sp>
        <p:sp>
          <p:nvSpPr>
            <p:cNvPr id="23" name="TextBox 28">
              <a:extLst>
                <a:ext uri="{FF2B5EF4-FFF2-40B4-BE49-F238E27FC236}">
                  <a16:creationId xmlns:a16="http://schemas.microsoft.com/office/drawing/2014/main" id="{9FA7AA3C-10EB-4CDC-827E-C2A234DB4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429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50A5BDE3-FFF3-4D97-9826-EFCBD34EF1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3800" y="36576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8">
              <a:extLst>
                <a:ext uri="{FF2B5EF4-FFF2-40B4-BE49-F238E27FC236}">
                  <a16:creationId xmlns:a16="http://schemas.microsoft.com/office/drawing/2014/main" id="{38E1C0E4-4779-4AC3-9635-637412337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1910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8">
              <a:extLst>
                <a:ext uri="{FF2B5EF4-FFF2-40B4-BE49-F238E27FC236}">
                  <a16:creationId xmlns:a16="http://schemas.microsoft.com/office/drawing/2014/main" id="{C852582C-1ECE-4C1D-8F63-6280A2C98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290487" cy="36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lvl="0" eaLnBrk="1" hangingPunct="1"/>
              <a:r>
                <a: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itchFamily="18" charset="2"/>
                </a:rPr>
                <a:t>ɛ</a:t>
              </a:r>
              <a:endPara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53">
            <a:extLst>
              <a:ext uri="{FF2B5EF4-FFF2-40B4-BE49-F238E27FC236}">
                <a16:creationId xmlns:a16="http://schemas.microsoft.com/office/drawing/2014/main" id="{120992FF-0522-4D0B-A910-B60841B643E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838200" cy="252413"/>
            <a:chOff x="7086600" y="3352800"/>
            <a:chExt cx="838200" cy="25241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30B609-8991-481E-8BA0-B84ACCAFDF0B}"/>
                </a:ext>
              </a:extLst>
            </p:cNvPr>
            <p:cNvSpPr/>
            <p:nvPr/>
          </p:nvSpPr>
          <p:spPr bwMode="auto">
            <a:xfrm>
              <a:off x="7696200" y="3352800"/>
              <a:ext cx="228600" cy="25241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6C28D47-082D-4F8A-9F73-46F6FB061316}"/>
                </a:ext>
              </a:extLst>
            </p:cNvPr>
            <p:cNvCxnSpPr>
              <a:stCxn id="14" idx="6"/>
              <a:endCxn id="32" idx="2"/>
            </p:cNvCxnSpPr>
            <p:nvPr/>
          </p:nvCxnSpPr>
          <p:spPr bwMode="auto">
            <a:xfrm>
              <a:off x="7086600" y="3479007"/>
              <a:ext cx="609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25">
            <a:extLst>
              <a:ext uri="{FF2B5EF4-FFF2-40B4-BE49-F238E27FC236}">
                <a16:creationId xmlns:a16="http://schemas.microsoft.com/office/drawing/2014/main" id="{30E16F07-7AEE-4F09-B143-5438BAFD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8100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0</a:t>
            </a:r>
            <a:endParaRPr lang="en-US" sz="2000" b="1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BEE49EEB-C63D-4672-B6A1-61A36CF9B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482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35761F2C-227A-43BC-B858-A863D5B6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2004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b="1">
                <a:sym typeface="Symbol" charset="0"/>
              </a:rPr>
              <a:t>1</a:t>
            </a:r>
            <a:endParaRPr lang="en-US" sz="2000" b="1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390D66-5003-48FA-9D57-C1CF843B2C11}"/>
              </a:ext>
            </a:extLst>
          </p:cNvPr>
          <p:cNvCxnSpPr>
            <a:stCxn id="32" idx="3"/>
            <a:endCxn id="28" idx="6"/>
          </p:cNvCxnSpPr>
          <p:nvPr/>
        </p:nvCxnSpPr>
        <p:spPr>
          <a:xfrm flipH="1">
            <a:off x="2743200" y="3644900"/>
            <a:ext cx="3157538" cy="444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9CFC2F-472F-4A70-9102-33F20A89076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819400" y="4114800"/>
            <a:ext cx="1785938" cy="417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29">
            <a:extLst>
              <a:ext uri="{FF2B5EF4-FFF2-40B4-BE49-F238E27FC236}">
                <a16:creationId xmlns:a16="http://schemas.microsoft.com/office/drawing/2014/main" id="{31091CE0-2A61-4279-9AD0-5C9731B46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114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" name="TextBox 29">
            <a:extLst>
              <a:ext uri="{FF2B5EF4-FFF2-40B4-BE49-F238E27FC236}">
                <a16:creationId xmlns:a16="http://schemas.microsoft.com/office/drawing/2014/main" id="{A437385D-350C-4243-8A44-709D8D8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7338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41" name="Curved Connector 89">
            <a:extLst>
              <a:ext uri="{FF2B5EF4-FFF2-40B4-BE49-F238E27FC236}">
                <a16:creationId xmlns:a16="http://schemas.microsoft.com/office/drawing/2014/main" id="{27F47AAC-08EF-46AD-BE5D-EECCA192A400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16200000" flipH="1">
            <a:off x="4038601" y="1782762"/>
            <a:ext cx="76200" cy="4867275"/>
          </a:xfrm>
          <a:prstGeom prst="curvedConnector3">
            <a:avLst>
              <a:gd name="adj1" fmla="val 134851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105">
            <a:extLst>
              <a:ext uri="{FF2B5EF4-FFF2-40B4-BE49-F238E27FC236}">
                <a16:creationId xmlns:a16="http://schemas.microsoft.com/office/drawing/2014/main" id="{8D4A4B99-E15D-4305-9245-4E20ED7F3BC0}"/>
              </a:ext>
            </a:extLst>
          </p:cNvPr>
          <p:cNvCxnSpPr>
            <a:stCxn id="7" idx="6"/>
            <a:endCxn id="11" idx="2"/>
          </p:cNvCxnSpPr>
          <p:nvPr/>
        </p:nvCxnSpPr>
        <p:spPr>
          <a:xfrm flipV="1">
            <a:off x="4800600" y="4165600"/>
            <a:ext cx="1676400" cy="457200"/>
          </a:xfrm>
          <a:prstGeom prst="curved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147">
            <a:extLst>
              <a:ext uri="{FF2B5EF4-FFF2-40B4-BE49-F238E27FC236}">
                <a16:creationId xmlns:a16="http://schemas.microsoft.com/office/drawing/2014/main" id="{0A4FA3DD-4E39-4CDA-8596-05C25A537B05}"/>
              </a:ext>
            </a:extLst>
          </p:cNvPr>
          <p:cNvCxnSpPr>
            <a:stCxn id="32" idx="6"/>
            <a:endCxn id="11" idx="1"/>
          </p:cNvCxnSpPr>
          <p:nvPr/>
        </p:nvCxnSpPr>
        <p:spPr>
          <a:xfrm>
            <a:off x="6096000" y="3556000"/>
            <a:ext cx="414338" cy="519113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9">
            <a:extLst>
              <a:ext uri="{FF2B5EF4-FFF2-40B4-BE49-F238E27FC236}">
                <a16:creationId xmlns:a16="http://schemas.microsoft.com/office/drawing/2014/main" id="{7215373C-2D55-4026-A27D-019EF920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572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FDFFBFF9-EEDF-4278-934C-69A7BC298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1910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265597AF-8667-4E77-891B-404F509A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505200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lvl="0" eaLnBrk="1" hangingPunct="1"/>
            <a:r>
              <a:rPr lang="en-US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  <a:sym typeface="Symbol" pitchFamily="18" charset="2"/>
              </a:rPr>
              <a:t>ɛ</a:t>
            </a:r>
            <a:endParaRPr lang="en-US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96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308255FD-6224-4685-B9CD-3CD3B2DEF5E7}"/>
              </a:ext>
            </a:extLst>
          </p:cNvPr>
          <p:cNvSpPr/>
          <p:nvPr/>
        </p:nvSpPr>
        <p:spPr>
          <a:xfrm rot="7677277">
            <a:off x="1980353" y="3479805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812458" y="321010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</p:spTree>
    <p:extLst>
      <p:ext uri="{BB962C8B-B14F-4D97-AF65-F5344CB8AC3E}">
        <p14:creationId xmlns:p14="http://schemas.microsoft.com/office/powerpoint/2010/main" val="2819426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1E92-7F5D-426F-AD99-AF94F263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Nondeterminism wasn’t magic. It was just efficiency.</a:t>
                </a:r>
              </a:p>
              <a:p>
                <a:r>
                  <a:rPr lang="en-US" dirty="0"/>
                  <a:t>The construction we had would turn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state NFA into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state DFA.</a:t>
                </a:r>
              </a:p>
              <a:p>
                <a:r>
                  <a:rPr lang="en-US" dirty="0"/>
                  <a:t>For some languages there might be a smaller DFA. But for some it really is (essentially) that big.</a:t>
                </a:r>
              </a:p>
              <a:p>
                <a:r>
                  <a:rPr lang="en-US" dirty="0"/>
                  <a:t>“string has a 1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character from the end” is an example.</a:t>
                </a:r>
              </a:p>
              <a:p>
                <a:endParaRPr lang="en-US" dirty="0"/>
              </a:p>
              <a:p>
                <a:r>
                  <a:rPr lang="en-US" dirty="0"/>
                  <a:t>The P vs. NP question asks whether nondeterminism is similar for running time on our computers (it doesn’t let you do anything new, but it lets you do it MUCH more efficiently).</a:t>
                </a:r>
              </a:p>
              <a:p>
                <a:r>
                  <a:rPr lang="en-US" dirty="0"/>
                  <a:t>Next time: Showing a language is not regular!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D2B85-6F8A-428D-934A-BF5C0DE73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467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36512-D49E-4F53-9FA5-04EF596A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CF5CC-E3D9-42A9-B033-750859E68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(optional) sketch that for every NFA there is an equivalent regular expression. </a:t>
            </a:r>
          </a:p>
        </p:txBody>
      </p:sp>
    </p:spTree>
    <p:extLst>
      <p:ext uri="{BB962C8B-B14F-4D97-AF65-F5344CB8AC3E}">
        <p14:creationId xmlns:p14="http://schemas.microsoft.com/office/powerpoint/2010/main" val="173894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9B16-B059-456E-93BC-841F9D54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 NFA has an equivalent regular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E245-55F3-4CB2-A0BA-B2EC843D2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responsible for this, but if you’re curious:</a:t>
            </a:r>
          </a:p>
        </p:txBody>
      </p:sp>
    </p:spTree>
    <p:extLst>
      <p:ext uri="{BB962C8B-B14F-4D97-AF65-F5344CB8AC3E}">
        <p14:creationId xmlns:p14="http://schemas.microsoft.com/office/powerpoint/2010/main" val="2680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NFAs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Like NFAs but allow</a:t>
            </a:r>
          </a:p>
          <a:p>
            <a:pPr lvl="1">
              <a:defRPr/>
            </a:pPr>
            <a:r>
              <a:rPr lang="en-US" dirty="0"/>
              <a:t>Parallel edges</a:t>
            </a:r>
          </a:p>
          <a:p>
            <a:pPr lvl="1">
              <a:defRPr/>
            </a:pPr>
            <a:r>
              <a:rPr lang="en-US" dirty="0"/>
              <a:t>Regular Expressions as edge labels</a:t>
            </a:r>
          </a:p>
          <a:p>
            <a:pPr lvl="2">
              <a:defRPr/>
            </a:pPr>
            <a:r>
              <a:rPr lang="en-US" dirty="0"/>
              <a:t>NFAs already have edges labeled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r>
              <a:rPr lang="en-US" dirty="0">
                <a:sym typeface="Symbol"/>
              </a:rPr>
              <a:t> or </a:t>
            </a:r>
            <a:r>
              <a:rPr lang="en-US" b="1" i="1" dirty="0">
                <a:sym typeface="Symbol"/>
              </a:rPr>
              <a:t>a</a:t>
            </a:r>
          </a:p>
          <a:p>
            <a:pPr>
              <a:defRPr/>
            </a:pPr>
            <a:r>
              <a:rPr lang="en-US" dirty="0">
                <a:sym typeface="Symbol"/>
              </a:rPr>
              <a:t>An edge labeled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can be followed by reading a string of input chars that is in the language represented by </a:t>
            </a:r>
            <a:r>
              <a:rPr lang="en-US" b="1" dirty="0">
                <a:sym typeface="Symbol"/>
              </a:rPr>
              <a:t>A</a:t>
            </a:r>
            <a:r>
              <a:rPr lang="en-US" dirty="0">
                <a:sym typeface="Symbol"/>
              </a:rPr>
              <a:t> </a:t>
            </a:r>
          </a:p>
          <a:p>
            <a:pPr>
              <a:defRPr/>
            </a:pPr>
            <a:r>
              <a:rPr lang="en-US" dirty="0" err="1">
                <a:sym typeface="Symbol"/>
              </a:rPr>
              <a:t>Defn</a:t>
            </a:r>
            <a:r>
              <a:rPr lang="en-US" dirty="0">
                <a:sym typeface="Symbol"/>
              </a:rPr>
              <a:t>: A string </a:t>
            </a:r>
            <a:r>
              <a:rPr lang="en-US" dirty="0">
                <a:latin typeface="+mn-lt"/>
                <a:sym typeface="Symbol"/>
              </a:rPr>
              <a:t>x</a:t>
            </a:r>
            <a:r>
              <a:rPr lang="en-US" dirty="0">
                <a:sym typeface="Symbol"/>
              </a:rPr>
              <a:t> is accepted </a:t>
            </a:r>
            <a:r>
              <a:rPr lang="en-US" dirty="0" err="1">
                <a:sym typeface="Symbol"/>
              </a:rPr>
              <a:t>iff</a:t>
            </a:r>
            <a:r>
              <a:rPr lang="en-US" dirty="0">
                <a:sym typeface="Symbol"/>
              </a:rPr>
              <a:t> there is a </a:t>
            </a:r>
            <a:r>
              <a:rPr lang="en-US" i="1" dirty="0">
                <a:sym typeface="Symbol"/>
              </a:rPr>
              <a:t>path</a:t>
            </a:r>
            <a:r>
              <a:rPr lang="en-US" dirty="0">
                <a:sym typeface="Symbol"/>
              </a:rPr>
              <a:t> from start to final state </a:t>
            </a:r>
            <a:r>
              <a:rPr lang="en-US" i="1" dirty="0">
                <a:sym typeface="Symbol"/>
              </a:rPr>
              <a:t>labeled by a regular expression</a:t>
            </a:r>
            <a:r>
              <a:rPr lang="en-US" dirty="0">
                <a:sym typeface="Symbol"/>
              </a:rPr>
              <a:t> whose language contains </a:t>
            </a:r>
            <a:r>
              <a:rPr lang="en-US" dirty="0">
                <a:latin typeface="+mn-lt"/>
                <a:sym typeface="Symbol"/>
              </a:rPr>
              <a:t>x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50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an NFA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05379" y="1244160"/>
            <a:ext cx="8229600" cy="5140800"/>
          </a:xfrm>
        </p:spPr>
        <p:txBody>
          <a:bodyPr/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Add new start state and final state</a:t>
            </a:r>
          </a:p>
          <a:p>
            <a:pPr marL="342900" lvl="2" indent="-342900"/>
            <a:endParaRPr lang="en-US" sz="2800" dirty="0">
              <a:latin typeface="Franklin Gothic Medium" panose="020B0603020102020204" pitchFamily="34" charset="0"/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35514" y="2017887"/>
            <a:ext cx="1989137" cy="1525588"/>
          </a:xfrm>
          <a:prstGeom prst="rect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33951" y="2614787"/>
            <a:ext cx="265113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194426" y="2283000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94426" y="3079925"/>
            <a:ext cx="265113" cy="285750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116888" y="2614787"/>
            <a:ext cx="265112" cy="2857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sp>
        <p:nvSpPr>
          <p:cNvPr id="35859" name="TextBox 20"/>
          <p:cNvSpPr txBox="1">
            <a:spLocks noChangeArrowheads="1"/>
          </p:cNvSpPr>
          <p:nvPr/>
        </p:nvSpPr>
        <p:spPr bwMode="auto">
          <a:xfrm>
            <a:off x="7151234" y="2055198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2" name="Curved Connector 21"/>
          <p:cNvCxnSpPr>
            <a:stCxn id="11" idx="6"/>
            <a:endCxn id="17" idx="2"/>
          </p:cNvCxnSpPr>
          <p:nvPr/>
        </p:nvCxnSpPr>
        <p:spPr bwMode="auto">
          <a:xfrm>
            <a:off x="6459538" y="2427462"/>
            <a:ext cx="1657350" cy="33178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 bwMode="auto">
          <a:xfrm flipV="1">
            <a:off x="6459538" y="2781476"/>
            <a:ext cx="1657350" cy="44132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TextBox 30"/>
          <p:cNvSpPr txBox="1">
            <a:spLocks noChangeArrowheads="1"/>
          </p:cNvSpPr>
          <p:nvPr/>
        </p:nvSpPr>
        <p:spPr bwMode="auto">
          <a:xfrm>
            <a:off x="7151234" y="2994872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276601" y="2748137"/>
            <a:ext cx="26987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 bwMode="auto">
          <a:xfrm>
            <a:off x="3541713" y="2614787"/>
            <a:ext cx="265112" cy="28575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 b="1" baseline="-250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>
            <a:stCxn id="26" idx="6"/>
            <a:endCxn id="10" idx="2"/>
          </p:cNvCxnSpPr>
          <p:nvPr/>
        </p:nvCxnSpPr>
        <p:spPr bwMode="auto">
          <a:xfrm>
            <a:off x="3806826" y="2757662"/>
            <a:ext cx="11271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6" name="TextBox 20"/>
          <p:cNvSpPr txBox="1">
            <a:spLocks noChangeArrowheads="1"/>
          </p:cNvSpPr>
          <p:nvPr/>
        </p:nvSpPr>
        <p:spPr bwMode="auto">
          <a:xfrm>
            <a:off x="4138551" y="2349537"/>
            <a:ext cx="348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6600" y="5159025"/>
            <a:ext cx="5105400" cy="577850"/>
            <a:chOff x="1752600" y="4876800"/>
            <a:chExt cx="5105400" cy="577850"/>
          </a:xfrm>
        </p:grpSpPr>
        <p:sp>
          <p:nvSpPr>
            <p:cNvPr id="37" name="Oval 36"/>
            <p:cNvSpPr/>
            <p:nvPr/>
          </p:nvSpPr>
          <p:spPr bwMode="auto">
            <a:xfrm>
              <a:off x="6592888" y="5168900"/>
              <a:ext cx="265112" cy="28575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1752600" y="5300663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 bwMode="auto">
            <a:xfrm>
              <a:off x="2017713" y="5168900"/>
              <a:ext cx="265112" cy="28575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3" idx="6"/>
              <a:endCxn id="37" idx="2"/>
            </p:cNvCxnSpPr>
            <p:nvPr/>
          </p:nvCxnSpPr>
          <p:spPr bwMode="auto">
            <a:xfrm>
              <a:off x="2282825" y="5311775"/>
              <a:ext cx="431006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20"/>
            <p:cNvSpPr txBox="1">
              <a:spLocks noChangeArrowheads="1"/>
            </p:cNvSpPr>
            <p:nvPr/>
          </p:nvSpPr>
          <p:spPr bwMode="auto">
            <a:xfrm>
              <a:off x="4114800" y="4876800"/>
              <a:ext cx="4048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127957" y="3756506"/>
            <a:ext cx="70160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Then eliminate original states one by one, keeping the same language, until it looks like:</a:t>
            </a: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endParaRPr lang="en-US" sz="3200" dirty="0">
              <a:sym typeface="Symbol" pitchFamily="18" charset="2"/>
            </a:endParaRPr>
          </a:p>
          <a:p>
            <a:pPr marL="342900" lvl="2" indent="-342900"/>
            <a:r>
              <a:rPr lang="en-US" sz="2800" dirty="0">
                <a:latin typeface="Franklin Gothic Medium" panose="020B0603020102020204" pitchFamily="34" charset="0"/>
                <a:sym typeface="Symbol" pitchFamily="18" charset="2"/>
              </a:rPr>
              <a:t>Final regular expression will be </a:t>
            </a:r>
            <a:r>
              <a:rPr lang="en-US" sz="2800" b="1" dirty="0">
                <a:latin typeface="Franklin Gothic Medium" panose="020B0603020102020204" pitchFamily="34" charset="0"/>
                <a:sym typeface="Symbol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75166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two simplification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/>
              <a:t>Rule 1</a:t>
            </a:r>
            <a:r>
              <a:rPr lang="en-US" dirty="0"/>
              <a:t>:  For any two states q</a:t>
            </a:r>
            <a:r>
              <a:rPr lang="en-US" baseline="-25000" dirty="0"/>
              <a:t>1</a:t>
            </a:r>
            <a:r>
              <a:rPr lang="en-US" dirty="0"/>
              <a:t> and q</a:t>
            </a:r>
            <a:r>
              <a:rPr lang="en-US" baseline="-25000" dirty="0"/>
              <a:t>2</a:t>
            </a:r>
            <a:r>
              <a:rPr lang="en-US" dirty="0"/>
              <a:t> with parallel edges (possibly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), replace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Rule 2</a:t>
            </a:r>
            <a:r>
              <a:rPr lang="en-US" dirty="0"/>
              <a:t>: Eliminate non-start/final state q</a:t>
            </a:r>
            <a:r>
              <a:rPr lang="en-US" baseline="-25000" dirty="0"/>
              <a:t>3</a:t>
            </a:r>
            <a:r>
              <a:rPr lang="en-US" dirty="0"/>
              <a:t> by replacing all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</a:t>
            </a:r>
          </a:p>
          <a:p>
            <a:pPr marL="0" indent="0">
              <a:buNone/>
              <a:defRPr/>
            </a:pPr>
            <a:r>
              <a:rPr lang="en-US" dirty="0"/>
              <a:t>    for </a:t>
            </a:r>
            <a:r>
              <a:rPr lang="en-US" i="1" dirty="0"/>
              <a:t>every</a:t>
            </a:r>
            <a:r>
              <a:rPr lang="en-US" dirty="0"/>
              <a:t> pair of states q</a:t>
            </a:r>
            <a:r>
              <a:rPr lang="en-US" baseline="-25000" dirty="0"/>
              <a:t>1</a:t>
            </a:r>
            <a:r>
              <a:rPr lang="en-US" dirty="0"/>
              <a:t>, q</a:t>
            </a:r>
            <a:r>
              <a:rPr lang="en-US" baseline="-25000" dirty="0"/>
              <a:t>2</a:t>
            </a:r>
            <a:r>
              <a:rPr lang="en-US" dirty="0"/>
              <a:t> (even if q</a:t>
            </a:r>
            <a:r>
              <a:rPr lang="en-US" baseline="-25000" dirty="0"/>
              <a:t>1</a:t>
            </a:r>
            <a:r>
              <a:rPr lang="en-US" dirty="0"/>
              <a:t>=q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36871" name="Group 114"/>
          <p:cNvGrpSpPr>
            <a:grpSpLocks/>
          </p:cNvGrpSpPr>
          <p:nvPr/>
        </p:nvGrpSpPr>
        <p:grpSpPr bwMode="auto">
          <a:xfrm>
            <a:off x="3124201" y="2209801"/>
            <a:ext cx="6156325" cy="1376363"/>
            <a:chOff x="1600200" y="2286000"/>
            <a:chExt cx="6157046" cy="1376065"/>
          </a:xfrm>
        </p:grpSpPr>
        <p:grpSp>
          <p:nvGrpSpPr>
            <p:cNvPr id="36895" name="Group 113"/>
            <p:cNvGrpSpPr>
              <a:grpSpLocks/>
            </p:cNvGrpSpPr>
            <p:nvPr/>
          </p:nvGrpSpPr>
          <p:grpSpPr bwMode="auto">
            <a:xfrm>
              <a:off x="1600200" y="2286000"/>
              <a:ext cx="3353392" cy="1376065"/>
              <a:chOff x="1600200" y="2286000"/>
              <a:chExt cx="3353392" cy="1376065"/>
            </a:xfrm>
          </p:grpSpPr>
          <p:sp>
            <p:nvSpPr>
              <p:cNvPr id="36903" name="TextBox 20"/>
              <p:cNvSpPr txBox="1">
                <a:spLocks noChangeArrowheads="1"/>
              </p:cNvSpPr>
              <p:nvPr/>
            </p:nvSpPr>
            <p:spPr bwMode="auto">
              <a:xfrm>
                <a:off x="1600200" y="28956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4" name="TextBox 22"/>
              <p:cNvSpPr txBox="1">
                <a:spLocks noChangeArrowheads="1"/>
              </p:cNvSpPr>
              <p:nvPr/>
            </p:nvSpPr>
            <p:spPr bwMode="auto">
              <a:xfrm>
                <a:off x="3810000" y="2819400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259" y="2895468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19543" y="2286000"/>
                <a:ext cx="369931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A</a:t>
                </a:r>
              </a:p>
            </p:txBody>
          </p:sp>
          <p:cxnSp>
            <p:nvCxnSpPr>
              <p:cNvPr id="17" name="Curved Connector 16"/>
              <p:cNvCxnSpPr>
                <a:stCxn id="22" idx="7"/>
                <a:endCxn id="24" idx="1"/>
              </p:cNvCxnSpPr>
              <p:nvPr/>
            </p:nvCxnSpPr>
            <p:spPr>
              <a:xfrm rot="5400000" flipH="1" flipV="1">
                <a:off x="2941001" y="2030951"/>
                <a:ext cx="4762" cy="1867119"/>
              </a:xfrm>
              <a:prstGeom prst="curvedConnector3">
                <a:avLst>
                  <a:gd name="adj1" fmla="val 6493143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1600200" y="2895468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9" name="Curved Connector 18"/>
              <p:cNvCxnSpPr>
                <a:stCxn id="22" idx="5"/>
                <a:endCxn id="24" idx="3"/>
              </p:cNvCxnSpPr>
              <p:nvPr/>
            </p:nvCxnSpPr>
            <p:spPr>
              <a:xfrm rot="5400000" flipH="1" flipV="1">
                <a:off x="2929891" y="2365840"/>
                <a:ext cx="26982" cy="1867119"/>
              </a:xfrm>
              <a:prstGeom prst="curvedConnector3">
                <a:avLst>
                  <a:gd name="adj1" fmla="val -1114205"/>
                </a:avLst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819543" y="3200202"/>
                <a:ext cx="357230" cy="4618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Calibri"/>
                  </a:rPr>
                  <a:t>B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930" y="2819285"/>
                <a:ext cx="533463" cy="5237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/>
                  </a:rPr>
                  <a:t>by</a:t>
                </a:r>
              </a:p>
            </p:txBody>
          </p:sp>
        </p:grpSp>
        <p:grpSp>
          <p:nvGrpSpPr>
            <p:cNvPr id="36896" name="Group 101"/>
            <p:cNvGrpSpPr>
              <a:grpSpLocks/>
            </p:cNvGrpSpPr>
            <p:nvPr/>
          </p:nvGrpSpPr>
          <p:grpSpPr bwMode="auto">
            <a:xfrm>
              <a:off x="5077446" y="2667000"/>
              <a:ext cx="2679800" cy="708120"/>
              <a:chOff x="5077446" y="2667000"/>
              <a:chExt cx="2679800" cy="708120"/>
            </a:xfrm>
          </p:grpSpPr>
          <p:cxnSp>
            <p:nvCxnSpPr>
              <p:cNvPr id="8" name="Straight Arrow Connector 7"/>
              <p:cNvCxnSpPr>
                <a:stCxn id="47" idx="6"/>
                <a:endCxn id="44" idx="2"/>
              </p:cNvCxnSpPr>
              <p:nvPr/>
            </p:nvCxnSpPr>
            <p:spPr>
              <a:xfrm flipV="1">
                <a:off x="5556713" y="3114495"/>
                <a:ext cx="1730578" cy="158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98" name="TextBox 11"/>
              <p:cNvSpPr txBox="1">
                <a:spLocks noChangeArrowheads="1"/>
              </p:cNvSpPr>
              <p:nvPr/>
            </p:nvSpPr>
            <p:spPr bwMode="auto">
              <a:xfrm>
                <a:off x="6020317" y="2666917"/>
                <a:ext cx="739862" cy="46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A</a:t>
                </a:r>
                <a:r>
                  <a:rPr lang="en-US" sz="2000" b="1">
                    <a:solidFill>
                      <a:prstClr val="black"/>
                    </a:solidFill>
                    <a:latin typeface="Cambria Math" pitchFamily="18" charset="0"/>
                  </a:rPr>
                  <a:t>⋃</a:t>
                </a:r>
                <a:r>
                  <a:rPr lang="en-US" sz="2400" b="1">
                    <a:solidFill>
                      <a:prstClr val="black"/>
                    </a:solidFill>
                    <a:latin typeface="Calibri" pitchFamily="34" charset="0"/>
                  </a:rPr>
                  <a:t>B</a:t>
                </a:r>
              </a:p>
            </p:txBody>
          </p:sp>
          <p:sp>
            <p:nvSpPr>
              <p:cNvPr id="36899" name="TextBox 41"/>
              <p:cNvSpPr txBox="1">
                <a:spLocks noChangeArrowheads="1"/>
              </p:cNvSpPr>
              <p:nvPr/>
            </p:nvSpPr>
            <p:spPr bwMode="auto">
              <a:xfrm>
                <a:off x="5077446" y="2886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900" name="TextBox 42"/>
              <p:cNvSpPr txBox="1">
                <a:spLocks noChangeArrowheads="1"/>
              </p:cNvSpPr>
              <p:nvPr/>
            </p:nvSpPr>
            <p:spPr bwMode="auto">
              <a:xfrm>
                <a:off x="7287246" y="28101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7287291" y="2885945"/>
                <a:ext cx="457254" cy="45710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077232" y="2885945"/>
                <a:ext cx="479481" cy="488844"/>
              </a:xfrm>
              <a:prstGeom prst="ellips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6872" name="Group 111"/>
          <p:cNvGrpSpPr>
            <a:grpSpLocks/>
          </p:cNvGrpSpPr>
          <p:nvPr/>
        </p:nvGrpSpPr>
        <p:grpSpPr bwMode="auto">
          <a:xfrm>
            <a:off x="3200400" y="4572001"/>
            <a:ext cx="6337300" cy="936625"/>
            <a:chOff x="1676400" y="4419600"/>
            <a:chExt cx="6337400" cy="936720"/>
          </a:xfrm>
        </p:grpSpPr>
        <p:cxnSp>
          <p:nvCxnSpPr>
            <p:cNvPr id="64" name="Curved Connector 63"/>
            <p:cNvCxnSpPr>
              <a:stCxn id="85" idx="1"/>
              <a:endCxn id="85" idx="7"/>
            </p:cNvCxnSpPr>
            <p:nvPr/>
          </p:nvCxnSpPr>
          <p:spPr>
            <a:xfrm rot="5400000" flipH="1" flipV="1">
              <a:off x="3276625" y="4781601"/>
              <a:ext cx="12701" cy="323855"/>
            </a:xfrm>
            <a:prstGeom prst="curvedConnector3">
              <a:avLst>
                <a:gd name="adj1" fmla="val 2897205"/>
              </a:avLst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81" idx="6"/>
            </p:cNvCxnSpPr>
            <p:nvPr/>
          </p:nvCxnSpPr>
          <p:spPr>
            <a:xfrm>
              <a:off x="2133607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85" idx="6"/>
              <a:endCxn id="88" idx="2"/>
            </p:cNvCxnSpPr>
            <p:nvPr/>
          </p:nvCxnSpPr>
          <p:spPr>
            <a:xfrm>
              <a:off x="3505229" y="5105470"/>
              <a:ext cx="91441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2438412" y="4724431"/>
              <a:ext cx="3698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95619" y="4419600"/>
              <a:ext cx="357194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10034" y="4724431"/>
              <a:ext cx="347668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C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400875" y="4724431"/>
              <a:ext cx="860439" cy="4620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AB*C</a:t>
              </a:r>
            </a:p>
          </p:txBody>
        </p:sp>
        <p:grpSp>
          <p:nvGrpSpPr>
            <p:cNvPr id="36881" name="Group 81"/>
            <p:cNvGrpSpPr>
              <a:grpSpLocks/>
            </p:cNvGrpSpPr>
            <p:nvPr/>
          </p:nvGrpSpPr>
          <p:grpSpPr bwMode="auto">
            <a:xfrm>
              <a:off x="1676400" y="4800600"/>
              <a:ext cx="470000" cy="533400"/>
              <a:chOff x="7439646" y="3114956"/>
              <a:chExt cx="470000" cy="533400"/>
            </a:xfrm>
          </p:grpSpPr>
          <p:sp>
            <p:nvSpPr>
              <p:cNvPr id="36893" name="TextBox 79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439646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6882" name="TextBox 83"/>
            <p:cNvSpPr txBox="1">
              <a:spLocks noChangeArrowheads="1"/>
            </p:cNvSpPr>
            <p:nvPr/>
          </p:nvSpPr>
          <p:spPr bwMode="auto">
            <a:xfrm>
              <a:off x="3048000" y="4800600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048022" y="4876846"/>
              <a:ext cx="457207" cy="45724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50" b="1" baseline="-25000" dirty="0">
                <a:solidFill>
                  <a:prstClr val="black"/>
                </a:solidFill>
              </a:endParaRPr>
            </a:p>
          </p:txBody>
        </p:sp>
        <p:grpSp>
          <p:nvGrpSpPr>
            <p:cNvPr id="36884" name="Group 85"/>
            <p:cNvGrpSpPr>
              <a:grpSpLocks/>
            </p:cNvGrpSpPr>
            <p:nvPr/>
          </p:nvGrpSpPr>
          <p:grpSpPr bwMode="auto">
            <a:xfrm>
              <a:off x="4419600" y="4800600"/>
              <a:ext cx="470000" cy="533400"/>
              <a:chOff x="7439646" y="3114956"/>
              <a:chExt cx="470000" cy="533400"/>
            </a:xfrm>
          </p:grpSpPr>
          <p:sp>
            <p:nvSpPr>
              <p:cNvPr id="36891" name="TextBox 86"/>
              <p:cNvSpPr txBox="1">
                <a:spLocks noChangeArrowheads="1"/>
              </p:cNvSpPr>
              <p:nvPr/>
            </p:nvSpPr>
            <p:spPr bwMode="auto">
              <a:xfrm>
                <a:off x="7439646" y="31149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7439689" y="31912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4" name="Straight Arrow Connector 103"/>
            <p:cNvCxnSpPr>
              <a:stCxn id="109" idx="6"/>
              <a:endCxn id="108" idx="2"/>
            </p:cNvCxnSpPr>
            <p:nvPr/>
          </p:nvCxnSpPr>
          <p:spPr>
            <a:xfrm flipV="1">
              <a:off x="6118295" y="5105470"/>
              <a:ext cx="1425597" cy="63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86" name="TextBox 105"/>
            <p:cNvSpPr txBox="1">
              <a:spLocks noChangeArrowheads="1"/>
            </p:cNvSpPr>
            <p:nvPr/>
          </p:nvSpPr>
          <p:spPr bwMode="auto">
            <a:xfrm>
              <a:off x="5638800" y="4867556"/>
              <a:ext cx="470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prstClr val="black"/>
                  </a:solidFill>
                </a:rPr>
                <a:t>q</a:t>
              </a:r>
              <a:r>
                <a:rPr lang="en-US" sz="2400" baseline="-25000">
                  <a:solidFill>
                    <a:prstClr val="black"/>
                  </a:solidFill>
                </a:rPr>
                <a:t>1</a:t>
              </a:r>
            </a:p>
          </p:txBody>
        </p:sp>
        <p:grpSp>
          <p:nvGrpSpPr>
            <p:cNvPr id="36887" name="Group 110"/>
            <p:cNvGrpSpPr>
              <a:grpSpLocks/>
            </p:cNvGrpSpPr>
            <p:nvPr/>
          </p:nvGrpSpPr>
          <p:grpSpPr bwMode="auto">
            <a:xfrm>
              <a:off x="7543800" y="4800600"/>
              <a:ext cx="470000" cy="533400"/>
              <a:chOff x="7848600" y="4791356"/>
              <a:chExt cx="470000" cy="533400"/>
            </a:xfrm>
          </p:grpSpPr>
          <p:sp>
            <p:nvSpPr>
              <p:cNvPr id="36889" name="TextBox 106"/>
              <p:cNvSpPr txBox="1">
                <a:spLocks noChangeArrowheads="1"/>
              </p:cNvSpPr>
              <p:nvPr/>
            </p:nvSpPr>
            <p:spPr bwMode="auto">
              <a:xfrm>
                <a:off x="7848600" y="4791356"/>
                <a:ext cx="470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prstClr val="black"/>
                    </a:solidFill>
                  </a:rPr>
                  <a:t>q</a:t>
                </a:r>
                <a:r>
                  <a:rPr lang="en-US" sz="2400" baseline="-2500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7848693" y="4867603"/>
                <a:ext cx="457207" cy="45724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050" b="1" baseline="-25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5638863" y="4867320"/>
              <a:ext cx="479433" cy="489000"/>
            </a:xfrm>
            <a:prstGeom prst="ellips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6553200" y="4953001"/>
            <a:ext cx="53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2876742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an NFA to a regular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820" y="1092201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the DFA for the mod 3 sum</a:t>
            </a:r>
          </a:p>
          <a:p>
            <a:pPr lvl="1"/>
            <a:r>
              <a:rPr lang="en-US" dirty="0"/>
              <a:t>Accept strings from </a:t>
            </a:r>
            <a:r>
              <a:rPr lang="en-US" dirty="0">
                <a:latin typeface="+mn-lt"/>
              </a:rPr>
              <a:t>{0,1,2}*</a:t>
            </a:r>
            <a:r>
              <a:rPr lang="en-US" dirty="0"/>
              <a:t> where the digits mod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sum of the digits is </a:t>
            </a:r>
            <a:r>
              <a:rPr lang="en-US" dirty="0">
                <a:latin typeface="+mn-lt"/>
              </a:rPr>
              <a:t>0</a:t>
            </a:r>
          </a:p>
        </p:txBody>
      </p:sp>
      <p:sp>
        <p:nvSpPr>
          <p:cNvPr id="63" name="Oval 62"/>
          <p:cNvSpPr/>
          <p:nvPr/>
        </p:nvSpPr>
        <p:spPr>
          <a:xfrm>
            <a:off x="3551755" y="4801185"/>
            <a:ext cx="533400" cy="533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4" name="Oval 63"/>
          <p:cNvSpPr/>
          <p:nvPr/>
        </p:nvSpPr>
        <p:spPr>
          <a:xfrm>
            <a:off x="5685355" y="480912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5" name="Oval 64"/>
          <p:cNvSpPr/>
          <p:nvPr/>
        </p:nvSpPr>
        <p:spPr>
          <a:xfrm>
            <a:off x="4678879" y="3566272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3901799" y="3997117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2280" y="3997117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4085155" y="516948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4007040" y="4071097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5091151" y="4091734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5479" y="501470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/>
          <p:cNvSpPr/>
          <p:nvPr/>
        </p:nvSpPr>
        <p:spPr bwMode="auto">
          <a:xfrm rot="20665359">
            <a:off x="3108602" y="490878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3" name="Arc 72"/>
          <p:cNvSpPr/>
          <p:nvPr/>
        </p:nvSpPr>
        <p:spPr bwMode="auto">
          <a:xfrm rot="5132981">
            <a:off x="4793179" y="31505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4" name="Arc 73"/>
          <p:cNvSpPr/>
          <p:nvPr/>
        </p:nvSpPr>
        <p:spPr bwMode="auto">
          <a:xfrm rot="9384845">
            <a:off x="6231932" y="4778900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75" name="TextBox 25"/>
          <p:cNvSpPr txBox="1">
            <a:spLocks noChangeArrowheads="1"/>
          </p:cNvSpPr>
          <p:nvPr/>
        </p:nvSpPr>
        <p:spPr bwMode="auto">
          <a:xfrm>
            <a:off x="4661527" y="29808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6" name="TextBox 25"/>
          <p:cNvSpPr txBox="1">
            <a:spLocks noChangeArrowheads="1"/>
          </p:cNvSpPr>
          <p:nvPr/>
        </p:nvSpPr>
        <p:spPr bwMode="auto">
          <a:xfrm>
            <a:off x="6226693" y="454294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7" name="TextBox 25"/>
          <p:cNvSpPr txBox="1">
            <a:spLocks noChangeArrowheads="1"/>
          </p:cNvSpPr>
          <p:nvPr/>
        </p:nvSpPr>
        <p:spPr bwMode="auto">
          <a:xfrm>
            <a:off x="2921884" y="4754979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78" name="TextBox 25"/>
          <p:cNvSpPr txBox="1">
            <a:spLocks noChangeArrowheads="1"/>
          </p:cNvSpPr>
          <p:nvPr/>
        </p:nvSpPr>
        <p:spPr bwMode="auto">
          <a:xfrm>
            <a:off x="4009180" y="417774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79" name="TextBox 25"/>
          <p:cNvSpPr txBox="1">
            <a:spLocks noChangeArrowheads="1"/>
          </p:cNvSpPr>
          <p:nvPr/>
        </p:nvSpPr>
        <p:spPr bwMode="auto">
          <a:xfrm>
            <a:off x="5461627" y="409967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0" name="TextBox 25"/>
          <p:cNvSpPr txBox="1">
            <a:spLocks noChangeArrowheads="1"/>
          </p:cNvSpPr>
          <p:nvPr/>
        </p:nvSpPr>
        <p:spPr bwMode="auto">
          <a:xfrm>
            <a:off x="4721639" y="5102462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81" name="TextBox 25"/>
          <p:cNvSpPr txBox="1">
            <a:spLocks noChangeArrowheads="1"/>
          </p:cNvSpPr>
          <p:nvPr/>
        </p:nvSpPr>
        <p:spPr bwMode="auto">
          <a:xfrm>
            <a:off x="4897806" y="475497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177575" y="4367360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83" name="TextBox 25"/>
          <p:cNvSpPr txBox="1">
            <a:spLocks noChangeArrowheads="1"/>
          </p:cNvSpPr>
          <p:nvPr/>
        </p:nvSpPr>
        <p:spPr bwMode="auto">
          <a:xfrm>
            <a:off x="4394827" y="436587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cxnSp>
        <p:nvCxnSpPr>
          <p:cNvPr id="28" name="Straight Arrow Connector 27"/>
          <p:cNvCxnSpPr>
            <a:endCxn id="63" idx="1"/>
          </p:cNvCxnSpPr>
          <p:nvPr/>
        </p:nvCxnSpPr>
        <p:spPr bwMode="auto">
          <a:xfrm>
            <a:off x="3416818" y="4653318"/>
            <a:ext cx="213052" cy="22598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0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664575" y="3023786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87495" y="3454631"/>
            <a:ext cx="777081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7976" y="3454631"/>
            <a:ext cx="678669" cy="7659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92736" y="3528611"/>
            <a:ext cx="794077" cy="77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76847" y="3549248"/>
            <a:ext cx="733753" cy="787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0303" y="4480156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7" name="Arc 16"/>
          <p:cNvSpPr/>
          <p:nvPr/>
        </p:nvSpPr>
        <p:spPr bwMode="auto">
          <a:xfrm rot="5132981">
            <a:off x="7778875" y="2608105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7647223" y="24384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89" y="400046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0</a:t>
            </a:r>
            <a:endParaRPr lang="en-US" sz="1400" dirty="0"/>
          </a:p>
        </p:txBody>
      </p:sp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6994876" y="363525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8447323" y="3557187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7707335" y="45599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883502" y="421249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8163271" y="3824874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7380523" y="3823385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2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371005" y="3483771"/>
            <a:ext cx="1233272" cy="1036499"/>
            <a:chOff x="4388877" y="3483770"/>
            <a:chExt cx="1233272" cy="1036499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925452" y="421249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400" dirty="0">
                  <a:sym typeface="Symbol" charset="0"/>
                </a:rPr>
                <a:t>0</a:t>
              </a:r>
              <a:endParaRPr lang="en-US" sz="14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613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4" y="1469571"/>
            <a:ext cx="5334186" cy="4934205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875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a state t</a:t>
            </a:r>
            <a:r>
              <a:rPr lang="en-US" baseline="-25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91049"/>
            <a:ext cx="8229600" cy="5140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Regular expressions to add to edges</a:t>
            </a:r>
          </a:p>
        </p:txBody>
      </p:sp>
      <p:sp>
        <p:nvSpPr>
          <p:cNvPr id="7" name="Oval 6"/>
          <p:cNvSpPr/>
          <p:nvPr/>
        </p:nvSpPr>
        <p:spPr>
          <a:xfrm>
            <a:off x="6537451" y="4258699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671051" y="4266637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70851" y="4627001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70851" y="4472218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6094298" y="4366300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9384845">
            <a:off x="9217628" y="4236414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0" name="TextBox 25"/>
          <p:cNvSpPr txBox="1">
            <a:spLocks noChangeArrowheads="1"/>
          </p:cNvSpPr>
          <p:nvPr/>
        </p:nvSpPr>
        <p:spPr bwMode="auto">
          <a:xfrm>
            <a:off x="9212390" y="3918425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20*1</a:t>
            </a:r>
            <a:endParaRPr lang="en-US" sz="1200" dirty="0"/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7416687" y="415301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  <a:cs typeface="+mn-cs"/>
              </a:rPr>
              <a:t>∪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10*1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400478" y="2137366"/>
            <a:ext cx="419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10*2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0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10*1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0</a:t>
            </a:r>
            <a:r>
              <a:rPr lang="en-US" sz="2200" dirty="0"/>
              <a:t> :   20*2</a:t>
            </a:r>
          </a:p>
          <a:p>
            <a:r>
              <a:rPr lang="en-US" sz="2200" dirty="0"/>
              <a:t>t</a:t>
            </a:r>
            <a:r>
              <a:rPr lang="en-US" sz="2200" baseline="-25000" dirty="0"/>
              <a:t>2</a:t>
            </a:r>
            <a:r>
              <a:rPr lang="en-US" sz="2200" dirty="0"/>
              <a:t>→t</a:t>
            </a:r>
            <a:r>
              <a:rPr lang="en-US" sz="2200" baseline="-25000" dirty="0"/>
              <a:t>1</a:t>
            </a:r>
            <a:r>
              <a:rPr lang="en-US" sz="2200" dirty="0"/>
              <a:t>→t</a:t>
            </a:r>
            <a:r>
              <a:rPr lang="en-US" sz="2200" baseline="-25000" dirty="0"/>
              <a:t>2</a:t>
            </a:r>
            <a:r>
              <a:rPr lang="en-US" sz="2200" dirty="0"/>
              <a:t> :   20*1</a:t>
            </a:r>
          </a:p>
          <a:p>
            <a:endParaRPr lang="en-US" sz="2200" dirty="0"/>
          </a:p>
          <a:p>
            <a:endParaRPr lang="en-US" sz="2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5092361" y="3483771"/>
            <a:ext cx="1511917" cy="1253821"/>
            <a:chOff x="4110232" y="3483770"/>
            <a:chExt cx="1511917" cy="1253821"/>
          </a:xfrm>
        </p:grpSpPr>
        <p:sp>
          <p:nvSpPr>
            <p:cNvPr id="21" name="TextBox 25"/>
            <p:cNvSpPr txBox="1">
              <a:spLocks noChangeArrowheads="1"/>
            </p:cNvSpPr>
            <p:nvPr/>
          </p:nvSpPr>
          <p:spPr bwMode="auto">
            <a:xfrm>
              <a:off x="4110232" y="4368259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0 </a:t>
              </a:r>
              <a:r>
                <a:rPr lang="en-US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rPr>
                <a:t>∪</a:t>
              </a:r>
              <a:r>
                <a:rPr lang="en-US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 10*2</a:t>
              </a:r>
              <a:endParaRPr lang="en-US" sz="12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9" idx="5"/>
              <a:endCxn id="7" idx="1"/>
            </p:cNvCxnSpPr>
            <p:nvPr/>
          </p:nvCxnSpPr>
          <p:spPr>
            <a:xfrm>
              <a:off x="5114037" y="3939055"/>
              <a:ext cx="508112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92862" y="4781550"/>
            <a:ext cx="628032" cy="1009651"/>
            <a:chOff x="5810734" y="4781549"/>
            <a:chExt cx="628032" cy="1009651"/>
          </a:xfrm>
        </p:grpSpPr>
        <p:sp>
          <p:nvSpPr>
            <p:cNvPr id="30" name="Oval 29"/>
            <p:cNvSpPr/>
            <p:nvPr/>
          </p:nvSpPr>
          <p:spPr>
            <a:xfrm>
              <a:off x="5905366" y="5257800"/>
              <a:ext cx="533400" cy="533400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7" idx="4"/>
              <a:endCxn id="30" idx="0"/>
            </p:cNvCxnSpPr>
            <p:nvPr/>
          </p:nvCxnSpPr>
          <p:spPr>
            <a:xfrm>
              <a:off x="5810734" y="4792099"/>
              <a:ext cx="361332" cy="4657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5997044" y="478154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422079" y="4550425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 </a:t>
            </a:r>
            <a:r>
              <a:rPr lang="en-US" dirty="0">
                <a:solidFill>
                  <a:prstClr val="black"/>
                </a:solidFill>
                <a:latin typeface="Cambria Math"/>
                <a:ea typeface="Cambria Math"/>
              </a:rPr>
              <a:t>∪</a:t>
            </a:r>
            <a:r>
              <a:rPr lang="en-US" dirty="0">
                <a:solidFill>
                  <a:prstClr val="black"/>
                </a:solidFill>
              </a:rPr>
              <a:t> 20*2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8395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Splicing out state t</a:t>
            </a:r>
            <a:r>
              <a:rPr lang="en-US" baseline="-25000" dirty="0"/>
              <a:t>2 </a:t>
            </a:r>
            <a:r>
              <a:rPr lang="en-US" dirty="0"/>
              <a:t>(and then 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6058439" y="2253105"/>
            <a:ext cx="533400" cy="5334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" name="Oval 7"/>
          <p:cNvSpPr/>
          <p:nvPr/>
        </p:nvSpPr>
        <p:spPr>
          <a:xfrm>
            <a:off x="8192039" y="2261043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591839" y="2621407"/>
            <a:ext cx="16002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592675" y="2483324"/>
            <a:ext cx="1600200" cy="7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 bwMode="auto">
          <a:xfrm rot="20665359">
            <a:off x="5615286" y="2360706"/>
            <a:ext cx="398462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18" name="Arc 17"/>
          <p:cNvSpPr/>
          <p:nvPr/>
        </p:nvSpPr>
        <p:spPr bwMode="auto">
          <a:xfrm rot="10110693">
            <a:off x="8738616" y="2345791"/>
            <a:ext cx="390101" cy="387350"/>
          </a:xfrm>
          <a:prstGeom prst="arc">
            <a:avLst>
              <a:gd name="adj1" fmla="val 1453660"/>
              <a:gd name="adj2" fmla="val 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21" name="TextBox 25"/>
          <p:cNvSpPr txBox="1">
            <a:spLocks noChangeArrowheads="1"/>
          </p:cNvSpPr>
          <p:nvPr/>
        </p:nvSpPr>
        <p:spPr bwMode="auto">
          <a:xfrm>
            <a:off x="5274168" y="2275482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1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133600" y="1736658"/>
            <a:ext cx="419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1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2</a:t>
            </a:r>
            <a:r>
              <a:rPr lang="en-US" sz="2000" dirty="0"/>
              <a:t>:   2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10*1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3</a:t>
            </a:r>
            <a:r>
              <a:rPr lang="en-US" sz="2000" dirty="0"/>
              <a:t>:   1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20*2</a:t>
            </a:r>
          </a:p>
          <a:p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:   0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20*1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</a:t>
            </a:r>
            <a:r>
              <a:rPr lang="en-US" sz="2000" baseline="-25000" dirty="0"/>
              <a:t>5</a:t>
            </a:r>
            <a:r>
              <a:rPr lang="en-US" sz="2000" dirty="0"/>
              <a:t>:   R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>
                <a:latin typeface="Cambria Math"/>
                <a:ea typeface="Cambria Math"/>
              </a:rPr>
              <a:t>∪</a:t>
            </a:r>
            <a:r>
              <a:rPr lang="en-US" sz="2000" dirty="0"/>
              <a:t> R</a:t>
            </a:r>
            <a:r>
              <a:rPr lang="en-US" sz="2000" baseline="-25000" dirty="0"/>
              <a:t>2</a:t>
            </a:r>
            <a:r>
              <a:rPr lang="en-US" sz="2000" dirty="0"/>
              <a:t>R</a:t>
            </a:r>
            <a:r>
              <a:rPr lang="en-US" sz="2000" baseline="-25000" dirty="0"/>
              <a:t>4</a:t>
            </a:r>
            <a:r>
              <a:rPr lang="en-US" sz="2000" dirty="0"/>
              <a:t>*R</a:t>
            </a:r>
            <a:r>
              <a:rPr lang="en-US" sz="2000" baseline="-25000" dirty="0"/>
              <a:t>3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8933665" y="210920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4</a:t>
            </a:r>
            <a:endParaRPr lang="en-US" sz="1400" baseline="-25000" dirty="0"/>
          </a:p>
        </p:txBody>
      </p:sp>
      <p:sp>
        <p:nvSpPr>
          <p:cNvPr id="31" name="TextBox 25"/>
          <p:cNvSpPr txBox="1">
            <a:spLocks noChangeArrowheads="1"/>
          </p:cNvSpPr>
          <p:nvPr/>
        </p:nvSpPr>
        <p:spPr bwMode="auto">
          <a:xfrm>
            <a:off x="7201021" y="2138857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2</a:t>
            </a:r>
            <a:endParaRPr lang="en-US" sz="1400" baseline="-25000" dirty="0"/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7461788" y="2599034"/>
            <a:ext cx="3818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400" dirty="0">
                <a:sym typeface="Symbol" charset="0"/>
              </a:rPr>
              <a:t>R</a:t>
            </a:r>
            <a:r>
              <a:rPr lang="en-US" sz="1400" baseline="-25000" dirty="0">
                <a:sym typeface="Symbol" charset="0"/>
              </a:rPr>
              <a:t>3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2209799" y="5388876"/>
            <a:ext cx="5743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Final regular expression: </a:t>
            </a:r>
            <a:r>
              <a:rPr lang="en-US" sz="2000" dirty="0">
                <a:solidFill>
                  <a:prstClr val="black"/>
                </a:solidFill>
              </a:rPr>
              <a:t>R</a:t>
            </a:r>
            <a:r>
              <a:rPr lang="en-US" sz="2000" baseline="-25000" dirty="0">
                <a:solidFill>
                  <a:prstClr val="black"/>
                </a:solidFill>
              </a:rPr>
              <a:t>5</a:t>
            </a:r>
            <a:r>
              <a:rPr lang="en-US" sz="2000" dirty="0">
                <a:solidFill>
                  <a:prstClr val="black"/>
                </a:solidFill>
              </a:rPr>
              <a:t>*=</a:t>
            </a:r>
            <a:endParaRPr lang="en-US" sz="2200" dirty="0"/>
          </a:p>
          <a:p>
            <a:r>
              <a:rPr lang="en-US" sz="2200" dirty="0"/>
              <a:t>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10*2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(2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10*1)(0 </a:t>
            </a:r>
            <a:r>
              <a:rPr lang="en-US" sz="2200" dirty="0">
                <a:latin typeface="Cambria Math"/>
                <a:ea typeface="Cambria Math"/>
              </a:rPr>
              <a:t>∪</a:t>
            </a:r>
            <a:r>
              <a:rPr lang="en-US" sz="2200" dirty="0"/>
              <a:t> 20*1)*(1 </a:t>
            </a:r>
            <a:r>
              <a:rPr lang="en-US" sz="2200" dirty="0">
                <a:latin typeface="Cambria Math"/>
                <a:ea typeface="Cambria Math"/>
              </a:rPr>
              <a:t>∪ </a:t>
            </a:r>
            <a:r>
              <a:rPr lang="en-US" sz="2200" dirty="0"/>
              <a:t>20*2))*</a:t>
            </a:r>
          </a:p>
        </p:txBody>
      </p:sp>
      <p:sp>
        <p:nvSpPr>
          <p:cNvPr id="23" name="Oval 22"/>
          <p:cNvSpPr/>
          <p:nvPr/>
        </p:nvSpPr>
        <p:spPr>
          <a:xfrm>
            <a:off x="6910859" y="3038468"/>
            <a:ext cx="481917" cy="5044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0000FF"/>
                </a:solidFill>
              </a:rPr>
              <a:t>f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>
            <a:stCxn id="7" idx="5"/>
          </p:cNvCxnSpPr>
          <p:nvPr/>
        </p:nvCxnSpPr>
        <p:spPr>
          <a:xfrm>
            <a:off x="6513725" y="2708390"/>
            <a:ext cx="433695" cy="4353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6444202" y="2794444"/>
            <a:ext cx="2904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ɛ</a:t>
            </a: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948314" y="1461169"/>
            <a:ext cx="1244561" cy="853044"/>
            <a:chOff x="4388877" y="3483770"/>
            <a:chExt cx="1244561" cy="853044"/>
          </a:xfrm>
        </p:grpSpPr>
        <p:sp>
          <p:nvSpPr>
            <p:cNvPr id="37" name="Oval 36"/>
            <p:cNvSpPr/>
            <p:nvPr/>
          </p:nvSpPr>
          <p:spPr>
            <a:xfrm>
              <a:off x="4658752" y="348377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s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4388877" y="3761449"/>
              <a:ext cx="269875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7" idx="5"/>
            </p:cNvCxnSpPr>
            <p:nvPr/>
          </p:nvCxnSpPr>
          <p:spPr>
            <a:xfrm>
              <a:off x="5114037" y="3939055"/>
              <a:ext cx="519401" cy="3977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5266841" y="3785018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02858" y="3622436"/>
            <a:ext cx="3146308" cy="1272911"/>
            <a:chOff x="4178858" y="3622435"/>
            <a:chExt cx="3146308" cy="1272911"/>
          </a:xfrm>
        </p:grpSpPr>
        <p:grpSp>
          <p:nvGrpSpPr>
            <p:cNvPr id="9" name="Group 8"/>
            <p:cNvGrpSpPr/>
            <p:nvPr/>
          </p:nvGrpSpPr>
          <p:grpSpPr>
            <a:xfrm>
              <a:off x="4632135" y="4304418"/>
              <a:ext cx="1288123" cy="590928"/>
              <a:chOff x="5083594" y="3515933"/>
              <a:chExt cx="1288123" cy="59092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838317" y="3573461"/>
                <a:ext cx="5334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t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20665359">
                <a:off x="5395164" y="3681062"/>
                <a:ext cx="398462" cy="387350"/>
              </a:xfrm>
              <a:prstGeom prst="arc">
                <a:avLst>
                  <a:gd name="adj1" fmla="val 1453660"/>
                  <a:gd name="adj2" fmla="val 0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b="1"/>
              </a:p>
            </p:txBody>
          </p:sp>
          <p:sp>
            <p:nvSpPr>
              <p:cNvPr id="35" name="TextBox 25"/>
              <p:cNvSpPr txBox="1">
                <a:spLocks noChangeArrowheads="1"/>
              </p:cNvSpPr>
              <p:nvPr/>
            </p:nvSpPr>
            <p:spPr bwMode="auto">
              <a:xfrm>
                <a:off x="5083594" y="3515933"/>
                <a:ext cx="38183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en-US" sz="1400" dirty="0">
                    <a:sym typeface="Symbol" charset="0"/>
                  </a:rPr>
                  <a:t>R</a:t>
                </a:r>
                <a:r>
                  <a:rPr lang="en-US" sz="1400" baseline="-25000" dirty="0">
                    <a:sym typeface="Symbol" charset="0"/>
                  </a:rPr>
                  <a:t>5</a:t>
                </a:r>
                <a:endParaRPr lang="en-US" sz="1400" baseline="-25000" dirty="0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6791766" y="4359945"/>
              <a:ext cx="533400" cy="504499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f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>
              <a:stCxn id="33" idx="6"/>
              <a:endCxn id="42" idx="2"/>
            </p:cNvCxnSpPr>
            <p:nvPr/>
          </p:nvCxnSpPr>
          <p:spPr>
            <a:xfrm flipV="1">
              <a:off x="5920258" y="4612195"/>
              <a:ext cx="871508" cy="164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0"/>
            <p:cNvSpPr txBox="1">
              <a:spLocks noChangeArrowheads="1"/>
            </p:cNvSpPr>
            <p:nvPr/>
          </p:nvSpPr>
          <p:spPr bwMode="auto">
            <a:xfrm>
              <a:off x="6208375" y="4187286"/>
              <a:ext cx="2904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b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rPr>
                <a:t>ɛ</a:t>
              </a:r>
              <a:endParaRPr lang="en-US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178858" y="3622435"/>
              <a:ext cx="1244561" cy="853044"/>
              <a:chOff x="4388877" y="3483770"/>
              <a:chExt cx="1244561" cy="85304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658752" y="348377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0000FF"/>
                    </a:solidFill>
                  </a:rPr>
                  <a:t>s</a:t>
                </a:r>
                <a:endParaRPr lang="en-US" baseline="-250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4388877" y="3761449"/>
                <a:ext cx="269875" cy="0"/>
              </a:xfrm>
              <a:prstGeom prst="straightConnector1">
                <a:avLst/>
              </a:prstGeom>
              <a:ln w="571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6" idx="5"/>
              </p:cNvCxnSpPr>
              <p:nvPr/>
            </p:nvCxnSpPr>
            <p:spPr>
              <a:xfrm>
                <a:off x="5114037" y="3939055"/>
                <a:ext cx="519401" cy="3977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20"/>
              <p:cNvSpPr txBox="1">
                <a:spLocks noChangeArrowheads="1"/>
              </p:cNvSpPr>
              <p:nvPr/>
            </p:nvSpPr>
            <p:spPr bwMode="auto">
              <a:xfrm>
                <a:off x="5266841" y="3785018"/>
                <a:ext cx="2904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ɛ</a:t>
                </a:r>
                <a:endParaRPr lang="en-US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9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6B1A-A9DB-47F6-94A8-88A96A24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[sketch]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regular expression.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4D4499-5575-4E86-A920-BD273AF05A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593" y="4861172"/>
                <a:ext cx="3004206" cy="1352061"/>
              </a:xfrm>
              <a:blipFill>
                <a:blip r:embed="rId2"/>
                <a:stretch>
                  <a:fillRect l="-2637" t="-7658" r="-2028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an NFA.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49FAB1A-C2CA-4D1C-A2A0-9AB86AF1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765" y="1656862"/>
                <a:ext cx="3004206" cy="1352061"/>
              </a:xfrm>
              <a:prstGeom prst="rect">
                <a:avLst/>
              </a:prstGeom>
              <a:blipFill>
                <a:blip r:embed="rId3"/>
                <a:stretch>
                  <a:fillRect l="-2642" t="-8108" r="-2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language of a DFA.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306D6EB-79D9-4A56-9537-6D19C0F6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8039" y="4861171"/>
                <a:ext cx="3004206" cy="1352061"/>
              </a:xfrm>
              <a:prstGeom prst="rect">
                <a:avLst/>
              </a:prstGeom>
              <a:blipFill>
                <a:blip r:embed="rId4"/>
                <a:stretch>
                  <a:fillRect l="-2637" t="-7658" r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D2918D0E-B721-4379-8739-61DEB526769D}"/>
              </a:ext>
            </a:extLst>
          </p:cNvPr>
          <p:cNvSpPr/>
          <p:nvPr/>
        </p:nvSpPr>
        <p:spPr>
          <a:xfrm rot="13577869">
            <a:off x="6507776" y="3261992"/>
            <a:ext cx="3184131" cy="563336"/>
          </a:xfrm>
          <a:prstGeom prst="rightArrow">
            <a:avLst/>
          </a:prstGeom>
          <a:noFill/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66B487-BB7C-4E3A-B5E2-DBD5643D48A5}"/>
              </a:ext>
            </a:extLst>
          </p:cNvPr>
          <p:cNvGrpSpPr/>
          <p:nvPr/>
        </p:nvGrpSpPr>
        <p:grpSpPr>
          <a:xfrm>
            <a:off x="7801988" y="2002395"/>
            <a:ext cx="735219" cy="3342761"/>
            <a:chOff x="6397283" y="4245410"/>
            <a:chExt cx="735219" cy="334276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F37E834-233E-4F86-A80B-AAF31E5160EF}"/>
                </a:ext>
              </a:extLst>
            </p:cNvPr>
            <p:cNvSpPr/>
            <p:nvPr/>
          </p:nvSpPr>
          <p:spPr>
            <a:xfrm rot="13577869">
              <a:off x="5086885" y="5555808"/>
              <a:ext cx="3184131" cy="56333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 w="539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ED6D17-4495-46BE-9E00-E7BE25B65271}"/>
                </a:ext>
              </a:extLst>
            </p:cNvPr>
            <p:cNvSpPr txBox="1"/>
            <p:nvPr/>
          </p:nvSpPr>
          <p:spPr>
            <a:xfrm rot="2819683">
              <a:off x="5349644" y="5805313"/>
              <a:ext cx="3104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Every DFA </a:t>
              </a:r>
              <a:r>
                <a:rPr lang="en-US" sz="2400" b="1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is</a:t>
              </a:r>
              <a:r>
                <a: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a NFA</a:t>
              </a:r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D2CECED-7332-4D00-986E-A73136F308EE}"/>
              </a:ext>
            </a:extLst>
          </p:cNvPr>
          <p:cNvSpPr/>
          <p:nvPr/>
        </p:nvSpPr>
        <p:spPr>
          <a:xfrm rot="18380261">
            <a:off x="1570847" y="3032684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7A99E-2E64-4F49-BFEA-1B667D612FCD}"/>
              </a:ext>
            </a:extLst>
          </p:cNvPr>
          <p:cNvSpPr txBox="1"/>
          <p:nvPr/>
        </p:nvSpPr>
        <p:spPr>
          <a:xfrm rot="18394629">
            <a:off x="1793506" y="3216196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Regex -&gt; equiv. NFA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383886A-1B3E-49A9-9E14-825312486A02}"/>
              </a:ext>
            </a:extLst>
          </p:cNvPr>
          <p:cNvSpPr/>
          <p:nvPr/>
        </p:nvSpPr>
        <p:spPr>
          <a:xfrm rot="2793101">
            <a:off x="7116480" y="2979076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EC999A-5B58-4AB7-AC61-BAB0C44A51AD}"/>
              </a:ext>
            </a:extLst>
          </p:cNvPr>
          <p:cNvSpPr txBox="1"/>
          <p:nvPr/>
        </p:nvSpPr>
        <p:spPr>
          <a:xfrm rot="2807469">
            <a:off x="7399518" y="3114297"/>
            <a:ext cx="2677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Convert NFA to DFA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E67976B-6673-4ACC-9E59-2CB91E8E4A74}"/>
              </a:ext>
            </a:extLst>
          </p:cNvPr>
          <p:cNvSpPr/>
          <p:nvPr/>
        </p:nvSpPr>
        <p:spPr>
          <a:xfrm rot="7518772">
            <a:off x="2090939" y="3312793"/>
            <a:ext cx="3184131" cy="56333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8C7AA-150B-4DAE-AE8B-BA89558C08CE}"/>
              </a:ext>
            </a:extLst>
          </p:cNvPr>
          <p:cNvSpPr txBox="1"/>
          <p:nvPr/>
        </p:nvSpPr>
        <p:spPr>
          <a:xfrm rot="18344944">
            <a:off x="2344736" y="2784451"/>
            <a:ext cx="368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GNFA simplified to regex</a:t>
            </a:r>
          </a:p>
          <a:p>
            <a:endParaRPr lang="en-US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Party Popper on Google Android 11.0">
            <a:extLst>
              <a:ext uri="{FF2B5EF4-FFF2-40B4-BE49-F238E27FC236}">
                <a16:creationId xmlns:a16="http://schemas.microsoft.com/office/drawing/2014/main" id="{F726AADB-AF92-46A5-903E-CF1DA2A7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71" y="3335590"/>
            <a:ext cx="2915771" cy="29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-transitions?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B6BF0C9-4305-4F26-BFE0-458852049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7FDB178-9C6C-4BF2-BAD0-58A6A54D6EFC}"/>
              </a:ext>
            </a:extLst>
          </p:cNvPr>
          <p:cNvGrpSpPr/>
          <p:nvPr/>
        </p:nvGrpSpPr>
        <p:grpSpPr>
          <a:xfrm>
            <a:off x="1066613" y="1277943"/>
            <a:ext cx="5357147" cy="5125833"/>
            <a:chOff x="1385589" y="1786874"/>
            <a:chExt cx="5102254" cy="488194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F4886E7-407E-4D5D-823A-4910FA134CC1}"/>
                </a:ext>
              </a:extLst>
            </p:cNvPr>
            <p:cNvSpPr/>
            <p:nvPr/>
          </p:nvSpPr>
          <p:spPr>
            <a:xfrm>
              <a:off x="2946402" y="2359374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8F4153-B4F2-4014-A676-7FAB97045EBB}"/>
                </a:ext>
              </a:extLst>
            </p:cNvPr>
            <p:cNvSpPr/>
            <p:nvPr/>
          </p:nvSpPr>
          <p:spPr>
            <a:xfrm>
              <a:off x="5080002" y="2367312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0BF4F74-6194-463B-9567-5AD4DD025842}"/>
                </a:ext>
              </a:extLst>
            </p:cNvPr>
            <p:cNvSpPr/>
            <p:nvPr/>
          </p:nvSpPr>
          <p:spPr>
            <a:xfrm>
              <a:off x="3162265" y="561611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EB40E4-8EFE-48FC-AC9A-C4A0A1CFF79B}"/>
                </a:ext>
              </a:extLst>
            </p:cNvPr>
            <p:cNvSpPr/>
            <p:nvPr/>
          </p:nvSpPr>
          <p:spPr>
            <a:xfrm>
              <a:off x="5302431" y="5595936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55180EE-FD63-40BF-83E8-A54C3848F0EE}"/>
                </a:ext>
              </a:extLst>
            </p:cNvPr>
            <p:cNvCxnSpPr>
              <a:endCxn id="37" idx="2"/>
            </p:cNvCxnSpPr>
            <p:nvPr/>
          </p:nvCxnSpPr>
          <p:spPr>
            <a:xfrm>
              <a:off x="1385589" y="4361238"/>
              <a:ext cx="363072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A51E4C3-D65B-4E2B-969D-A552415DCB98}"/>
                </a:ext>
              </a:extLst>
            </p:cNvPr>
            <p:cNvSpPr/>
            <p:nvPr/>
          </p:nvSpPr>
          <p:spPr>
            <a:xfrm>
              <a:off x="4151493" y="444499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57B6D087-E719-4ACB-88E7-6389F0244FD7}"/>
                </a:ext>
              </a:extLst>
            </p:cNvPr>
            <p:cNvSpPr/>
            <p:nvPr/>
          </p:nvSpPr>
          <p:spPr>
            <a:xfrm rot="6000954">
              <a:off x="5376930" y="2016781"/>
              <a:ext cx="381000" cy="381000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3881E30E-A6E6-4A58-8CBC-DFD949AD90AA}"/>
                </a:ext>
              </a:extLst>
            </p:cNvPr>
            <p:cNvSpPr/>
            <p:nvPr/>
          </p:nvSpPr>
          <p:spPr>
            <a:xfrm rot="3229459">
              <a:off x="2820111" y="1977389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BDC350-E2EE-45A7-BEFE-EF3C90E4FBE3}"/>
                </a:ext>
              </a:extLst>
            </p:cNvPr>
            <p:cNvSpPr txBox="1"/>
            <p:nvPr/>
          </p:nvSpPr>
          <p:spPr>
            <a:xfrm>
              <a:off x="4178259" y="178687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3572D-D8FA-41F6-ACE2-E922B30DE5CF}"/>
                </a:ext>
              </a:extLst>
            </p:cNvPr>
            <p:cNvSpPr txBox="1"/>
            <p:nvPr/>
          </p:nvSpPr>
          <p:spPr>
            <a:xfrm>
              <a:off x="5745171" y="1939182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D70AC75-7D7E-48CF-9F73-65A93F4605F0}"/>
                </a:ext>
              </a:extLst>
            </p:cNvPr>
            <p:cNvSpPr txBox="1"/>
            <p:nvPr/>
          </p:nvSpPr>
          <p:spPr>
            <a:xfrm>
              <a:off x="2225331" y="1935668"/>
              <a:ext cx="5725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0,1</a:t>
              </a: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45D835F6-EE5A-42BD-8D90-26ED0B1DF364}"/>
                </a:ext>
              </a:extLst>
            </p:cNvPr>
            <p:cNvSpPr/>
            <p:nvPr/>
          </p:nvSpPr>
          <p:spPr>
            <a:xfrm>
              <a:off x="3429000" y="2245349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EFE29658-8421-456C-B121-7675C437AB6E}"/>
                </a:ext>
              </a:extLst>
            </p:cNvPr>
            <p:cNvSpPr/>
            <p:nvPr/>
          </p:nvSpPr>
          <p:spPr>
            <a:xfrm rot="10800000">
              <a:off x="3396025" y="2785730"/>
              <a:ext cx="1709530" cy="19967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14BBB2C-A1D8-4076-9375-8BC4C8F98E5C}"/>
                </a:ext>
              </a:extLst>
            </p:cNvPr>
            <p:cNvSpPr txBox="1"/>
            <p:nvPr/>
          </p:nvSpPr>
          <p:spPr>
            <a:xfrm>
              <a:off x="4164433" y="295593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C62F591-35BB-4489-8290-AE0BFC985D5F}"/>
                </a:ext>
              </a:extLst>
            </p:cNvPr>
            <p:cNvSpPr/>
            <p:nvPr/>
          </p:nvSpPr>
          <p:spPr>
            <a:xfrm rot="3229459">
              <a:off x="4046157" y="4070072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708C452-5502-41D2-9DF4-86A8B20F59D1}"/>
                </a:ext>
              </a:extLst>
            </p:cNvPr>
            <p:cNvSpPr/>
            <p:nvPr/>
          </p:nvSpPr>
          <p:spPr>
            <a:xfrm rot="7971470">
              <a:off x="5744526" y="539537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68B8B4CE-6554-492E-B03E-DC1253DBC928}"/>
                </a:ext>
              </a:extLst>
            </p:cNvPr>
            <p:cNvSpPr/>
            <p:nvPr/>
          </p:nvSpPr>
          <p:spPr>
            <a:xfrm rot="3229459">
              <a:off x="3010611" y="521730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431358-9FBD-49CB-9AAD-288B35D1450E}"/>
                </a:ext>
              </a:extLst>
            </p:cNvPr>
            <p:cNvSpPr txBox="1"/>
            <p:nvPr/>
          </p:nvSpPr>
          <p:spPr>
            <a:xfrm>
              <a:off x="6147685" y="53571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DF6164-2F7A-42FD-A857-9241526827A4}"/>
                </a:ext>
              </a:extLst>
            </p:cNvPr>
            <p:cNvSpPr txBox="1"/>
            <p:nvPr/>
          </p:nvSpPr>
          <p:spPr>
            <a:xfrm>
              <a:off x="3719949" y="40318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F41FFC-6A97-4911-A1C3-772D3B553870}"/>
                </a:ext>
              </a:extLst>
            </p:cNvPr>
            <p:cNvSpPr txBox="1"/>
            <p:nvPr/>
          </p:nvSpPr>
          <p:spPr>
            <a:xfrm>
              <a:off x="2924161" y="483736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0</a:t>
              </a: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3E8AD2AA-B715-4617-B717-E3555EB5B8BE}"/>
                </a:ext>
              </a:extLst>
            </p:cNvPr>
            <p:cNvSpPr/>
            <p:nvPr/>
          </p:nvSpPr>
          <p:spPr>
            <a:xfrm rot="18413297">
              <a:off x="3336873" y="51080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9E0C00-763E-47CE-9225-6A17BEC9631E}"/>
                </a:ext>
              </a:extLst>
            </p:cNvPr>
            <p:cNvSpPr/>
            <p:nvPr/>
          </p:nvSpPr>
          <p:spPr>
            <a:xfrm rot="2820000">
              <a:off x="4590007" y="5086681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44F79738-6710-468E-B96D-918CA539A058}"/>
                </a:ext>
              </a:extLst>
            </p:cNvPr>
            <p:cNvSpPr/>
            <p:nvPr/>
          </p:nvSpPr>
          <p:spPr>
            <a:xfrm>
              <a:off x="3700039" y="5733019"/>
              <a:ext cx="1630617" cy="244247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1315DD-C2A8-4EB3-B194-3B1E2E513C83}"/>
                </a:ext>
              </a:extLst>
            </p:cNvPr>
            <p:cNvSpPr txBox="1"/>
            <p:nvPr/>
          </p:nvSpPr>
          <p:spPr>
            <a:xfrm>
              <a:off x="3508282" y="46532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A9AA1F-A0C6-4DD4-919F-5533B0B6DD6C}"/>
                </a:ext>
              </a:extLst>
            </p:cNvPr>
            <p:cNvSpPr txBox="1"/>
            <p:nvPr/>
          </p:nvSpPr>
          <p:spPr>
            <a:xfrm>
              <a:off x="5158926" y="468521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0A4091-2BC6-47FC-BC31-DCBC5BAED586}"/>
                </a:ext>
              </a:extLst>
            </p:cNvPr>
            <p:cNvSpPr txBox="1"/>
            <p:nvPr/>
          </p:nvSpPr>
          <p:spPr>
            <a:xfrm>
              <a:off x="4430666" y="620715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1</a:t>
              </a: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203D958E-38D3-4BC0-8319-6408D4366280}"/>
                </a:ext>
              </a:extLst>
            </p:cNvPr>
            <p:cNvSpPr/>
            <p:nvPr/>
          </p:nvSpPr>
          <p:spPr>
            <a:xfrm rot="7620000">
              <a:off x="3489273" y="5260423"/>
              <a:ext cx="987666" cy="116161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CCD9F83-A9C5-4778-B8A6-FAC314B5A151}"/>
                </a:ext>
              </a:extLst>
            </p:cNvPr>
            <p:cNvSpPr txBox="1"/>
            <p:nvPr/>
          </p:nvSpPr>
          <p:spPr>
            <a:xfrm>
              <a:off x="4038223" y="511487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7D56F280-5572-4B69-997F-34F58AEFDD51}"/>
                </a:ext>
              </a:extLst>
            </p:cNvPr>
            <p:cNvSpPr/>
            <p:nvPr/>
          </p:nvSpPr>
          <p:spPr>
            <a:xfrm rot="13620000">
              <a:off x="4385900" y="5258970"/>
              <a:ext cx="1130183" cy="137420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33392A5-3B96-4510-BA46-F655D52B619C}"/>
                </a:ext>
              </a:extLst>
            </p:cNvPr>
            <p:cNvSpPr txBox="1"/>
            <p:nvPr/>
          </p:nvSpPr>
          <p:spPr>
            <a:xfrm>
              <a:off x="4498150" y="5086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9FD74FB0-23BC-459B-B0C1-0E632CB2EE7A}"/>
                </a:ext>
              </a:extLst>
            </p:cNvPr>
            <p:cNvSpPr/>
            <p:nvPr/>
          </p:nvSpPr>
          <p:spPr>
            <a:xfrm rot="10513883">
              <a:off x="3692580" y="6023533"/>
              <a:ext cx="1630617" cy="247356"/>
            </a:xfrm>
            <a:custGeom>
              <a:avLst/>
              <a:gdLst>
                <a:gd name="connsiteX0" fmla="*/ 0 w 1709530"/>
                <a:gd name="connsiteY0" fmla="*/ 140042 h 199677"/>
                <a:gd name="connsiteX1" fmla="*/ 944217 w 1709530"/>
                <a:gd name="connsiteY1" fmla="*/ 894 h 199677"/>
                <a:gd name="connsiteX2" fmla="*/ 1709530 w 1709530"/>
                <a:gd name="connsiteY2" fmla="*/ 199677 h 19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9530" h="199677">
                  <a:moveTo>
                    <a:pt x="0" y="140042"/>
                  </a:moveTo>
                  <a:cubicBezTo>
                    <a:pt x="329647" y="65498"/>
                    <a:pt x="659295" y="-9045"/>
                    <a:pt x="944217" y="894"/>
                  </a:cubicBezTo>
                  <a:cubicBezTo>
                    <a:pt x="1229139" y="10833"/>
                    <a:pt x="1469334" y="105255"/>
                    <a:pt x="1709530" y="19967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 w="lg" len="lg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4A942-DDE8-43DA-A602-0E5381ACCE05}"/>
                </a:ext>
              </a:extLst>
            </p:cNvPr>
            <p:cNvSpPr txBox="1"/>
            <p:nvPr/>
          </p:nvSpPr>
          <p:spPr>
            <a:xfrm>
              <a:off x="4321957" y="5687747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cs typeface="Franklin Gothic Medium"/>
                </a:rPr>
                <a:t>2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657FD4-E55D-4B02-8C65-7659622312C3}"/>
                </a:ext>
              </a:extLst>
            </p:cNvPr>
            <p:cNvSpPr/>
            <p:nvPr/>
          </p:nvSpPr>
          <p:spPr>
            <a:xfrm>
              <a:off x="1748661" y="4094538"/>
              <a:ext cx="533400" cy="533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F9637F-288A-449A-9626-5DB4E5BBB365}"/>
                </a:ext>
              </a:extLst>
            </p:cNvPr>
            <p:cNvCxnSpPr>
              <a:stCxn id="37" idx="0"/>
              <a:endCxn id="5" idx="3"/>
            </p:cNvCxnSpPr>
            <p:nvPr/>
          </p:nvCxnSpPr>
          <p:spPr>
            <a:xfrm flipV="1">
              <a:off x="2015361" y="2814659"/>
              <a:ext cx="1009156" cy="1279879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790D10-0B9C-4391-A7E2-F2ABD8E2C376}"/>
                </a:ext>
              </a:extLst>
            </p:cNvPr>
            <p:cNvCxnSpPr>
              <a:stCxn id="37" idx="4"/>
              <a:endCxn id="7" idx="2"/>
            </p:cNvCxnSpPr>
            <p:nvPr/>
          </p:nvCxnSpPr>
          <p:spPr>
            <a:xfrm>
              <a:off x="2015361" y="4627938"/>
              <a:ext cx="1146904" cy="1254878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6303713-EEB7-4EE7-9C9B-3BF1A5DBB643}"/>
                </a:ext>
              </a:extLst>
            </p:cNvPr>
            <p:cNvSpPr txBox="1"/>
            <p:nvPr/>
          </p:nvSpPr>
          <p:spPr>
            <a:xfrm>
              <a:off x="2225331" y="2996927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8992-5BB3-4EDD-B046-89C9B43866E0}"/>
                </a:ext>
              </a:extLst>
            </p:cNvPr>
            <p:cNvSpPr txBox="1"/>
            <p:nvPr/>
          </p:nvSpPr>
          <p:spPr>
            <a:xfrm>
              <a:off x="2249208" y="5125713"/>
              <a:ext cx="328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latin typeface="Cambria Math" panose="02040503050406030204" pitchFamily="18" charset="0"/>
                  <a:ea typeface="Cambria Math" panose="02040503050406030204" pitchFamily="18" charset="0"/>
                  <a:cs typeface="Franklin Gothic Medium"/>
                </a:rPr>
                <a:t>ε</a:t>
              </a:r>
              <a:endParaRPr lang="en-US" sz="2400" dirty="0">
                <a:latin typeface="Franklin Gothic Medium"/>
                <a:cs typeface="Franklin Gothic Medium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/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set of strings over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{0,1,2}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an even number of 2’s or the sum %3 = 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12D05D-2F39-4585-898F-79EF6A0FB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760" y="2775857"/>
                <a:ext cx="5071554" cy="1384995"/>
              </a:xfrm>
              <a:prstGeom prst="rect">
                <a:avLst/>
              </a:prstGeom>
              <a:blipFill>
                <a:blip r:embed="rId3"/>
                <a:stretch>
                  <a:fillRect l="-2524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76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Perfect guesser view makes this easier.</a:t>
                </a:r>
              </a:p>
              <a:p>
                <a:pPr marL="0" indent="0">
                  <a:buNone/>
                </a:pPr>
                <a:r>
                  <a:rPr lang="en-US" dirty="0"/>
                  <a:t>Design an NFA for the language in the title.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6CC827-301D-4D7E-9CAE-DAD5506DEF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558876"/>
                <a:ext cx="11187258" cy="3158897"/>
              </a:xfrm>
              <a:blipFill>
                <a:blip r:embed="rId2"/>
                <a:stretch>
                  <a:fillRect l="-1525" t="-3475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59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B5A6-21DC-41D6-A89A-F08C68D3E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NFA that recognizes “binary strings with a 1 in the third position 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CC827-301D-4D7E-9CAE-DAD5506DE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40685"/>
            <a:ext cx="11187258" cy="28686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That’s WAY easier than the DFA…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246724-722D-44F8-B8C7-F38D4165646C}"/>
              </a:ext>
            </a:extLst>
          </p:cNvPr>
          <p:cNvGrpSpPr/>
          <p:nvPr/>
        </p:nvGrpSpPr>
        <p:grpSpPr>
          <a:xfrm>
            <a:off x="1087179" y="1463857"/>
            <a:ext cx="5836506" cy="1350814"/>
            <a:chOff x="1259457" y="2778274"/>
            <a:chExt cx="5836506" cy="13508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1DBF63-2047-4000-9E96-D443A540644C}"/>
                </a:ext>
              </a:extLst>
            </p:cNvPr>
            <p:cNvSpPr txBox="1"/>
            <p:nvPr/>
          </p:nvSpPr>
          <p:spPr>
            <a:xfrm>
              <a:off x="1590143" y="2778274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9051B9C-91A7-4EF2-9882-5A6379AA510C}"/>
                </a:ext>
              </a:extLst>
            </p:cNvPr>
            <p:cNvGrpSpPr/>
            <p:nvPr/>
          </p:nvGrpSpPr>
          <p:grpSpPr>
            <a:xfrm>
              <a:off x="1599751" y="3519488"/>
              <a:ext cx="609600" cy="609600"/>
              <a:chOff x="1599751" y="3519488"/>
              <a:chExt cx="609600" cy="609600"/>
            </a:xfrm>
          </p:grpSpPr>
          <p:sp>
            <p:nvSpPr>
              <p:cNvPr id="26" name="Text Box 7">
                <a:extLst>
                  <a:ext uri="{FF2B5EF4-FFF2-40B4-BE49-F238E27FC236}">
                    <a16:creationId xmlns:a16="http://schemas.microsoft.com/office/drawing/2014/main" id="{FED5BB29-6F2D-4A9D-90DE-05F7637D65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solidFill>
                      <a:srgbClr val="7030A0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id="{4D007237-A51E-4416-B56D-F583A7AB2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7030A0"/>
                  </a:solidFill>
                </a:endParaRP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BE2D6F1-2641-4141-98E1-E913117E5355}"/>
                </a:ext>
              </a:extLst>
            </p:cNvPr>
            <p:cNvCxnSpPr>
              <a:endCxn id="27" idx="2"/>
            </p:cNvCxnSpPr>
            <p:nvPr/>
          </p:nvCxnSpPr>
          <p:spPr>
            <a:xfrm flipV="1">
              <a:off x="1259457" y="3824288"/>
              <a:ext cx="340294" cy="3175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E5FB79C3-8390-4FF9-8D22-06584C493208}"/>
                </a:ext>
              </a:extLst>
            </p:cNvPr>
            <p:cNvSpPr/>
            <p:nvPr/>
          </p:nvSpPr>
          <p:spPr>
            <a:xfrm>
              <a:off x="1615075" y="3265488"/>
              <a:ext cx="603007" cy="282540"/>
            </a:xfrm>
            <a:custGeom>
              <a:avLst/>
              <a:gdLst>
                <a:gd name="connsiteX0" fmla="*/ 245310 w 848439"/>
                <a:gd name="connsiteY0" fmla="*/ 282540 h 282540"/>
                <a:gd name="connsiteX1" fmla="*/ 29649 w 848439"/>
                <a:gd name="connsiteY1" fmla="*/ 41000 h 282540"/>
                <a:gd name="connsiteX2" fmla="*/ 823279 w 848439"/>
                <a:gd name="connsiteY2" fmla="*/ 23748 h 282540"/>
                <a:gd name="connsiteX3" fmla="*/ 573113 w 848439"/>
                <a:gd name="connsiteY3" fmla="*/ 282540 h 28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439" h="282540">
                  <a:moveTo>
                    <a:pt x="245310" y="282540"/>
                  </a:moveTo>
                  <a:cubicBezTo>
                    <a:pt x="89315" y="183336"/>
                    <a:pt x="-66679" y="84132"/>
                    <a:pt x="29649" y="41000"/>
                  </a:cubicBezTo>
                  <a:cubicBezTo>
                    <a:pt x="125977" y="-2132"/>
                    <a:pt x="732702" y="-16509"/>
                    <a:pt x="823279" y="23748"/>
                  </a:cubicBezTo>
                  <a:cubicBezTo>
                    <a:pt x="913856" y="64005"/>
                    <a:pt x="743484" y="173272"/>
                    <a:pt x="573113" y="282540"/>
                  </a:cubicBezTo>
                </a:path>
              </a:pathLst>
            </a:custGeom>
            <a:noFill/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C8A623-FC2B-4C6D-9CD0-A4B27ABB5965}"/>
                </a:ext>
              </a:extLst>
            </p:cNvPr>
            <p:cNvGrpSpPr/>
            <p:nvPr/>
          </p:nvGrpSpPr>
          <p:grpSpPr>
            <a:xfrm>
              <a:off x="2209351" y="3518624"/>
              <a:ext cx="1625932" cy="609600"/>
              <a:chOff x="2209351" y="3518624"/>
              <a:chExt cx="1625932" cy="609600"/>
            </a:xfrm>
          </p:grpSpPr>
          <p:cxnSp>
            <p:nvCxnSpPr>
              <p:cNvPr id="22" name="AutoShape 39">
                <a:extLst>
                  <a:ext uri="{FF2B5EF4-FFF2-40B4-BE49-F238E27FC236}">
                    <a16:creationId xmlns:a16="http://schemas.microsoft.com/office/drawing/2014/main" id="{2F986FBC-0EAB-4B54-8BD5-4B605386090E}"/>
                  </a:ext>
                </a:extLst>
              </p:cNvPr>
              <p:cNvCxnSpPr>
                <a:cxnSpLocks noChangeShapeType="1"/>
                <a:stCxn id="27" idx="6"/>
                <a:endCxn id="25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32F136F-F76B-4D5A-84C3-4138FD5E1B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4" name="Text Box 7">
                  <a:extLst>
                    <a:ext uri="{FF2B5EF4-FFF2-40B4-BE49-F238E27FC236}">
                      <a16:creationId xmlns:a16="http://schemas.microsoft.com/office/drawing/2014/main" id="{728D975A-4C7C-46D0-8B79-4D81BEBF25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2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548A2697-BDFE-4CF0-BEFF-58EE6D876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71F54F-F9E0-4370-AD28-B7F20B1DF1AE}"/>
                </a:ext>
              </a:extLst>
            </p:cNvPr>
            <p:cNvGrpSpPr/>
            <p:nvPr/>
          </p:nvGrpSpPr>
          <p:grpSpPr>
            <a:xfrm>
              <a:off x="3844099" y="3505535"/>
              <a:ext cx="1625932" cy="609600"/>
              <a:chOff x="2209351" y="3518624"/>
              <a:chExt cx="1625932" cy="609600"/>
            </a:xfrm>
          </p:grpSpPr>
          <p:cxnSp>
            <p:nvCxnSpPr>
              <p:cNvPr id="18" name="AutoShape 39">
                <a:extLst>
                  <a:ext uri="{FF2B5EF4-FFF2-40B4-BE49-F238E27FC236}">
                    <a16:creationId xmlns:a16="http://schemas.microsoft.com/office/drawing/2014/main" id="{6AF5E6B7-180A-41FE-96EF-D7042B5F09A8}"/>
                  </a:ext>
                </a:extLst>
              </p:cNvPr>
              <p:cNvCxnSpPr>
                <a:cxnSpLocks noChangeShapeType="1"/>
                <a:endCxn id="21" idx="2"/>
              </p:cNvCxnSpPr>
              <p:nvPr/>
            </p:nvCxnSpPr>
            <p:spPr bwMode="auto">
              <a:xfrm flipV="1">
                <a:off x="2209351" y="3823424"/>
                <a:ext cx="1016332" cy="864"/>
              </a:xfrm>
              <a:prstGeom prst="straightConnector1">
                <a:avLst/>
              </a:prstGeom>
              <a:noFill/>
              <a:ln w="28575">
                <a:solidFill>
                  <a:srgbClr val="7030A0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895C3C1-69F2-41F7-912F-6B466572BE27}"/>
                  </a:ext>
                </a:extLst>
              </p:cNvPr>
              <p:cNvGrpSpPr/>
              <p:nvPr/>
            </p:nvGrpSpPr>
            <p:grpSpPr>
              <a:xfrm>
                <a:off x="3225683" y="3518624"/>
                <a:ext cx="609600" cy="609600"/>
                <a:chOff x="1599751" y="3519488"/>
                <a:chExt cx="609600" cy="609600"/>
              </a:xfrm>
            </p:grpSpPr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099C6FF8-EA0D-4501-9CFE-2D372B48AE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9122" y="3563508"/>
                  <a:ext cx="402642" cy="400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 b="1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s</a:t>
                  </a:r>
                  <a:r>
                    <a:rPr lang="en-US" sz="2000" b="1" baseline="-25000" dirty="0">
                      <a:solidFill>
                        <a:srgbClr val="7030A0"/>
                      </a:solidFill>
                      <a:latin typeface="Franklin Gothic Medium" panose="020B0603020102020204" pitchFamily="34" charset="0"/>
                    </a:rPr>
                    <a:t>1</a:t>
                  </a:r>
                </a:p>
              </p:txBody>
            </p:sp>
            <p:sp>
              <p:nvSpPr>
                <p:cNvPr id="21" name="Oval 24">
                  <a:extLst>
                    <a:ext uri="{FF2B5EF4-FFF2-40B4-BE49-F238E27FC236}">
                      <a16:creationId xmlns:a16="http://schemas.microsoft.com/office/drawing/2014/main" id="{93CA711E-4776-41B6-B6FB-7D3C4A0C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9751" y="3519488"/>
                  <a:ext cx="609600" cy="609600"/>
                </a:xfrm>
                <a:prstGeom prst="ellipse">
                  <a:avLst/>
                </a:prstGeom>
                <a:noFill/>
                <a:ln w="19050">
                  <a:solidFill>
                    <a:srgbClr val="7030A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7030A0"/>
                    </a:solidFill>
                  </a:endParaRPr>
                </a:p>
              </p:txBody>
            </p:sp>
          </p:grpSp>
        </p:grp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C81A6E75-AC45-4DB9-B107-41D56E3A12F2}"/>
                </a:ext>
              </a:extLst>
            </p:cNvPr>
            <p:cNvCxnSpPr>
              <a:cxnSpLocks noChangeShapeType="1"/>
              <a:endCxn id="17" idx="2"/>
            </p:cNvCxnSpPr>
            <p:nvPr/>
          </p:nvCxnSpPr>
          <p:spPr bwMode="auto">
            <a:xfrm flipV="1">
              <a:off x="5470031" y="3799434"/>
              <a:ext cx="1016332" cy="864"/>
            </a:xfrm>
            <a:prstGeom prst="straightConnector1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30D22AE-655E-429C-99E9-681FD4345AE5}"/>
                </a:ext>
              </a:extLst>
            </p:cNvPr>
            <p:cNvGrpSpPr/>
            <p:nvPr/>
          </p:nvGrpSpPr>
          <p:grpSpPr>
            <a:xfrm>
              <a:off x="6486363" y="3494634"/>
              <a:ext cx="609600" cy="609600"/>
              <a:chOff x="1599751" y="3519488"/>
              <a:chExt cx="609600" cy="609600"/>
            </a:xfrm>
          </p:grpSpPr>
          <p:sp>
            <p:nvSpPr>
              <p:cNvPr id="16" name="Text Box 7">
                <a:extLst>
                  <a:ext uri="{FF2B5EF4-FFF2-40B4-BE49-F238E27FC236}">
                    <a16:creationId xmlns:a16="http://schemas.microsoft.com/office/drawing/2014/main" id="{674D758C-6DEC-45AF-967B-97588BD6BB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22" y="3563508"/>
                <a:ext cx="402642" cy="400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2000" b="1" dirty="0">
                    <a:latin typeface="Franklin Gothic Medium" panose="020B0603020102020204" pitchFamily="34" charset="0"/>
                  </a:rPr>
                  <a:t>s</a:t>
                </a:r>
                <a:r>
                  <a:rPr lang="en-US" sz="2000" b="1" baseline="-25000" dirty="0">
                    <a:latin typeface="Franklin Gothic Medium" panose="020B0603020102020204" pitchFamily="34" charset="0"/>
                  </a:rPr>
                  <a:t>0</a:t>
                </a:r>
              </a:p>
            </p:txBody>
          </p:sp>
          <p:sp>
            <p:nvSpPr>
              <p:cNvPr id="17" name="Oval 24">
                <a:extLst>
                  <a:ext uri="{FF2B5EF4-FFF2-40B4-BE49-F238E27FC236}">
                    <a16:creationId xmlns:a16="http://schemas.microsoft.com/office/drawing/2014/main" id="{D1047FFA-C44C-4FD1-8BA5-9B3FC703A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9751" y="3519488"/>
                <a:ext cx="609600" cy="609600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A35C0-BEDF-4627-B582-859768E292C3}"/>
                </a:ext>
              </a:extLst>
            </p:cNvPr>
            <p:cNvSpPr txBox="1"/>
            <p:nvPr/>
          </p:nvSpPr>
          <p:spPr>
            <a:xfrm>
              <a:off x="3971209" y="3331811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0A0BA4-FA26-40E5-8D35-36866A6FE960}"/>
                </a:ext>
              </a:extLst>
            </p:cNvPr>
            <p:cNvSpPr txBox="1"/>
            <p:nvPr/>
          </p:nvSpPr>
          <p:spPr>
            <a:xfrm>
              <a:off x="5627808" y="3326883"/>
              <a:ext cx="619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0,1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41EC25-FDBE-47D6-AF8E-83A948F4C4A5}"/>
                </a:ext>
              </a:extLst>
            </p:cNvPr>
            <p:cNvSpPr txBox="1"/>
            <p:nvPr/>
          </p:nvSpPr>
          <p:spPr>
            <a:xfrm>
              <a:off x="2457429" y="334953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latin typeface="Franklin Gothic Medium"/>
                  <a:cs typeface="Franklin Gothic Medium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053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88B8E-4875-4511-A20B-B464811C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think about NFAs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“Outside Observer”</a:t>
                </a:r>
                <a:r>
                  <a:rPr lang="en-US" dirty="0"/>
                  <a:t>: is there a path labeled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start state, to the final state (if we know the input in advance can we tell the NFA which decisions to make)</a:t>
                </a:r>
              </a:p>
              <a:p>
                <a:r>
                  <a:rPr lang="en-US" b="1" dirty="0"/>
                  <a:t>“Perfect Guesser”</a:t>
                </a:r>
                <a:r>
                  <a:rPr lang="en-US" dirty="0"/>
                  <a:t>: The NFA has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 whenever there is a choice of what to do, it </a:t>
                </a:r>
                <a:r>
                  <a:rPr lang="en-US" b="1" dirty="0"/>
                  <a:t>magically </a:t>
                </a:r>
                <a:r>
                  <a:rPr lang="en-US" dirty="0"/>
                  <a:t>guesses a transition that will eventually lead to acceptance (if one exists)</a:t>
                </a:r>
              </a:p>
              <a:p>
                <a:r>
                  <a:rPr lang="en-US" b="1" dirty="0"/>
                  <a:t>“Parallel exploration”</a:t>
                </a:r>
                <a:r>
                  <a:rPr lang="en-US" dirty="0"/>
                  <a:t>: The NFA computation runs all possible computations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parallel (updating each possible one at every step)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6DC16-27E8-4050-80DC-471230957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761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899</TotalTime>
  <Words>3760</Words>
  <Application>Microsoft Office PowerPoint</Application>
  <PresentationFormat>Widescreen</PresentationFormat>
  <Paragraphs>581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MS PGothic</vt:lpstr>
      <vt:lpstr>MS PGothic</vt:lpstr>
      <vt:lpstr>Arial</vt:lpstr>
      <vt:lpstr>Calibri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Regular Languages</vt:lpstr>
      <vt:lpstr>Announcements</vt:lpstr>
      <vt:lpstr>Announcements</vt:lpstr>
      <vt:lpstr>Let’s try to make our more powerful automata</vt:lpstr>
      <vt:lpstr>What about those ε-transitions?</vt:lpstr>
      <vt:lpstr>What about those ε-transitions?</vt:lpstr>
      <vt:lpstr>NFA that recognizes “binary strings with a 1 in the third position from the end”</vt:lpstr>
      <vt:lpstr>NFA that recognizes “binary strings with a 1 in the third position from the end”</vt:lpstr>
      <vt:lpstr>Three ways to think about NFAs</vt:lpstr>
      <vt:lpstr>Parallel Exploration view of an NFA</vt:lpstr>
      <vt:lpstr>Regular Languages</vt:lpstr>
      <vt:lpstr>Regularity</vt:lpstr>
      <vt:lpstr>Regularity</vt:lpstr>
      <vt:lpstr>Regularity</vt:lpstr>
      <vt:lpstr>Proof [sketch]</vt:lpstr>
      <vt:lpstr>Proof [sketch]</vt:lpstr>
      <vt:lpstr>Proof [sketch]</vt:lpstr>
      <vt:lpstr>Can we convert an NFA to a DFA?</vt:lpstr>
      <vt:lpstr>Parallel Exploration view of an NFA</vt:lpstr>
      <vt:lpstr>Can we convert an NFA to a DFA?</vt:lpstr>
      <vt:lpstr>Converting from an NFA to a DFA</vt:lpstr>
      <vt:lpstr>An example (starting point)</vt:lpstr>
      <vt:lpstr>Finishing the DFA</vt:lpstr>
      <vt:lpstr>An example</vt:lpstr>
      <vt:lpstr>Proof Sketch</vt:lpstr>
      <vt:lpstr>More formally (the “powerset construction”)</vt:lpstr>
      <vt:lpstr>Proof [sketch]</vt:lpstr>
      <vt:lpstr>Every regular expression has a corresponding NFA.</vt:lpstr>
      <vt:lpstr>Regular Expressions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Let P(A) be “There is an NFA whose language is the same as the language for A.”</vt:lpstr>
      <vt:lpstr>An example</vt:lpstr>
      <vt:lpstr>Proof [sketch]</vt:lpstr>
      <vt:lpstr>Takeaways</vt:lpstr>
      <vt:lpstr>Enrichment Content</vt:lpstr>
      <vt:lpstr>Every NFA has an equivalent regular expression</vt:lpstr>
      <vt:lpstr>Generalized NFAs </vt:lpstr>
      <vt:lpstr>Starting from an NFA</vt:lpstr>
      <vt:lpstr>Only two simplification rules</vt:lpstr>
      <vt:lpstr>Converting an NFA to a regular expression</vt:lpstr>
      <vt:lpstr>Splicing out a state t1</vt:lpstr>
      <vt:lpstr>Splicing out a state t1</vt:lpstr>
      <vt:lpstr>Splicing out state t2 (and then t0)</vt:lpstr>
      <vt:lpstr>Proof [sketch]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59</cp:revision>
  <cp:lastPrinted>2023-11-30T22:28:49Z</cp:lastPrinted>
  <dcterms:created xsi:type="dcterms:W3CDTF">2020-12-03T23:18:29Z</dcterms:created>
  <dcterms:modified xsi:type="dcterms:W3CDTF">2023-12-01T17:13:14Z</dcterms:modified>
</cp:coreProperties>
</file>