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85" r:id="rId3"/>
    <p:sldId id="270" r:id="rId4"/>
    <p:sldId id="271" r:id="rId5"/>
    <p:sldId id="273" r:id="rId6"/>
    <p:sldId id="279" r:id="rId7"/>
    <p:sldId id="272" r:id="rId8"/>
    <p:sldId id="257" r:id="rId9"/>
    <p:sldId id="258" r:id="rId10"/>
    <p:sldId id="259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51" r:id="rId21"/>
    <p:sldId id="446" r:id="rId22"/>
    <p:sldId id="447" r:id="rId23"/>
    <p:sldId id="448" r:id="rId24"/>
    <p:sldId id="449" r:id="rId25"/>
    <p:sldId id="452" r:id="rId26"/>
    <p:sldId id="453" r:id="rId27"/>
    <p:sldId id="457" r:id="rId28"/>
    <p:sldId id="454" r:id="rId29"/>
    <p:sldId id="456" r:id="rId30"/>
    <p:sldId id="458" r:id="rId31"/>
    <p:sldId id="459" r:id="rId32"/>
    <p:sldId id="460" r:id="rId33"/>
    <p:sldId id="461" r:id="rId34"/>
    <p:sldId id="462" r:id="rId35"/>
    <p:sldId id="463" r:id="rId36"/>
    <p:sldId id="455" r:id="rId37"/>
    <p:sldId id="464" r:id="rId38"/>
    <p:sldId id="465" r:id="rId39"/>
    <p:sldId id="466" r:id="rId40"/>
    <p:sldId id="471" r:id="rId41"/>
    <p:sldId id="472" r:id="rId42"/>
    <p:sldId id="478" r:id="rId43"/>
    <p:sldId id="480" r:id="rId44"/>
    <p:sldId id="481" r:id="rId45"/>
    <p:sldId id="482" r:id="rId46"/>
    <p:sldId id="483" r:id="rId47"/>
    <p:sldId id="468" r:id="rId48"/>
    <p:sldId id="469" r:id="rId49"/>
    <p:sldId id="470" r:id="rId50"/>
    <p:sldId id="484" r:id="rId51"/>
    <p:sldId id="48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65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2">1652 1153,'0'0,"0"0,-2-2,-8-3,-10-4,-16-6,-22-6,-18-3,-14-5,-10-1,-4 0,4 3,13 4,22 6</inkml:trace>
  <inkml:trace contextRef="#ctx0" brushRef="#br0" timeOffset="2511.525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7">6321 0,'35'611,"-11"-291,-20-264</inkml:trace>
  <inkml:trace contextRef="#ctx0" brushRef="#br0" timeOffset="3517.506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01">6208 645,'0'0,"0"4,-2 6,-2 16,-4 18,-1 18,-3 16,0 5,-1-5,2-16</inkml:trace>
  <inkml:trace contextRef="#ctx0" brushRef="#br0" timeOffset="5097.936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1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5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72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75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6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6">6208 4998,'0'0,"0"0,0 0,0 0,0 0,0 0,0 0,0 0,0 0,0 0,0 0,0 0,0 0,0 0,0 0,0 0,0 0,0 0</inkml:trace>
  <inkml:trace contextRef="#ctx0" brushRef="#br0" timeOffset="11302.162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4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3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7">6647 6015,'17'8,"6"7,-13-9</inkml:trace>
  <inkml:trace contextRef="#ctx0" brushRef="#br0" timeOffset="14457.773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5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2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4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29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04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5">2311 1038,'0'0,"0"0,-2-2,-5-1,-10-2,-12-2,-15-5,-14-1,-12-4,-9-2,-6-3,3 1,9 1,17 4</inkml:trace>
  <inkml:trace contextRef="#ctx0" brushRef="#br0" timeOffset="4376.686">6157 83,'8'7,"-5"1,1-1,-1 1,0-1,0 1,-1 0,0 0,-1 0,0 0,0 1,0 1,1 9,40 401,-4 91,-27-196,-11-282</inkml:trace>
  <inkml:trace contextRef="#ctx0" brushRef="#br0" timeOffset="4946.679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3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4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4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6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3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5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4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3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311 Fall 2023</a:t>
            </a:r>
            <a:endParaRPr lang="en-US" dirty="0"/>
          </a:p>
          <a:p>
            <a:r>
              <a:rPr lang="en-US" dirty="0"/>
              <a:t>Lecture 28</a:t>
            </a:r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7616" y="2220054"/>
                <a:ext cx="287244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0977" y="2436414"/>
                <a:ext cx="2959918" cy="35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1D351C8-F6DD-44A7-AF6A-A6E47D6C509C}"/>
              </a:ext>
            </a:extLst>
          </p:cNvPr>
          <p:cNvSpPr/>
          <p:nvPr/>
        </p:nvSpPr>
        <p:spPr>
          <a:xfrm>
            <a:off x="6613236" y="4527748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DAB0-EC80-47D7-8CE7-8C06ECD0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B45C4-7389-4F44-9554-BBA935F8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a review session over the weekend (details TBD)</a:t>
            </a:r>
          </a:p>
          <a:p>
            <a:endParaRPr lang="en-US" i="1" dirty="0"/>
          </a:p>
          <a:p>
            <a:r>
              <a:rPr lang="en-US" dirty="0"/>
              <a:t>Final review materials are on the webpage!</a:t>
            </a:r>
          </a:p>
          <a:p>
            <a:r>
              <a:rPr lang="en-US" dirty="0"/>
              <a:t>Multiple old exams</a:t>
            </a:r>
          </a:p>
          <a:p>
            <a:r>
              <a:rPr lang="en-US" dirty="0"/>
              <a:t>Also answers to questions like “what types of problems are likely to show up.”</a:t>
            </a:r>
          </a:p>
        </p:txBody>
      </p:sp>
    </p:spTree>
    <p:extLst>
      <p:ext uri="{BB962C8B-B14F-4D97-AF65-F5344CB8AC3E}">
        <p14:creationId xmlns:p14="http://schemas.microsoft.com/office/powerpoint/2010/main" val="3344064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[fill in with an infinite set of prefixes].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[you don’t get to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other than having them not equal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]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90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4D01-A239-40DB-8D9C-D373393F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choosing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think about what the DFA would “have to count”</a:t>
                </a:r>
              </a:p>
              <a:p>
                <a:r>
                  <a:rPr lang="en-US" dirty="0"/>
                  <a:t>That is fundamentally why a language is irregular.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way we prove it! Whatever we “need to remember” it’s different for every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your strings have an “obvious middle” (like between the 0’s and 1’s) that’s a good place to start.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835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638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92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be a set with infinitely many strings with different numbers of unclosed parentheses.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8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2CFD98-8C0D-4A73-A614-B9E6B279F9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Outline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2CFD98-8C0D-4A73-A614-B9E6B279F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3256</TotalTime>
  <Words>5026</Words>
  <Application>Microsoft Office PowerPoint</Application>
  <PresentationFormat>Widescreen</PresentationFormat>
  <Paragraphs>1821</Paragraphs>
  <Slides>51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Uncountability</vt:lpstr>
      <vt:lpstr>Announcements</vt:lpstr>
      <vt:lpstr>Full outline</vt:lpstr>
      <vt:lpstr>Practical Tips</vt:lpstr>
      <vt:lpstr>Let’s Try another</vt:lpstr>
      <vt:lpstr>Let’s Try another</vt:lpstr>
      <vt:lpstr>Outline for (^∗</vt:lpstr>
      <vt:lpstr>Punchline for Today’s Lecture</vt:lpstr>
      <vt:lpstr>Outline</vt:lpstr>
      <vt:lpstr>Sizes of sets</vt:lpstr>
      <vt:lpstr>More Practical</vt:lpstr>
      <vt:lpstr>More Practical</vt:lpstr>
      <vt:lpstr>Two Requirements for a Bijection</vt:lpstr>
      <vt:lpstr>Two Requirements for a 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  <vt:lpstr>Bijection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rtweber2</cp:lastModifiedBy>
  <cp:revision>38</cp:revision>
  <cp:lastPrinted>2023-12-06T01:22:41Z</cp:lastPrinted>
  <dcterms:created xsi:type="dcterms:W3CDTF">2020-12-05T21:37:44Z</dcterms:created>
  <dcterms:modified xsi:type="dcterms:W3CDTF">2023-12-06T01:57:58Z</dcterms:modified>
</cp:coreProperties>
</file>