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5143500" cx="9144000"/>
  <p:notesSz cx="6858000" cy="9144000"/>
  <p:embeddedFontLst>
    <p:embeddedFont>
      <p:font typeface="Raleway"/>
      <p:regular r:id="rId35"/>
      <p:bold r:id="rId36"/>
      <p:italic r:id="rId37"/>
      <p:boldItalic r:id="rId38"/>
    </p:embeddedFont>
    <p:embeddedFont>
      <p:font typeface="Lobster"/>
      <p:regular r:id="rId39"/>
    </p:embeddedFont>
    <p:embeddedFont>
      <p:font typeface="Source Code Pro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44" roundtripDataSignature="AMtx7mi4bMzy+kYS3XftOFXUTQEZG63/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AE40A47-3A56-4154-A742-B595931E4AB5}">
  <a:tblStyle styleId="{8AE40A47-3A56-4154-A742-B595931E4AB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SourceCodePro-regular.fntdata"/><Relationship Id="rId20" Type="http://schemas.openxmlformats.org/officeDocument/2006/relationships/slide" Target="slides/slide14.xml"/><Relationship Id="rId42" Type="http://schemas.openxmlformats.org/officeDocument/2006/relationships/font" Target="fonts/SourceCodePro-italic.fntdata"/><Relationship Id="rId41" Type="http://schemas.openxmlformats.org/officeDocument/2006/relationships/font" Target="fonts/SourceCodePro-bold.fntdata"/><Relationship Id="rId22" Type="http://schemas.openxmlformats.org/officeDocument/2006/relationships/slide" Target="slides/slide16.xml"/><Relationship Id="rId44" Type="http://customschemas.google.com/relationships/presentationmetadata" Target="metadata"/><Relationship Id="rId21" Type="http://schemas.openxmlformats.org/officeDocument/2006/relationships/slide" Target="slides/slide15.xml"/><Relationship Id="rId43" Type="http://schemas.openxmlformats.org/officeDocument/2006/relationships/font" Target="fonts/SourceCodePro-boldItalic.fnt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Raleway-regular.fntdata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Raleway-italic.fntdata"/><Relationship Id="rId14" Type="http://schemas.openxmlformats.org/officeDocument/2006/relationships/slide" Target="slides/slide8.xml"/><Relationship Id="rId36" Type="http://schemas.openxmlformats.org/officeDocument/2006/relationships/font" Target="fonts/Raleway-bold.fntdata"/><Relationship Id="rId17" Type="http://schemas.openxmlformats.org/officeDocument/2006/relationships/slide" Target="slides/slide11.xml"/><Relationship Id="rId39" Type="http://schemas.openxmlformats.org/officeDocument/2006/relationships/font" Target="fonts/Lobster-regular.fntdata"/><Relationship Id="rId16" Type="http://schemas.openxmlformats.org/officeDocument/2006/relationships/slide" Target="slides/slide10.xml"/><Relationship Id="rId38" Type="http://schemas.openxmlformats.org/officeDocument/2006/relationships/font" Target="fonts/Raleway-bold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617a6e305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g2617a6e305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617a6e3052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g2617a6e3052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617a6e3052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g2617a6e3052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617a6e305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g2617a6e3052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617e15bbf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g2617e15bbf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617e15bbf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617e15bbf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617e15bbf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617e15bbf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617e15bbf5_0_5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g2617e15bbf5_0_5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617e15bbf5_0_5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g2617e15bbf5_0_5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617e15bbf5_0_5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g2617e15bbf5_0_5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618768eb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5" name="Google Shape;195;g2618768eb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618768ebf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2" name="Google Shape;202;g2618768ebf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618768ebf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9" name="Google Shape;209;g2618768ebf1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618768ebf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6" name="Google Shape;216;g2618768ebf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618768ebf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3" name="Google Shape;223;g2618768ebf1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618768ebf1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0" name="Google Shape;230;g2618768ebf1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618768ebf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7" name="Google Shape;237;g2618768ebf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4" name="Google Shape;244;p7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617a6e305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0" name="Google Shape;250;g2617a6e305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3" name="Google Shape;73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4" name="Google Shape;84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17a6e305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g2617a6e305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617a6e305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617a6e305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617a6e3052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617a6e3052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617a6e305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g2617a6e3052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7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77"/>
          <p:cNvSpPr txBox="1"/>
          <p:nvPr>
            <p:ph type="title"/>
          </p:nvPr>
        </p:nvSpPr>
        <p:spPr>
          <a:xfrm>
            <a:off x="485875" y="426720"/>
            <a:ext cx="8183700" cy="116474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Raleway"/>
              <a:buNone/>
              <a:defRPr sz="4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7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77"/>
          <p:cNvSpPr txBox="1"/>
          <p:nvPr>
            <p:ph idx="1" type="subTitle"/>
          </p:nvPr>
        </p:nvSpPr>
        <p:spPr>
          <a:xfrm>
            <a:off x="485875" y="3083888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3" name="Google Shape;53;p8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8" name="Google Shape;58;p8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/>
        </p:txBody>
      </p:sp>
      <p:sp>
        <p:nvSpPr>
          <p:cNvPr id="59" name="Google Shape;59;p8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1_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78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Raleway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7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21" name="Google Shape;21;p7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1_Section header 2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80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Raleway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5" name="Google Shape;25;p8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80"/>
          <p:cNvSpPr txBox="1"/>
          <p:nvPr>
            <p:ph idx="1" type="subTitle"/>
          </p:nvPr>
        </p:nvSpPr>
        <p:spPr>
          <a:xfrm>
            <a:off x="485875" y="3083888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8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81"/>
          <p:cNvSpPr txBox="1"/>
          <p:nvPr>
            <p:ph idx="1" type="body"/>
          </p:nvPr>
        </p:nvSpPr>
        <p:spPr>
          <a:xfrm>
            <a:off x="311699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1" name="Google Shape;31;p81"/>
          <p:cNvSpPr txBox="1"/>
          <p:nvPr>
            <p:ph idx="2" type="body"/>
          </p:nvPr>
        </p:nvSpPr>
        <p:spPr>
          <a:xfrm>
            <a:off x="4659087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4" name="Google Shape;34;p8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82"/>
          <p:cNvSpPr txBox="1"/>
          <p:nvPr>
            <p:ph idx="1" type="body"/>
          </p:nvPr>
        </p:nvSpPr>
        <p:spPr>
          <a:xfrm>
            <a:off x="311699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AutoNum type="alphaLcParenR"/>
              <a:defRPr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6" name="Google Shape;36;p82"/>
          <p:cNvSpPr txBox="1"/>
          <p:nvPr>
            <p:ph idx="2" type="body"/>
          </p:nvPr>
        </p:nvSpPr>
        <p:spPr>
          <a:xfrm>
            <a:off x="4659087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>
                <a:solidFill>
                  <a:schemeClr val="accent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9" name="Google Shape;39;p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>
                <a:solidFill>
                  <a:schemeClr val="accent3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0" name="Google Shape;40;p8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4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3" name="Google Shape;43;p8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84"/>
          <p:cNvSpPr txBox="1"/>
          <p:nvPr>
            <p:ph idx="1" type="body"/>
          </p:nvPr>
        </p:nvSpPr>
        <p:spPr>
          <a:xfrm>
            <a:off x="311699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1">
                <a:solidFill>
                  <a:schemeClr val="accent3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84"/>
          <p:cNvSpPr txBox="1"/>
          <p:nvPr>
            <p:ph idx="2" type="body"/>
          </p:nvPr>
        </p:nvSpPr>
        <p:spPr>
          <a:xfrm>
            <a:off x="4659087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and Text">
  <p:cSld name="Table and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5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48" name="Google Shape;48;p85"/>
          <p:cNvGraphicFramePr/>
          <p:nvPr/>
        </p:nvGraphicFramePr>
        <p:xfrm>
          <a:off x="312557" y="18639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{8AE40A47-3A56-4154-A742-B595931E4AB5}</a:tableStyleId>
              </a:tblPr>
              <a:tblGrid>
                <a:gridCol w="999750"/>
                <a:gridCol w="999750"/>
                <a:gridCol w="999750"/>
                <a:gridCol w="999750"/>
              </a:tblGrid>
              <a:tr h="49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chemeClr val="lt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chemeClr val="lt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chemeClr val="lt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chemeClr val="lt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  <a:tr h="49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9" name="Google Shape;49;p8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0" name="Google Shape;50;p85"/>
          <p:cNvSpPr txBox="1"/>
          <p:nvPr>
            <p:ph idx="1" type="body"/>
          </p:nvPr>
        </p:nvSpPr>
        <p:spPr>
          <a:xfrm>
            <a:off x="4659087" y="1152475"/>
            <a:ext cx="4173215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6"/>
          <p:cNvSpPr txBox="1"/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6"/>
          <p:cNvSpPr txBox="1"/>
          <p:nvPr>
            <p:ph idx="1" type="body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6"/>
          <p:cNvSpPr txBox="1"/>
          <p:nvPr>
            <p:ph idx="12" type="sldNum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ourses.cs.washington.edu/courses/cse311/23au/exams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>
            <p:ph type="title"/>
          </p:nvPr>
        </p:nvSpPr>
        <p:spPr>
          <a:xfrm>
            <a:off x="485875" y="426720"/>
            <a:ext cx="8183700" cy="116474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Raleway"/>
              <a:buNone/>
            </a:pPr>
            <a:r>
              <a:rPr lang="en-US"/>
              <a:t>CSE 311 Midterm Review!</a:t>
            </a:r>
            <a:endParaRPr/>
          </a:p>
        </p:txBody>
      </p:sp>
      <p:sp>
        <p:nvSpPr>
          <p:cNvPr id="65" name="Google Shape;65;p1"/>
          <p:cNvSpPr txBox="1"/>
          <p:nvPr>
            <p:ph idx="1" type="subTitle"/>
          </p:nvPr>
        </p:nvSpPr>
        <p:spPr>
          <a:xfrm>
            <a:off x="485875" y="3083887"/>
            <a:ext cx="8183700" cy="133750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Midterm Review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617a6e3052_0_46"/>
          <p:cNvSpPr txBox="1"/>
          <p:nvPr>
            <p:ph type="title"/>
          </p:nvPr>
        </p:nvSpPr>
        <p:spPr>
          <a:xfrm>
            <a:off x="323559" y="19157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4- Section 04</a:t>
            </a:r>
            <a:endParaRPr/>
          </a:p>
        </p:txBody>
      </p:sp>
      <p:sp>
        <p:nvSpPr>
          <p:cNvPr id="128" name="Google Shape;128;g2617a6e3052_0_46"/>
          <p:cNvSpPr txBox="1"/>
          <p:nvPr>
            <p:ph idx="1" type="body"/>
          </p:nvPr>
        </p:nvSpPr>
        <p:spPr>
          <a:xfrm>
            <a:off x="366293" y="457357"/>
            <a:ext cx="8520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Write an English proof, proving the following set identity</a:t>
            </a:r>
            <a:endParaRPr/>
          </a:p>
        </p:txBody>
      </p:sp>
      <p:sp>
        <p:nvSpPr>
          <p:cNvPr id="129" name="Google Shape;129;g2617a6e3052_0_46"/>
          <p:cNvSpPr txBox="1"/>
          <p:nvPr/>
        </p:nvSpPr>
        <p:spPr>
          <a:xfrm>
            <a:off x="419200" y="850225"/>
            <a:ext cx="77124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Let the universal set be </a:t>
            </a:r>
            <a:r>
              <a:rPr i="1" lang="en-US" sz="2900">
                <a:solidFill>
                  <a:schemeClr val="dk1"/>
                </a:solidFill>
              </a:rPr>
              <a:t>u</a:t>
            </a:r>
            <a:r>
              <a:rPr lang="en-US" sz="2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en-US" sz="2000">
                <a:solidFill>
                  <a:schemeClr val="dk1"/>
                </a:solidFill>
              </a:rPr>
              <a:t>. Prove A ∩ B’ ⊆ A\B for any sets A, B.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30" name="Google Shape;130;g2617a6e3052_0_46"/>
          <p:cNvSpPr txBox="1"/>
          <p:nvPr/>
        </p:nvSpPr>
        <p:spPr>
          <a:xfrm>
            <a:off x="419200" y="1563525"/>
            <a:ext cx="77940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Let x be an </a:t>
            </a:r>
            <a:r>
              <a:rPr b="1" lang="en-US" sz="2000">
                <a:solidFill>
                  <a:schemeClr val="accent1"/>
                </a:solidFill>
              </a:rPr>
              <a:t>arbitrary element</a:t>
            </a:r>
            <a:r>
              <a:rPr lang="en-US" sz="2000">
                <a:solidFill>
                  <a:schemeClr val="accent1"/>
                </a:solidFill>
              </a:rPr>
              <a:t> and </a:t>
            </a:r>
            <a:r>
              <a:rPr b="1" lang="en-US" sz="2000">
                <a:solidFill>
                  <a:schemeClr val="accent1"/>
                </a:solidFill>
              </a:rPr>
              <a:t>suppose</a:t>
            </a:r>
            <a:r>
              <a:rPr lang="en-US" sz="2000">
                <a:solidFill>
                  <a:schemeClr val="accent1"/>
                </a:solidFill>
              </a:rPr>
              <a:t> that </a:t>
            </a:r>
            <a:r>
              <a:rPr lang="en-US" sz="2000">
                <a:solidFill>
                  <a:schemeClr val="accent1"/>
                </a:solidFill>
                <a:highlight>
                  <a:srgbClr val="FFF2CC"/>
                </a:highlight>
              </a:rPr>
              <a:t>x ∈ A ∩ B’.</a:t>
            </a:r>
            <a:r>
              <a:rPr lang="en-US" sz="2000">
                <a:solidFill>
                  <a:schemeClr val="accent1"/>
                </a:solidFill>
              </a:rPr>
              <a:t> </a:t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By </a:t>
            </a:r>
            <a:r>
              <a:rPr lang="en-US" sz="2000" u="sng">
                <a:solidFill>
                  <a:schemeClr val="accent1"/>
                </a:solidFill>
              </a:rPr>
              <a:t>definition of intersection</a:t>
            </a:r>
            <a:r>
              <a:rPr lang="en-US" sz="2000">
                <a:solidFill>
                  <a:schemeClr val="accent1"/>
                </a:solidFill>
              </a:rPr>
              <a:t>, x ∈ A and x ∈ B’</a:t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accent1"/>
                </a:solidFill>
              </a:rPr>
              <a:t>…</a:t>
            </a:r>
            <a:endParaRPr b="1"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…So </a:t>
            </a:r>
            <a:r>
              <a:rPr lang="en-US" sz="2000">
                <a:solidFill>
                  <a:schemeClr val="accent1"/>
                </a:solidFill>
                <a:highlight>
                  <a:srgbClr val="D9EAD3"/>
                </a:highlight>
              </a:rPr>
              <a:t>x ∈ A\B. </a:t>
            </a:r>
            <a:endParaRPr sz="2000">
              <a:solidFill>
                <a:schemeClr val="accent1"/>
              </a:solidFill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Since x was arbitrary, we can conclude that </a:t>
            </a:r>
            <a:r>
              <a:rPr lang="en-US" sz="2000">
                <a:solidFill>
                  <a:schemeClr val="accent1"/>
                </a:solidFill>
                <a:highlight>
                  <a:srgbClr val="FFF2CC"/>
                </a:highlight>
              </a:rPr>
              <a:t>A ∩ B’</a:t>
            </a:r>
            <a:r>
              <a:rPr lang="en-US" sz="2000">
                <a:solidFill>
                  <a:schemeClr val="accent1"/>
                </a:solidFill>
              </a:rPr>
              <a:t> ⊆ </a:t>
            </a:r>
            <a:r>
              <a:rPr lang="en-US" sz="2000">
                <a:solidFill>
                  <a:schemeClr val="accent1"/>
                </a:solidFill>
                <a:highlight>
                  <a:srgbClr val="D9EAD3"/>
                </a:highlight>
              </a:rPr>
              <a:t>A\B </a:t>
            </a:r>
            <a:r>
              <a:rPr lang="en-US" sz="2000">
                <a:solidFill>
                  <a:schemeClr val="accent1"/>
                </a:solidFill>
              </a:rPr>
              <a:t>by definition of subset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617a6e3052_0_54"/>
          <p:cNvSpPr txBox="1"/>
          <p:nvPr>
            <p:ph type="title"/>
          </p:nvPr>
        </p:nvSpPr>
        <p:spPr>
          <a:xfrm>
            <a:off x="323559" y="19157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4- Section 04</a:t>
            </a:r>
            <a:endParaRPr/>
          </a:p>
        </p:txBody>
      </p:sp>
      <p:sp>
        <p:nvSpPr>
          <p:cNvPr id="136" name="Google Shape;136;g2617a6e3052_0_54"/>
          <p:cNvSpPr txBox="1"/>
          <p:nvPr>
            <p:ph idx="1" type="body"/>
          </p:nvPr>
        </p:nvSpPr>
        <p:spPr>
          <a:xfrm>
            <a:off x="366293" y="457357"/>
            <a:ext cx="8520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Write an English proof, proving the following set identity</a:t>
            </a:r>
            <a:endParaRPr/>
          </a:p>
        </p:txBody>
      </p:sp>
      <p:sp>
        <p:nvSpPr>
          <p:cNvPr id="137" name="Google Shape;137;g2617a6e3052_0_54"/>
          <p:cNvSpPr txBox="1"/>
          <p:nvPr/>
        </p:nvSpPr>
        <p:spPr>
          <a:xfrm>
            <a:off x="419200" y="850225"/>
            <a:ext cx="77124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Let the universal set be </a:t>
            </a:r>
            <a:r>
              <a:rPr i="1" lang="en-US" sz="2900">
                <a:solidFill>
                  <a:schemeClr val="dk1"/>
                </a:solidFill>
              </a:rPr>
              <a:t>u</a:t>
            </a:r>
            <a:r>
              <a:rPr lang="en-US" sz="2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en-US" sz="2000">
                <a:solidFill>
                  <a:schemeClr val="dk1"/>
                </a:solidFill>
              </a:rPr>
              <a:t>. Prove A ∩ B’ ⊆ A\B for any sets A, B.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38" name="Google Shape;138;g2617a6e3052_0_54"/>
          <p:cNvSpPr txBox="1"/>
          <p:nvPr/>
        </p:nvSpPr>
        <p:spPr>
          <a:xfrm>
            <a:off x="419200" y="1563525"/>
            <a:ext cx="77940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Let x be an </a:t>
            </a:r>
            <a:r>
              <a:rPr b="1" lang="en-US" sz="2000">
                <a:solidFill>
                  <a:schemeClr val="accent1"/>
                </a:solidFill>
              </a:rPr>
              <a:t>arbitrary element</a:t>
            </a:r>
            <a:r>
              <a:rPr lang="en-US" sz="2000">
                <a:solidFill>
                  <a:schemeClr val="accent1"/>
                </a:solidFill>
              </a:rPr>
              <a:t> and </a:t>
            </a:r>
            <a:r>
              <a:rPr b="1" lang="en-US" sz="2000">
                <a:solidFill>
                  <a:schemeClr val="accent1"/>
                </a:solidFill>
              </a:rPr>
              <a:t>suppose</a:t>
            </a:r>
            <a:r>
              <a:rPr lang="en-US" sz="2000">
                <a:solidFill>
                  <a:schemeClr val="accent1"/>
                </a:solidFill>
              </a:rPr>
              <a:t> that </a:t>
            </a:r>
            <a:r>
              <a:rPr lang="en-US" sz="2000">
                <a:solidFill>
                  <a:schemeClr val="accent1"/>
                </a:solidFill>
                <a:highlight>
                  <a:srgbClr val="FFF2CC"/>
                </a:highlight>
              </a:rPr>
              <a:t>x ∈ A ∩ B’.</a:t>
            </a:r>
            <a:r>
              <a:rPr lang="en-US" sz="2000">
                <a:solidFill>
                  <a:schemeClr val="accent1"/>
                </a:solidFill>
              </a:rPr>
              <a:t> </a:t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By </a:t>
            </a:r>
            <a:r>
              <a:rPr lang="en-US" sz="2000" u="sng">
                <a:solidFill>
                  <a:schemeClr val="accent1"/>
                </a:solidFill>
              </a:rPr>
              <a:t>definition of intersection</a:t>
            </a:r>
            <a:r>
              <a:rPr lang="en-US" sz="2000">
                <a:solidFill>
                  <a:schemeClr val="accent1"/>
                </a:solidFill>
              </a:rPr>
              <a:t>, x ∈ A and x ∈ B’</a:t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S</a:t>
            </a:r>
            <a:r>
              <a:rPr lang="en-US" sz="2000">
                <a:solidFill>
                  <a:schemeClr val="accent1"/>
                </a:solidFill>
              </a:rPr>
              <a:t>o by </a:t>
            </a:r>
            <a:r>
              <a:rPr lang="en-US" sz="2000" u="sng">
                <a:solidFill>
                  <a:schemeClr val="accent1"/>
                </a:solidFill>
              </a:rPr>
              <a:t>definition of complement</a:t>
            </a:r>
            <a:r>
              <a:rPr lang="en-US" sz="2000">
                <a:solidFill>
                  <a:schemeClr val="accent1"/>
                </a:solidFill>
              </a:rPr>
              <a:t>, x ∉ B</a:t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…So </a:t>
            </a:r>
            <a:r>
              <a:rPr lang="en-US" sz="2000">
                <a:solidFill>
                  <a:schemeClr val="accent1"/>
                </a:solidFill>
                <a:highlight>
                  <a:srgbClr val="D9EAD3"/>
                </a:highlight>
              </a:rPr>
              <a:t>x ∈ A\B. </a:t>
            </a:r>
            <a:endParaRPr sz="2000">
              <a:solidFill>
                <a:schemeClr val="accent1"/>
              </a:solidFill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Since x was arbitrary, we can conclude that </a:t>
            </a:r>
            <a:r>
              <a:rPr lang="en-US" sz="2000">
                <a:solidFill>
                  <a:schemeClr val="accent1"/>
                </a:solidFill>
                <a:highlight>
                  <a:srgbClr val="FFF2CC"/>
                </a:highlight>
              </a:rPr>
              <a:t>A ∩ B’</a:t>
            </a:r>
            <a:r>
              <a:rPr lang="en-US" sz="2000">
                <a:solidFill>
                  <a:schemeClr val="accent1"/>
                </a:solidFill>
              </a:rPr>
              <a:t> ⊆ </a:t>
            </a:r>
            <a:r>
              <a:rPr lang="en-US" sz="2000">
                <a:solidFill>
                  <a:schemeClr val="accent1"/>
                </a:solidFill>
                <a:highlight>
                  <a:srgbClr val="D9EAD3"/>
                </a:highlight>
              </a:rPr>
              <a:t>A\B </a:t>
            </a:r>
            <a:r>
              <a:rPr lang="en-US" sz="2000">
                <a:solidFill>
                  <a:schemeClr val="accent1"/>
                </a:solidFill>
              </a:rPr>
              <a:t>by definition of subset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617a6e3052_0_62"/>
          <p:cNvSpPr txBox="1"/>
          <p:nvPr>
            <p:ph type="title"/>
          </p:nvPr>
        </p:nvSpPr>
        <p:spPr>
          <a:xfrm>
            <a:off x="323559" y="19157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4- Section 04</a:t>
            </a:r>
            <a:endParaRPr/>
          </a:p>
        </p:txBody>
      </p:sp>
      <p:sp>
        <p:nvSpPr>
          <p:cNvPr id="144" name="Google Shape;144;g2617a6e3052_0_62"/>
          <p:cNvSpPr txBox="1"/>
          <p:nvPr>
            <p:ph idx="1" type="body"/>
          </p:nvPr>
        </p:nvSpPr>
        <p:spPr>
          <a:xfrm>
            <a:off x="366293" y="457357"/>
            <a:ext cx="8520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Write an English proof, proving the following set identity</a:t>
            </a:r>
            <a:endParaRPr/>
          </a:p>
        </p:txBody>
      </p:sp>
      <p:sp>
        <p:nvSpPr>
          <p:cNvPr id="145" name="Google Shape;145;g2617a6e3052_0_62"/>
          <p:cNvSpPr txBox="1"/>
          <p:nvPr/>
        </p:nvSpPr>
        <p:spPr>
          <a:xfrm>
            <a:off x="419200" y="850225"/>
            <a:ext cx="77124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Let the universal set be </a:t>
            </a:r>
            <a:r>
              <a:rPr i="1" lang="en-US" sz="2900">
                <a:solidFill>
                  <a:schemeClr val="dk1"/>
                </a:solidFill>
              </a:rPr>
              <a:t>u</a:t>
            </a:r>
            <a:r>
              <a:rPr lang="en-US" sz="2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en-US" sz="2000">
                <a:solidFill>
                  <a:schemeClr val="dk1"/>
                </a:solidFill>
              </a:rPr>
              <a:t>. Prove A ∩ B’ ⊆ A\B for any sets A, B.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46" name="Google Shape;146;g2617a6e3052_0_62"/>
          <p:cNvSpPr txBox="1"/>
          <p:nvPr/>
        </p:nvSpPr>
        <p:spPr>
          <a:xfrm>
            <a:off x="419200" y="1563525"/>
            <a:ext cx="77940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Let x be an </a:t>
            </a:r>
            <a:r>
              <a:rPr b="1" lang="en-US" sz="2000">
                <a:solidFill>
                  <a:schemeClr val="accent1"/>
                </a:solidFill>
              </a:rPr>
              <a:t>arbitrary element</a:t>
            </a:r>
            <a:r>
              <a:rPr lang="en-US" sz="2000">
                <a:solidFill>
                  <a:schemeClr val="accent1"/>
                </a:solidFill>
              </a:rPr>
              <a:t> and </a:t>
            </a:r>
            <a:r>
              <a:rPr b="1" lang="en-US" sz="2000">
                <a:solidFill>
                  <a:schemeClr val="accent1"/>
                </a:solidFill>
              </a:rPr>
              <a:t>suppose</a:t>
            </a:r>
            <a:r>
              <a:rPr lang="en-US" sz="2000">
                <a:solidFill>
                  <a:schemeClr val="accent1"/>
                </a:solidFill>
              </a:rPr>
              <a:t> that </a:t>
            </a:r>
            <a:r>
              <a:rPr lang="en-US" sz="2000">
                <a:solidFill>
                  <a:schemeClr val="accent1"/>
                </a:solidFill>
                <a:highlight>
                  <a:srgbClr val="FFF2CC"/>
                </a:highlight>
              </a:rPr>
              <a:t>x ∈ A ∩ B’.</a:t>
            </a:r>
            <a:r>
              <a:rPr lang="en-US" sz="2000">
                <a:solidFill>
                  <a:schemeClr val="accent1"/>
                </a:solidFill>
              </a:rPr>
              <a:t> </a:t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By </a:t>
            </a:r>
            <a:r>
              <a:rPr lang="en-US" sz="2000" u="sng">
                <a:solidFill>
                  <a:schemeClr val="accent1"/>
                </a:solidFill>
              </a:rPr>
              <a:t>definition of intersection</a:t>
            </a:r>
            <a:r>
              <a:rPr lang="en-US" sz="2000">
                <a:solidFill>
                  <a:schemeClr val="accent1"/>
                </a:solidFill>
              </a:rPr>
              <a:t>, x ∈ A and x ∈ B’</a:t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So by </a:t>
            </a:r>
            <a:r>
              <a:rPr lang="en-US" sz="2000" u="sng">
                <a:solidFill>
                  <a:schemeClr val="accent1"/>
                </a:solidFill>
              </a:rPr>
              <a:t>definition of complement</a:t>
            </a:r>
            <a:r>
              <a:rPr lang="en-US" sz="2000">
                <a:solidFill>
                  <a:schemeClr val="accent1"/>
                </a:solidFill>
              </a:rPr>
              <a:t>, x ∉ B</a:t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Then, by </a:t>
            </a:r>
            <a:r>
              <a:rPr lang="en-US" sz="2000" u="sng">
                <a:solidFill>
                  <a:schemeClr val="accent1"/>
                </a:solidFill>
              </a:rPr>
              <a:t>definition of set difference</a:t>
            </a:r>
            <a:r>
              <a:rPr lang="en-US" sz="2000">
                <a:solidFill>
                  <a:schemeClr val="accent1"/>
                </a:solidFill>
              </a:rPr>
              <a:t>, </a:t>
            </a:r>
            <a:r>
              <a:rPr lang="en-US" sz="2000">
                <a:solidFill>
                  <a:schemeClr val="accent1"/>
                </a:solidFill>
                <a:highlight>
                  <a:srgbClr val="D9EAD3"/>
                </a:highlight>
              </a:rPr>
              <a:t>x ∈ A\B. </a:t>
            </a:r>
            <a:endParaRPr sz="2000">
              <a:solidFill>
                <a:schemeClr val="accent1"/>
              </a:solidFill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Since x was arbitrary, we can conclude that </a:t>
            </a:r>
            <a:r>
              <a:rPr lang="en-US" sz="2000">
                <a:solidFill>
                  <a:schemeClr val="accent1"/>
                </a:solidFill>
                <a:highlight>
                  <a:srgbClr val="FFF2CC"/>
                </a:highlight>
              </a:rPr>
              <a:t>A ∩ B’</a:t>
            </a:r>
            <a:r>
              <a:rPr lang="en-US" sz="2000">
                <a:solidFill>
                  <a:schemeClr val="accent1"/>
                </a:solidFill>
              </a:rPr>
              <a:t> ⊆ </a:t>
            </a:r>
            <a:r>
              <a:rPr lang="en-US" sz="2000">
                <a:solidFill>
                  <a:schemeClr val="accent1"/>
                </a:solidFill>
                <a:highlight>
                  <a:srgbClr val="D9EAD3"/>
                </a:highlight>
              </a:rPr>
              <a:t>A\B </a:t>
            </a:r>
            <a:r>
              <a:rPr lang="en-US" sz="2000">
                <a:solidFill>
                  <a:schemeClr val="accent1"/>
                </a:solidFill>
              </a:rPr>
              <a:t>by </a:t>
            </a:r>
            <a:r>
              <a:rPr lang="en-US" sz="2000" u="sng">
                <a:solidFill>
                  <a:schemeClr val="accent1"/>
                </a:solidFill>
              </a:rPr>
              <a:t>definition of subset</a:t>
            </a:r>
            <a:endParaRPr u="sn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617a6e3052_0_31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Raleway"/>
              <a:buNone/>
            </a:pPr>
            <a:r>
              <a:rPr lang="en-US"/>
              <a:t>Strong Induction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617e15bbf5_0_14"/>
          <p:cNvSpPr txBox="1"/>
          <p:nvPr>
            <p:ph type="title"/>
          </p:nvPr>
        </p:nvSpPr>
        <p:spPr>
          <a:xfrm>
            <a:off x="323559" y="19157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6 - Section 06 (23sp)</a:t>
            </a:r>
            <a:endParaRPr/>
          </a:p>
        </p:txBody>
      </p:sp>
      <p:sp>
        <p:nvSpPr>
          <p:cNvPr id="157" name="Google Shape;157;g2617e15bbf5_0_14"/>
          <p:cNvSpPr txBox="1"/>
          <p:nvPr/>
        </p:nvSpPr>
        <p:spPr>
          <a:xfrm>
            <a:off x="525294" y="3426859"/>
            <a:ext cx="811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Work on this problem with the people around you.</a:t>
            </a:r>
            <a:endParaRPr b="0" i="0" sz="2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617e15bbf5_0_14"/>
          <p:cNvSpPr txBox="1"/>
          <p:nvPr/>
        </p:nvSpPr>
        <p:spPr>
          <a:xfrm>
            <a:off x="428025" y="1058950"/>
            <a:ext cx="7928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159" name="Google Shape;159;g2617e15bbf5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250" y="767250"/>
            <a:ext cx="8839202" cy="2140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617e15bbf5_0_22"/>
          <p:cNvSpPr txBox="1"/>
          <p:nvPr>
            <p:ph type="title"/>
          </p:nvPr>
        </p:nvSpPr>
        <p:spPr>
          <a:xfrm>
            <a:off x="311700" y="122400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Remember our Strong Induction Template!</a:t>
            </a:r>
            <a:endParaRPr/>
          </a:p>
        </p:txBody>
      </p:sp>
      <p:sp>
        <p:nvSpPr>
          <p:cNvPr id="165" name="Google Shape;165;g2617e15bbf5_0_22"/>
          <p:cNvSpPr txBox="1"/>
          <p:nvPr/>
        </p:nvSpPr>
        <p:spPr>
          <a:xfrm>
            <a:off x="413550" y="745800"/>
            <a:ext cx="8316900" cy="3948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33333"/>
                </a:solidFill>
              </a:rPr>
              <a:t>  </a:t>
            </a:r>
            <a:endParaRPr sz="18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617e15bbf5_0_9"/>
          <p:cNvSpPr txBox="1"/>
          <p:nvPr>
            <p:ph type="title"/>
          </p:nvPr>
        </p:nvSpPr>
        <p:spPr>
          <a:xfrm>
            <a:off x="258775" y="184150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Write it Out: </a:t>
            </a:r>
            <a:endParaRPr/>
          </a:p>
        </p:txBody>
      </p:sp>
      <p:pic>
        <p:nvPicPr>
          <p:cNvPr id="171" name="Google Shape;171;g2617e15bbf5_0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617e15bbf5_0_5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177" name="Google Shape;177;g2617e15bbf5_0_5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2617e15bbf5_0_518"/>
          <p:cNvSpPr txBox="1"/>
          <p:nvPr/>
        </p:nvSpPr>
        <p:spPr>
          <a:xfrm>
            <a:off x="311700" y="1171425"/>
            <a:ext cx="83334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</a:t>
            </a:r>
            <a:r>
              <a:rPr lang="en-US" sz="1600">
                <a:solidFill>
                  <a:schemeClr val="dk2"/>
                </a:solidFill>
              </a:rPr>
              <a:t>P(ｎ)</a:t>
            </a:r>
            <a:r>
              <a:rPr lang="en-US" sz="1600">
                <a:solidFill>
                  <a:schemeClr val="dk2"/>
                </a:solidFill>
              </a:rPr>
              <a:t> holds…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</a:t>
            </a:r>
            <a:r>
              <a:rPr lang="en-US" sz="1600">
                <a:solidFill>
                  <a:schemeClr val="dk2"/>
                </a:solidFill>
              </a:rPr>
              <a:t>P(ｎ) </a:t>
            </a:r>
            <a:r>
              <a:rPr lang="en-US" sz="1600">
                <a:solidFill>
                  <a:schemeClr val="dk2"/>
                </a:solidFill>
              </a:rPr>
              <a:t>holds for all …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617e15bbf5_0_5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184" name="Google Shape;184;g2617e15bbf5_0_5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2617e15bbf5_0_528"/>
          <p:cNvSpPr txBox="1"/>
          <p:nvPr/>
        </p:nvSpPr>
        <p:spPr>
          <a:xfrm>
            <a:off x="311700" y="1171425"/>
            <a:ext cx="83334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</a:t>
            </a:r>
            <a:r>
              <a:rPr lang="en-US" sz="1600">
                <a:solidFill>
                  <a:schemeClr val="accent1"/>
                </a:solidFill>
              </a:rPr>
              <a:t>a(n) = 2n - 1</a:t>
            </a:r>
            <a:r>
              <a:rPr lang="en-US" sz="1600">
                <a:solidFill>
                  <a:schemeClr val="dk2"/>
                </a:solidFill>
              </a:rPr>
              <a:t>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P(ｎ) holds…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P(ｎ) holds for all …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617e15bbf5_0_53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191" name="Google Shape;191;g2617e15bbf5_0_5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g2617e15bbf5_0_534"/>
          <p:cNvSpPr txBox="1"/>
          <p:nvPr/>
        </p:nvSpPr>
        <p:spPr>
          <a:xfrm>
            <a:off x="311700" y="1171425"/>
            <a:ext cx="83334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</a:t>
            </a:r>
            <a:r>
              <a:rPr lang="en-US" sz="1600">
                <a:solidFill>
                  <a:schemeClr val="accent1"/>
                </a:solidFill>
              </a:rPr>
              <a:t>a(n) = 2n - 1</a:t>
            </a:r>
            <a:r>
              <a:rPr lang="en-US" sz="1600">
                <a:solidFill>
                  <a:schemeClr val="dk2"/>
                </a:solidFill>
              </a:rPr>
              <a:t>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1"/>
                </a:solidFill>
              </a:rPr>
              <a:t>by induction on </a:t>
            </a:r>
            <a:r>
              <a:rPr lang="en-US" sz="1600">
                <a:solidFill>
                  <a:schemeClr val="accent1"/>
                </a:solidFill>
              </a:rPr>
              <a:t>n</a:t>
            </a:r>
            <a:r>
              <a:rPr lang="en-US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2"/>
                </a:solidFill>
              </a:rPr>
              <a:t>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800"/>
              <a:buFont typeface="Quattrocento Sans"/>
              <a:buNone/>
            </a:pPr>
            <a:r>
              <a:rPr lang="en-US" sz="2600"/>
              <a:t>Administrivia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618768ebf1_0_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198" name="Google Shape;198;g2618768ebf1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g2618768ebf1_0_0"/>
          <p:cNvSpPr txBox="1"/>
          <p:nvPr/>
        </p:nvSpPr>
        <p:spPr>
          <a:xfrm>
            <a:off x="311700" y="1171425"/>
            <a:ext cx="83334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</a:t>
            </a:r>
            <a:r>
              <a:rPr lang="en-US" sz="1600">
                <a:solidFill>
                  <a:schemeClr val="accent1"/>
                </a:solidFill>
              </a:rPr>
              <a:t>a(n) = 2n - 1</a:t>
            </a:r>
            <a:r>
              <a:rPr lang="en-US" sz="1600">
                <a:solidFill>
                  <a:schemeClr val="dk2"/>
                </a:solidFill>
              </a:rPr>
              <a:t>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1"/>
                </a:solidFill>
              </a:rPr>
              <a:t>by induction on </a:t>
            </a:r>
            <a:r>
              <a:rPr lang="en-US" sz="1600">
                <a:solidFill>
                  <a:schemeClr val="accent1"/>
                </a:solidFill>
              </a:rPr>
              <a:t>n</a:t>
            </a:r>
            <a:r>
              <a:rPr lang="en-US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r>
              <a:rPr lang="en-US" sz="1600">
                <a:solidFill>
                  <a:schemeClr val="accent1"/>
                </a:solidFill>
              </a:rPr>
              <a:t> (n = 1, n = 2)  a(1) = 1 = 2(1) - 1 and a(2) = 3 = 2(2) - 1 by definition of a.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2"/>
                </a:solidFill>
              </a:rPr>
              <a:t>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618768ebf1_0_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205" name="Google Shape;205;g2618768ebf1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2618768ebf1_0_6"/>
          <p:cNvSpPr txBox="1"/>
          <p:nvPr/>
        </p:nvSpPr>
        <p:spPr>
          <a:xfrm>
            <a:off x="311700" y="1171425"/>
            <a:ext cx="83334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</a:t>
            </a:r>
            <a:r>
              <a:rPr lang="en-US" sz="1600">
                <a:solidFill>
                  <a:schemeClr val="accent1"/>
                </a:solidFill>
              </a:rPr>
              <a:t>a(n) = 2n - 1</a:t>
            </a:r>
            <a:r>
              <a:rPr lang="en-US" sz="1600">
                <a:solidFill>
                  <a:schemeClr val="dk2"/>
                </a:solidFill>
              </a:rPr>
              <a:t>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1"/>
                </a:solidFill>
              </a:rPr>
              <a:t>by induction on </a:t>
            </a:r>
            <a:r>
              <a:rPr lang="en-US" sz="1600">
                <a:solidFill>
                  <a:schemeClr val="accent1"/>
                </a:solidFill>
              </a:rPr>
              <a:t>n</a:t>
            </a:r>
            <a:r>
              <a:rPr lang="en-US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r>
              <a:rPr lang="en-US" sz="1600">
                <a:solidFill>
                  <a:schemeClr val="accent1"/>
                </a:solidFill>
              </a:rPr>
              <a:t> (n = 1, n = 2)  a(1) = 1 = 2(1) - 1 and a(2) = 3 = 2(2) - 1 by definition of a.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r>
              <a:rPr lang="en-US" sz="1600">
                <a:solidFill>
                  <a:schemeClr val="accent1"/>
                </a:solidFill>
              </a:rPr>
              <a:t> Suppose P(1) ⋏ P(2) ⋏ … ⋏ P(k) </a:t>
            </a:r>
            <a:r>
              <a:rPr lang="en-US" sz="1600">
                <a:solidFill>
                  <a:schemeClr val="dk1"/>
                </a:solidFill>
              </a:rPr>
              <a:t>hold for an arbitrary </a:t>
            </a:r>
            <a:r>
              <a:rPr lang="en-US" sz="1600">
                <a:solidFill>
                  <a:schemeClr val="accent1"/>
                </a:solidFill>
              </a:rPr>
              <a:t>k ≥ 2.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accent1"/>
                </a:solidFill>
              </a:rPr>
              <a:t>i.e. a(k) = 2k - 1, a(k - 1) = 2(k - 1) - 1, a(k - 2) = 2(k - 2) - 1, etc.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2"/>
                </a:solidFill>
              </a:rPr>
              <a:t>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618768ebf1_0_2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212" name="Google Shape;212;g2618768ebf1_0_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g2618768ebf1_0_26"/>
          <p:cNvSpPr txBox="1"/>
          <p:nvPr/>
        </p:nvSpPr>
        <p:spPr>
          <a:xfrm>
            <a:off x="311700" y="1171425"/>
            <a:ext cx="83334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</a:t>
            </a:r>
            <a:r>
              <a:rPr lang="en-US" sz="1600">
                <a:solidFill>
                  <a:schemeClr val="accent1"/>
                </a:solidFill>
              </a:rPr>
              <a:t>a(n) = 2n - 1</a:t>
            </a:r>
            <a:r>
              <a:rPr lang="en-US" sz="1600">
                <a:solidFill>
                  <a:schemeClr val="dk2"/>
                </a:solidFill>
              </a:rPr>
              <a:t>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1"/>
                </a:solidFill>
              </a:rPr>
              <a:t>by induction on </a:t>
            </a:r>
            <a:r>
              <a:rPr lang="en-US" sz="1600">
                <a:solidFill>
                  <a:schemeClr val="accent1"/>
                </a:solidFill>
              </a:rPr>
              <a:t>n</a:t>
            </a:r>
            <a:r>
              <a:rPr lang="en-US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r>
              <a:rPr lang="en-US" sz="1600">
                <a:solidFill>
                  <a:schemeClr val="accent1"/>
                </a:solidFill>
              </a:rPr>
              <a:t> (n = 1, n = 2)  a(1) = 1 = 2(1) - 1 and a(2) = 3 = 2(2) - 1 by definition of a.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r>
              <a:rPr lang="en-US" sz="1600">
                <a:solidFill>
                  <a:schemeClr val="accent1"/>
                </a:solidFill>
              </a:rPr>
              <a:t> Suppose P(1) ⋏ P(2) ⋏ … ⋏ P(k) </a:t>
            </a:r>
            <a:r>
              <a:rPr lang="en-US" sz="1600">
                <a:solidFill>
                  <a:schemeClr val="dk1"/>
                </a:solidFill>
              </a:rPr>
              <a:t>hold for an arbitrary </a:t>
            </a:r>
            <a:r>
              <a:rPr lang="en-US" sz="1600">
                <a:solidFill>
                  <a:schemeClr val="accent1"/>
                </a:solidFill>
              </a:rPr>
              <a:t>k ≥ 2.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i.e. a(k) = 2k - 1, a(k - 1) = 2(k - 1) - 1, a(k - 2) = 2(k - 2) - 1, etc.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</a:t>
            </a:r>
            <a:r>
              <a:rPr lang="en-US" sz="1600">
                <a:solidFill>
                  <a:schemeClr val="dk2"/>
                </a:solidFill>
              </a:rPr>
              <a:t> </a:t>
            </a:r>
            <a:r>
              <a:rPr lang="en-US" sz="1600">
                <a:solidFill>
                  <a:schemeClr val="dk2"/>
                </a:solidFill>
              </a:rPr>
              <a:t>Goal: Show </a:t>
            </a:r>
            <a:r>
              <a:rPr lang="en-US" sz="1600">
                <a:solidFill>
                  <a:schemeClr val="accent1"/>
                </a:solidFill>
              </a:rPr>
              <a:t>P(k + 1): a(k + 1) = 2(k + 1) - 1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2"/>
                </a:solidFill>
              </a:rPr>
              <a:t>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618768ebf1_0_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219" name="Google Shape;219;g2618768ebf1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g2618768ebf1_0_20"/>
          <p:cNvSpPr txBox="1"/>
          <p:nvPr/>
        </p:nvSpPr>
        <p:spPr>
          <a:xfrm>
            <a:off x="311700" y="1171425"/>
            <a:ext cx="8333400" cy="35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</a:t>
            </a:r>
            <a:r>
              <a:rPr lang="en-US" sz="1600">
                <a:solidFill>
                  <a:schemeClr val="accent1"/>
                </a:solidFill>
              </a:rPr>
              <a:t>a(n) = 2n - 1</a:t>
            </a:r>
            <a:r>
              <a:rPr lang="en-US" sz="1600">
                <a:solidFill>
                  <a:schemeClr val="dk2"/>
                </a:solidFill>
              </a:rPr>
              <a:t>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1"/>
                </a:solidFill>
              </a:rPr>
              <a:t>by induction on </a:t>
            </a:r>
            <a:r>
              <a:rPr lang="en-US" sz="1600">
                <a:solidFill>
                  <a:schemeClr val="accent1"/>
                </a:solidFill>
              </a:rPr>
              <a:t>n</a:t>
            </a:r>
            <a:r>
              <a:rPr lang="en-US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r>
              <a:rPr lang="en-US" sz="1600">
                <a:solidFill>
                  <a:schemeClr val="accent1"/>
                </a:solidFill>
              </a:rPr>
              <a:t> (n = 1, n = 2)  a(1) = 1 = 2(1) - 1 and a(2) = 3 = 2(2) - 1 by definition of a.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r>
              <a:rPr lang="en-US" sz="1600">
                <a:solidFill>
                  <a:schemeClr val="accent1"/>
                </a:solidFill>
              </a:rPr>
              <a:t> Suppose P(1) ⋏ P(2) ⋏ … ⋏ P(k) </a:t>
            </a:r>
            <a:r>
              <a:rPr lang="en-US" sz="1600">
                <a:solidFill>
                  <a:schemeClr val="dk1"/>
                </a:solidFill>
              </a:rPr>
              <a:t>hold for an arbitrary </a:t>
            </a:r>
            <a:r>
              <a:rPr lang="en-US" sz="1600">
                <a:solidFill>
                  <a:schemeClr val="accent1"/>
                </a:solidFill>
              </a:rPr>
              <a:t>k ≥ 2.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i.e. a(k) = 2k - 1, a(k - 1) = 2(k - 1) - 1, a(k - 2) = 2(k - 2) - 1, etc.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 </a:t>
            </a:r>
            <a:r>
              <a:rPr lang="en-US" sz="1600">
                <a:solidFill>
                  <a:schemeClr val="dk2"/>
                </a:solidFill>
              </a:rPr>
              <a:t>Goal: Show </a:t>
            </a:r>
            <a:r>
              <a:rPr lang="en-US" sz="1600">
                <a:solidFill>
                  <a:schemeClr val="accent1"/>
                </a:solidFill>
              </a:rPr>
              <a:t>P(k + 1): a(k + 1) = 2(k + 1) - 1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a(k + 1) = …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		…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		= 2(k + 1) - 1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2"/>
                </a:solidFill>
              </a:rPr>
              <a:t>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618768ebf1_0_3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226" name="Google Shape;226;g2618768ebf1_0_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g2618768ebf1_0_32"/>
          <p:cNvSpPr txBox="1"/>
          <p:nvPr/>
        </p:nvSpPr>
        <p:spPr>
          <a:xfrm>
            <a:off x="311700" y="1171425"/>
            <a:ext cx="8333400" cy="35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</a:t>
            </a:r>
            <a:r>
              <a:rPr lang="en-US" sz="1600">
                <a:solidFill>
                  <a:schemeClr val="accent1"/>
                </a:solidFill>
              </a:rPr>
              <a:t>a(n) = 2n - 1</a:t>
            </a:r>
            <a:r>
              <a:rPr lang="en-US" sz="1600">
                <a:solidFill>
                  <a:schemeClr val="dk2"/>
                </a:solidFill>
              </a:rPr>
              <a:t>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1"/>
                </a:solidFill>
              </a:rPr>
              <a:t>by induction on </a:t>
            </a:r>
            <a:r>
              <a:rPr lang="en-US" sz="1600">
                <a:solidFill>
                  <a:schemeClr val="accent1"/>
                </a:solidFill>
              </a:rPr>
              <a:t>n</a:t>
            </a:r>
            <a:r>
              <a:rPr lang="en-US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r>
              <a:rPr lang="en-US" sz="1600">
                <a:solidFill>
                  <a:schemeClr val="accent1"/>
                </a:solidFill>
              </a:rPr>
              <a:t> (n = 1, n = 2)  a(1) = 1 = 2(1) - 1 and a(2) = 3 = 2(2) - 1 by definition of a.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r>
              <a:rPr lang="en-US" sz="1600">
                <a:solidFill>
                  <a:schemeClr val="accent1"/>
                </a:solidFill>
              </a:rPr>
              <a:t> Suppose P(1) ⋏ P(2) ⋏ … ⋏ P(k) </a:t>
            </a:r>
            <a:r>
              <a:rPr lang="en-US" sz="1600">
                <a:solidFill>
                  <a:schemeClr val="dk1"/>
                </a:solidFill>
              </a:rPr>
              <a:t>hold for an arbitrary </a:t>
            </a:r>
            <a:r>
              <a:rPr lang="en-US" sz="1600">
                <a:solidFill>
                  <a:schemeClr val="accent1"/>
                </a:solidFill>
              </a:rPr>
              <a:t>k ≥ 2.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i.e. a(k) = 2k - 1, a(k - 1) = 2(k - 1) - 1, a(k - 2) = 2(k - 2) - 1, etc.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 </a:t>
            </a:r>
            <a:r>
              <a:rPr lang="en-US" sz="1600">
                <a:solidFill>
                  <a:schemeClr val="dk2"/>
                </a:solidFill>
              </a:rPr>
              <a:t>Goal: Show </a:t>
            </a:r>
            <a:r>
              <a:rPr lang="en-US" sz="1600">
                <a:solidFill>
                  <a:schemeClr val="accent1"/>
                </a:solidFill>
              </a:rPr>
              <a:t>P(k + 1): a(k + 1) = 2(k + 1) - 1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a(k + 1) = 2a(k) - a(k - 1)			[Definition of a]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	     </a:t>
            </a:r>
            <a:r>
              <a:rPr lang="en-US" sz="1600">
                <a:solidFill>
                  <a:schemeClr val="accent1"/>
                </a:solidFill>
              </a:rPr>
              <a:t>…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             = 2(k + 1) - 1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2"/>
                </a:solidFill>
              </a:rPr>
              <a:t>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618768ebf1_0_3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233" name="Google Shape;233;g2618768ebf1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g2618768ebf1_0_38"/>
          <p:cNvSpPr txBox="1"/>
          <p:nvPr/>
        </p:nvSpPr>
        <p:spPr>
          <a:xfrm>
            <a:off x="311700" y="1171425"/>
            <a:ext cx="83334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</a:t>
            </a:r>
            <a:r>
              <a:rPr lang="en-US" sz="1600">
                <a:solidFill>
                  <a:schemeClr val="accent1"/>
                </a:solidFill>
              </a:rPr>
              <a:t>a(n) = 2n - 1</a:t>
            </a:r>
            <a:r>
              <a:rPr lang="en-US" sz="1600">
                <a:solidFill>
                  <a:schemeClr val="dk2"/>
                </a:solidFill>
              </a:rPr>
              <a:t>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1"/>
                </a:solidFill>
              </a:rPr>
              <a:t>by induction on </a:t>
            </a:r>
            <a:r>
              <a:rPr lang="en-US" sz="1600">
                <a:solidFill>
                  <a:schemeClr val="accent1"/>
                </a:solidFill>
              </a:rPr>
              <a:t>n</a:t>
            </a:r>
            <a:r>
              <a:rPr lang="en-US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r>
              <a:rPr lang="en-US" sz="1600">
                <a:solidFill>
                  <a:schemeClr val="accent1"/>
                </a:solidFill>
              </a:rPr>
              <a:t> (n = 1, n = 2)  a(1) = 1 = 2(1) - 1 and a(2) = 3 = 2(2) - 1 by definition of a.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r>
              <a:rPr lang="en-US" sz="1600">
                <a:solidFill>
                  <a:schemeClr val="accent1"/>
                </a:solidFill>
              </a:rPr>
              <a:t> Suppose P(1) ⋏ P(2) ⋏ … ⋏ P(k) </a:t>
            </a:r>
            <a:r>
              <a:rPr lang="en-US" sz="1600">
                <a:solidFill>
                  <a:schemeClr val="dk1"/>
                </a:solidFill>
              </a:rPr>
              <a:t>hold for an arbitrary </a:t>
            </a:r>
            <a:r>
              <a:rPr lang="en-US" sz="1600">
                <a:solidFill>
                  <a:schemeClr val="accent1"/>
                </a:solidFill>
              </a:rPr>
              <a:t>k ≥ 2.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i.e. a(k) = 2k - 1, a(k - 1) = 2(k - 1) - 1, a(k - 2) = 2(k - 2) - 1, etc.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 </a:t>
            </a:r>
            <a:r>
              <a:rPr lang="en-US" sz="1600">
                <a:solidFill>
                  <a:schemeClr val="dk2"/>
                </a:solidFill>
              </a:rPr>
              <a:t>Goal: Show </a:t>
            </a:r>
            <a:r>
              <a:rPr lang="en-US" sz="1600">
                <a:solidFill>
                  <a:schemeClr val="accent1"/>
                </a:solidFill>
              </a:rPr>
              <a:t>P(k + 1): a(k + 1) = 2(k + 1) - 1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a(k + 1) = 2a(k) - a(k - 1)			[Definition of a]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	     </a:t>
            </a:r>
            <a:r>
              <a:rPr lang="en-US" sz="1600">
                <a:solidFill>
                  <a:schemeClr val="accent1"/>
                </a:solidFill>
              </a:rPr>
              <a:t>= 2(2k - 1) - (2(k - 1) - 1)     </a:t>
            </a:r>
            <a:r>
              <a:rPr lang="en-US" sz="1600">
                <a:solidFill>
                  <a:schemeClr val="accent1"/>
                </a:solidFill>
              </a:rPr>
              <a:t>[Inductive Hypothesis] 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	     …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	     = 2(k + 1) - 1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2"/>
                </a:solidFill>
              </a:rPr>
              <a:t>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618768ebf1_0_5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t/>
            </a:r>
            <a:endParaRPr/>
          </a:p>
        </p:txBody>
      </p:sp>
      <p:pic>
        <p:nvPicPr>
          <p:cNvPr id="240" name="Google Shape;240;g2618768ebf1_0_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000" y="0"/>
            <a:ext cx="4838000" cy="117142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g2618768ebf1_0_50"/>
          <p:cNvSpPr txBox="1"/>
          <p:nvPr/>
        </p:nvSpPr>
        <p:spPr>
          <a:xfrm>
            <a:off x="311700" y="1171425"/>
            <a:ext cx="8333400" cy="38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Let P(ｎ) be “</a:t>
            </a:r>
            <a:r>
              <a:rPr lang="en-US" sz="1600">
                <a:solidFill>
                  <a:schemeClr val="accent1"/>
                </a:solidFill>
              </a:rPr>
              <a:t>a(n) = 2n - 1</a:t>
            </a:r>
            <a:r>
              <a:rPr lang="en-US" sz="1600">
                <a:solidFill>
                  <a:schemeClr val="dk2"/>
                </a:solidFill>
              </a:rPr>
              <a:t>”.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</a:rPr>
              <a:t>We show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1"/>
                </a:solidFill>
              </a:rPr>
              <a:t>by induction on </a:t>
            </a:r>
            <a:r>
              <a:rPr lang="en-US" sz="1600">
                <a:solidFill>
                  <a:schemeClr val="accent1"/>
                </a:solidFill>
              </a:rPr>
              <a:t>n</a:t>
            </a:r>
            <a:r>
              <a:rPr lang="en-US" sz="1600">
                <a:solidFill>
                  <a:schemeClr val="dk1"/>
                </a:solidFill>
              </a:rPr>
              <a:t>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Base Cases:</a:t>
            </a:r>
            <a:r>
              <a:rPr lang="en-US" sz="1600">
                <a:solidFill>
                  <a:schemeClr val="accent1"/>
                </a:solidFill>
              </a:rPr>
              <a:t> (n = 1, n = 2)  a(1) = 1 = 2(1) - 1 and a(2) = 3 = 2(2) - 1 by definition of a.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Hypothesis:</a:t>
            </a:r>
            <a:r>
              <a:rPr lang="en-US" sz="1600">
                <a:solidFill>
                  <a:schemeClr val="accent1"/>
                </a:solidFill>
              </a:rPr>
              <a:t> Suppose P(1) ⋏ P(2) ⋏ … ⋏ P(k) </a:t>
            </a:r>
            <a:r>
              <a:rPr lang="en-US" sz="1600">
                <a:solidFill>
                  <a:schemeClr val="dk1"/>
                </a:solidFill>
              </a:rPr>
              <a:t>hold for an arbitrary </a:t>
            </a:r>
            <a:r>
              <a:rPr lang="en-US" sz="1600">
                <a:solidFill>
                  <a:schemeClr val="accent1"/>
                </a:solidFill>
              </a:rPr>
              <a:t>k ≥ 2.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i.e. a(k) = 2k - 1, a(k - 1) = 2(k - 1) - 1, a(k - 2) = 2(k - 2) - 1, etc.</a:t>
            </a:r>
            <a:endParaRPr sz="1600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Inductive Step: </a:t>
            </a:r>
            <a:r>
              <a:rPr lang="en-US" sz="1600">
                <a:solidFill>
                  <a:schemeClr val="dk2"/>
                </a:solidFill>
              </a:rPr>
              <a:t>Goal: Show </a:t>
            </a:r>
            <a:r>
              <a:rPr lang="en-US" sz="1600">
                <a:solidFill>
                  <a:schemeClr val="accent1"/>
                </a:solidFill>
              </a:rPr>
              <a:t>P(k + 1): a(k + 1) = 2(k + 1) - 1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a(k + 1) = 2a(k) - a(k - 1)			        [Definition of a]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	     = 2(2k - 1) - (2(k - 1) - 1)		[Inductive Hypothesis] 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	     = 2k + 1					[Algebra]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</a:rPr>
              <a:t>	     = 2(k + 1) - 1				[Algebra</a:t>
            </a:r>
            <a:endParaRPr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</a:rPr>
              <a:t>Conclusion:</a:t>
            </a:r>
            <a:r>
              <a:rPr lang="en-US" sz="1600">
                <a:solidFill>
                  <a:schemeClr val="dk2"/>
                </a:solidFill>
              </a:rPr>
              <a:t> Therefore, P(ｎ) holds for all </a:t>
            </a:r>
            <a:r>
              <a:rPr lang="en-US" sz="1600">
                <a:solidFill>
                  <a:schemeClr val="accent1"/>
                </a:solidFill>
              </a:rPr>
              <a:t>n ≥ 1 </a:t>
            </a:r>
            <a:r>
              <a:rPr lang="en-US" sz="1600">
                <a:solidFill>
                  <a:schemeClr val="dk2"/>
                </a:solidFill>
              </a:rPr>
              <a:t> by the principle of induction 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75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Raleway"/>
              <a:buNone/>
            </a:pPr>
            <a:r>
              <a:rPr lang="en-US"/>
              <a:t>Questions? </a:t>
            </a:r>
            <a:endParaRPr/>
          </a:p>
        </p:txBody>
      </p:sp>
      <p:sp>
        <p:nvSpPr>
          <p:cNvPr id="247" name="Google Shape;247;p75"/>
          <p:cNvSpPr txBox="1"/>
          <p:nvPr/>
        </p:nvSpPr>
        <p:spPr>
          <a:xfrm>
            <a:off x="749650" y="2795775"/>
            <a:ext cx="5353500" cy="22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Topics: </a:t>
            </a:r>
            <a:endParaRPr b="1"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800">
                <a:solidFill>
                  <a:schemeClr val="lt1"/>
                </a:solidFill>
              </a:rPr>
              <a:t>Translations &amp; Predicate Logic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800">
                <a:solidFill>
                  <a:schemeClr val="lt1"/>
                </a:solidFill>
              </a:rPr>
              <a:t>English Proofs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800">
                <a:solidFill>
                  <a:schemeClr val="lt1"/>
                </a:solidFill>
              </a:rPr>
              <a:t>Number Theory 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800">
                <a:solidFill>
                  <a:schemeClr val="lt1"/>
                </a:solidFill>
              </a:rPr>
              <a:t>Set Theory 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800">
                <a:solidFill>
                  <a:schemeClr val="lt1"/>
                </a:solidFill>
              </a:rPr>
              <a:t>Strong Induction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-US" sz="1800">
                <a:solidFill>
                  <a:schemeClr val="lt1"/>
                </a:solidFill>
              </a:rPr>
              <a:t>Weak Induction 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617a6e3052_0_25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Raleway"/>
              <a:buNone/>
            </a:pPr>
            <a:r>
              <a:rPr lang="en-US"/>
              <a:t>That’s All Folks!</a:t>
            </a:r>
            <a:r>
              <a:rPr lang="en-US"/>
              <a:t> </a:t>
            </a:r>
            <a:endParaRPr/>
          </a:p>
        </p:txBody>
      </p:sp>
      <p:sp>
        <p:nvSpPr>
          <p:cNvPr id="253" name="Google Shape;253;g2617a6e3052_0_25"/>
          <p:cNvSpPr txBox="1"/>
          <p:nvPr>
            <p:ph idx="1" type="subTitle"/>
          </p:nvPr>
        </p:nvSpPr>
        <p:spPr>
          <a:xfrm>
            <a:off x="485875" y="3083888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Breathe, you are going to do great!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Announcements &amp; Reminders</a:t>
            </a:r>
            <a:endParaRPr/>
          </a:p>
        </p:txBody>
      </p:sp>
      <p:sp>
        <p:nvSpPr>
          <p:cNvPr id="76" name="Google Shape;76;p3"/>
          <p:cNvSpPr txBox="1"/>
          <p:nvPr>
            <p:ph idx="1" type="body"/>
          </p:nvPr>
        </p:nvSpPr>
        <p:spPr>
          <a:xfrm>
            <a:off x="311700" y="1068424"/>
            <a:ext cx="8520600" cy="41330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TONIGHT @ 6-7:30 pm in BAG 131 and 154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Please </a:t>
            </a:r>
            <a:r>
              <a:rPr b="1" lang="en-US"/>
              <a:t>bring an ID</a:t>
            </a:r>
            <a:r>
              <a:rPr lang="en-US"/>
              <a:t> (Husky Card or other ID) to the exam. We’ll be checking those during the exam.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Remember you’re allowed one piece of paper of handwritten notes. Please read details on the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exams</a:t>
            </a:r>
            <a:r>
              <a:rPr lang="en-US"/>
              <a:t> page.</a:t>
            </a:r>
            <a:endParaRPr>
              <a:solidFill>
                <a:schemeClr val="dk2"/>
              </a:solidFill>
            </a:endParaRPr>
          </a:p>
          <a:p>
            <a:pPr indent="-228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-US"/>
              <a:t>Check your email</a:t>
            </a:r>
            <a:r>
              <a:rPr lang="en-US"/>
              <a:t> for room assignments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Raleway"/>
              <a:buNone/>
            </a:pPr>
            <a:r>
              <a:rPr lang="en-US"/>
              <a:t>Set Theory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/>
          <p:nvPr>
            <p:ph type="title"/>
          </p:nvPr>
        </p:nvSpPr>
        <p:spPr>
          <a:xfrm>
            <a:off x="323559" y="19157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4- Section 04</a:t>
            </a:r>
            <a:endParaRPr/>
          </a:p>
        </p:txBody>
      </p:sp>
      <p:sp>
        <p:nvSpPr>
          <p:cNvPr id="87" name="Google Shape;87;p5"/>
          <p:cNvSpPr txBox="1"/>
          <p:nvPr>
            <p:ph idx="1" type="body"/>
          </p:nvPr>
        </p:nvSpPr>
        <p:spPr>
          <a:xfrm>
            <a:off x="428018" y="642557"/>
            <a:ext cx="8520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Write an English proof, proving</a:t>
            </a:r>
            <a:r>
              <a:rPr lang="en-US"/>
              <a:t> the following set identity</a:t>
            </a:r>
            <a:endParaRPr/>
          </a:p>
        </p:txBody>
      </p:sp>
      <p:sp>
        <p:nvSpPr>
          <p:cNvPr id="88" name="Google Shape;88;p5"/>
          <p:cNvSpPr txBox="1"/>
          <p:nvPr/>
        </p:nvSpPr>
        <p:spPr>
          <a:xfrm>
            <a:off x="472382" y="2002747"/>
            <a:ext cx="8117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Work on this problem with the people around you.</a:t>
            </a:r>
            <a:endParaRPr b="0" i="0" sz="2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</p:txBody>
      </p:sp>
      <p:sp>
        <p:nvSpPr>
          <p:cNvPr id="89" name="Google Shape;89;p5"/>
          <p:cNvSpPr txBox="1"/>
          <p:nvPr/>
        </p:nvSpPr>
        <p:spPr>
          <a:xfrm>
            <a:off x="428025" y="1058950"/>
            <a:ext cx="7928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Let the universal set be </a:t>
            </a:r>
            <a:r>
              <a:rPr i="1" lang="en-US" sz="2900">
                <a:solidFill>
                  <a:schemeClr val="dk1"/>
                </a:solidFill>
              </a:rPr>
              <a:t>u</a:t>
            </a:r>
            <a:r>
              <a:rPr lang="en-US" sz="2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en-US" sz="2000">
                <a:solidFill>
                  <a:schemeClr val="dk1"/>
                </a:solidFill>
              </a:rPr>
              <a:t>. Prove A ∩ B’ ⊆ A\B for any sets A, B.</a:t>
            </a:r>
            <a:endParaRPr sz="1600"/>
          </a:p>
        </p:txBody>
      </p:sp>
      <p:sp>
        <p:nvSpPr>
          <p:cNvPr id="90" name="Google Shape;90;p5"/>
          <p:cNvSpPr txBox="1"/>
          <p:nvPr/>
        </p:nvSpPr>
        <p:spPr>
          <a:xfrm>
            <a:off x="1843650" y="2683575"/>
            <a:ext cx="545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AutoNum type="arabicParenBoth"/>
            </a:pPr>
            <a:r>
              <a:rPr lang="en-US" sz="2000">
                <a:solidFill>
                  <a:schemeClr val="accent1"/>
                </a:solidFill>
              </a:rPr>
              <a:t>Translate the claim to predicate </a:t>
            </a:r>
            <a:endParaRPr sz="2000">
              <a:solidFill>
                <a:schemeClr val="accent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AutoNum type="arabicParenBoth"/>
            </a:pPr>
            <a:r>
              <a:rPr lang="en-US" sz="2000">
                <a:solidFill>
                  <a:schemeClr val="accent1"/>
                </a:solidFill>
              </a:rPr>
              <a:t>Write out the skeleton </a:t>
            </a:r>
            <a:endParaRPr/>
          </a:p>
        </p:txBody>
      </p:sp>
      <p:sp>
        <p:nvSpPr>
          <p:cNvPr id="91" name="Google Shape;91;p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17a6e3052_0_80"/>
          <p:cNvSpPr txBox="1"/>
          <p:nvPr>
            <p:ph type="title"/>
          </p:nvPr>
        </p:nvSpPr>
        <p:spPr>
          <a:xfrm>
            <a:off x="323559" y="19157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4- Section 04</a:t>
            </a:r>
            <a:endParaRPr/>
          </a:p>
        </p:txBody>
      </p:sp>
      <p:sp>
        <p:nvSpPr>
          <p:cNvPr id="97" name="Google Shape;97;g2617a6e3052_0_80"/>
          <p:cNvSpPr txBox="1"/>
          <p:nvPr>
            <p:ph idx="1" type="body"/>
          </p:nvPr>
        </p:nvSpPr>
        <p:spPr>
          <a:xfrm>
            <a:off x="366268" y="536732"/>
            <a:ext cx="8520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Write an English proof, proving the following set identity</a:t>
            </a:r>
            <a:endParaRPr/>
          </a:p>
        </p:txBody>
      </p:sp>
      <p:sp>
        <p:nvSpPr>
          <p:cNvPr id="98" name="Google Shape;98;g2617a6e3052_0_80"/>
          <p:cNvSpPr txBox="1"/>
          <p:nvPr/>
        </p:nvSpPr>
        <p:spPr>
          <a:xfrm>
            <a:off x="472382" y="2002747"/>
            <a:ext cx="8117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Work on this problem with the people around you.</a:t>
            </a:r>
            <a:endParaRPr b="0" i="0" sz="2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</p:txBody>
      </p:sp>
      <p:sp>
        <p:nvSpPr>
          <p:cNvPr id="99" name="Google Shape;99;g2617a6e3052_0_80"/>
          <p:cNvSpPr txBox="1"/>
          <p:nvPr/>
        </p:nvSpPr>
        <p:spPr>
          <a:xfrm>
            <a:off x="428025" y="1058950"/>
            <a:ext cx="7928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Let the universal set be </a:t>
            </a:r>
            <a:r>
              <a:rPr i="1" lang="en-US" sz="2900">
                <a:solidFill>
                  <a:schemeClr val="dk1"/>
                </a:solidFill>
              </a:rPr>
              <a:t>u</a:t>
            </a:r>
            <a:r>
              <a:rPr lang="en-US" sz="2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en-US" sz="2000">
                <a:solidFill>
                  <a:schemeClr val="dk1"/>
                </a:solidFill>
              </a:rPr>
              <a:t>. Prove A ∩ B’ ⊆ A\B for any sets A, B.</a:t>
            </a:r>
            <a:endParaRPr sz="1600"/>
          </a:p>
        </p:txBody>
      </p:sp>
      <p:sp>
        <p:nvSpPr>
          <p:cNvPr id="100" name="Google Shape;100;g2617a6e3052_0_80"/>
          <p:cNvSpPr txBox="1"/>
          <p:nvPr/>
        </p:nvSpPr>
        <p:spPr>
          <a:xfrm>
            <a:off x="1843650" y="2683575"/>
            <a:ext cx="54567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AutoNum type="arabicParenBoth"/>
            </a:pPr>
            <a:r>
              <a:rPr lang="en-US" sz="2000">
                <a:solidFill>
                  <a:schemeClr val="accent1"/>
                </a:solidFill>
              </a:rPr>
              <a:t>Translate the claim to predicate </a:t>
            </a:r>
            <a:endParaRPr sz="2000">
              <a:solidFill>
                <a:schemeClr val="accent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∀x(x ∈ A ∩ B’ → x ∈ A\B)  </a:t>
            </a:r>
            <a:endParaRPr sz="2000">
              <a:solidFill>
                <a:schemeClr val="accent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AutoNum type="arabicParenBoth"/>
            </a:pPr>
            <a:r>
              <a:rPr lang="en-US" sz="2000">
                <a:solidFill>
                  <a:schemeClr val="accent1"/>
                </a:solidFill>
              </a:rPr>
              <a:t>Write out the skeleton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617a6e3052_0_9"/>
          <p:cNvSpPr txBox="1"/>
          <p:nvPr>
            <p:ph type="title"/>
          </p:nvPr>
        </p:nvSpPr>
        <p:spPr>
          <a:xfrm>
            <a:off x="311700" y="122400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Remember the Skeleton!</a:t>
            </a:r>
            <a:endParaRPr/>
          </a:p>
        </p:txBody>
      </p:sp>
      <p:pic>
        <p:nvPicPr>
          <p:cNvPr id="106" name="Google Shape;106;g2617a6e3052_0_9"/>
          <p:cNvPicPr preferRelativeResize="0"/>
          <p:nvPr/>
        </p:nvPicPr>
        <p:blipFill rotWithShape="1">
          <a:blip r:embed="rId3">
            <a:alphaModFix/>
          </a:blip>
          <a:srcRect b="0" l="1584" r="0" t="19080"/>
          <a:stretch/>
        </p:blipFill>
        <p:spPr>
          <a:xfrm>
            <a:off x="407000" y="1067150"/>
            <a:ext cx="7642726" cy="3510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Google Shape;107;g2617a6e3052_0_9"/>
          <p:cNvCxnSpPr/>
          <p:nvPr/>
        </p:nvCxnSpPr>
        <p:spPr>
          <a:xfrm flipH="1" rot="10800000">
            <a:off x="1543425" y="2567400"/>
            <a:ext cx="1869600" cy="8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g2617a6e3052_0_9"/>
          <p:cNvCxnSpPr/>
          <p:nvPr/>
        </p:nvCxnSpPr>
        <p:spPr>
          <a:xfrm>
            <a:off x="2216200" y="4059400"/>
            <a:ext cx="1690800" cy="6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617a6e3052_0_88"/>
          <p:cNvSpPr txBox="1"/>
          <p:nvPr>
            <p:ph type="title"/>
          </p:nvPr>
        </p:nvSpPr>
        <p:spPr>
          <a:xfrm>
            <a:off x="258775" y="184150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Write it Out: </a:t>
            </a:r>
            <a:endParaRPr/>
          </a:p>
        </p:txBody>
      </p:sp>
      <p:sp>
        <p:nvSpPr>
          <p:cNvPr id="114" name="Google Shape;114;g2617a6e3052_0_88"/>
          <p:cNvSpPr txBox="1"/>
          <p:nvPr/>
        </p:nvSpPr>
        <p:spPr>
          <a:xfrm>
            <a:off x="3554250" y="249550"/>
            <a:ext cx="4859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accent1"/>
                </a:solidFill>
              </a:rPr>
              <a:t>∀x(x ∈ A ∩ B’ → x ∈ A\B) 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617a6e3052_0_18"/>
          <p:cNvSpPr txBox="1"/>
          <p:nvPr>
            <p:ph type="title"/>
          </p:nvPr>
        </p:nvSpPr>
        <p:spPr>
          <a:xfrm>
            <a:off x="323559" y="19157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1111"/>
              <a:buFont typeface="Raleway"/>
              <a:buNone/>
            </a:pPr>
            <a:r>
              <a:rPr lang="en-US"/>
              <a:t>Problem 4- Section 04</a:t>
            </a:r>
            <a:endParaRPr/>
          </a:p>
        </p:txBody>
      </p:sp>
      <p:sp>
        <p:nvSpPr>
          <p:cNvPr id="120" name="Google Shape;120;g2617a6e3052_0_18"/>
          <p:cNvSpPr txBox="1"/>
          <p:nvPr>
            <p:ph idx="1" type="body"/>
          </p:nvPr>
        </p:nvSpPr>
        <p:spPr>
          <a:xfrm>
            <a:off x="366293" y="457357"/>
            <a:ext cx="8520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Write an English proof, proving the following set identity</a:t>
            </a:r>
            <a:endParaRPr/>
          </a:p>
        </p:txBody>
      </p:sp>
      <p:sp>
        <p:nvSpPr>
          <p:cNvPr id="121" name="Google Shape;121;g2617a6e3052_0_18"/>
          <p:cNvSpPr txBox="1"/>
          <p:nvPr/>
        </p:nvSpPr>
        <p:spPr>
          <a:xfrm>
            <a:off x="419200" y="850225"/>
            <a:ext cx="77124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Let the universal set be </a:t>
            </a:r>
            <a:r>
              <a:rPr i="1" lang="en-US" sz="2900">
                <a:solidFill>
                  <a:schemeClr val="dk1"/>
                </a:solidFill>
              </a:rPr>
              <a:t>u</a:t>
            </a:r>
            <a:r>
              <a:rPr lang="en-US" sz="2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en-US" sz="2000">
                <a:solidFill>
                  <a:schemeClr val="dk1"/>
                </a:solidFill>
              </a:rPr>
              <a:t>. Prove A ∩ B’ ⊆ A\B for any sets A, B.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22" name="Google Shape;122;g2617a6e3052_0_18"/>
          <p:cNvSpPr txBox="1"/>
          <p:nvPr/>
        </p:nvSpPr>
        <p:spPr>
          <a:xfrm>
            <a:off x="419200" y="1563525"/>
            <a:ext cx="77940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Let x be an arbitrary element and suppose that </a:t>
            </a:r>
            <a:r>
              <a:rPr lang="en-US" sz="2000">
                <a:solidFill>
                  <a:schemeClr val="accent1"/>
                </a:solidFill>
                <a:highlight>
                  <a:srgbClr val="FFF2CC"/>
                </a:highlight>
              </a:rPr>
              <a:t>x ∈ A ∩ B’.</a:t>
            </a:r>
            <a:r>
              <a:rPr lang="en-US" sz="2000">
                <a:solidFill>
                  <a:schemeClr val="accent1"/>
                </a:solidFill>
              </a:rPr>
              <a:t> </a:t>
            </a:r>
            <a:endParaRPr b="1"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accent1"/>
                </a:solidFill>
              </a:rPr>
              <a:t>…</a:t>
            </a:r>
            <a:endParaRPr b="1"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accent1"/>
                </a:solidFill>
              </a:rPr>
              <a:t>…</a:t>
            </a:r>
            <a:endParaRPr b="1"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…</a:t>
            </a:r>
            <a:r>
              <a:rPr lang="en-US" sz="2000">
                <a:solidFill>
                  <a:schemeClr val="accent1"/>
                </a:solidFill>
              </a:rPr>
              <a:t>So </a:t>
            </a:r>
            <a:r>
              <a:rPr lang="en-US" sz="2000">
                <a:solidFill>
                  <a:schemeClr val="accent1"/>
                </a:solidFill>
                <a:highlight>
                  <a:srgbClr val="D9EAD3"/>
                </a:highlight>
              </a:rPr>
              <a:t>x ∈ A\B. </a:t>
            </a:r>
            <a:endParaRPr sz="2000">
              <a:solidFill>
                <a:schemeClr val="accent1"/>
              </a:solidFill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accent1"/>
                </a:solidFill>
              </a:rPr>
              <a:t>Since x was arbitrary, we can conclude that </a:t>
            </a:r>
            <a:r>
              <a:rPr lang="en-US" sz="2000">
                <a:solidFill>
                  <a:schemeClr val="accent1"/>
                </a:solidFill>
                <a:highlight>
                  <a:srgbClr val="FFF2CC"/>
                </a:highlight>
              </a:rPr>
              <a:t>A ∩ B’</a:t>
            </a:r>
            <a:r>
              <a:rPr lang="en-US" sz="2000">
                <a:solidFill>
                  <a:schemeClr val="accent1"/>
                </a:solidFill>
              </a:rPr>
              <a:t> ⊆ </a:t>
            </a:r>
            <a:r>
              <a:rPr lang="en-US" sz="2000">
                <a:solidFill>
                  <a:schemeClr val="accent1"/>
                </a:solidFill>
                <a:highlight>
                  <a:srgbClr val="D9EAD3"/>
                </a:highlight>
              </a:rPr>
              <a:t>A\B </a:t>
            </a:r>
            <a:r>
              <a:rPr lang="en-US" sz="2000">
                <a:solidFill>
                  <a:schemeClr val="accent1"/>
                </a:solidFill>
              </a:rPr>
              <a:t>by definition of subset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w-slides">
  <a:themeElements>
    <a:clrScheme name="Custom 6">
      <a:dk1>
        <a:srgbClr val="000000"/>
      </a:dk1>
      <a:lt1>
        <a:srgbClr val="FFFFFF"/>
      </a:lt1>
      <a:dk2>
        <a:srgbClr val="333333"/>
      </a:dk2>
      <a:lt2>
        <a:srgbClr val="154DBD"/>
      </a:lt2>
      <a:accent1>
        <a:srgbClr val="D50CEA"/>
      </a:accent1>
      <a:accent2>
        <a:srgbClr val="5E2B97"/>
      </a:accent2>
      <a:accent3>
        <a:srgbClr val="0B975E"/>
      </a:accent3>
      <a:accent4>
        <a:srgbClr val="BB5D23"/>
      </a:accent4>
      <a:accent5>
        <a:srgbClr val="EDC709"/>
      </a:accent5>
      <a:accent6>
        <a:srgbClr val="A3A3A3"/>
      </a:accent6>
      <a:hlink>
        <a:srgbClr val="D63236"/>
      </a:hlink>
      <a:folHlink>
        <a:srgbClr val="A3212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