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34" r:id="rId3"/>
    <p:sldId id="351" r:id="rId4"/>
    <p:sldId id="333" r:id="rId5"/>
    <p:sldId id="348" r:id="rId6"/>
    <p:sldId id="349" r:id="rId7"/>
    <p:sldId id="350" r:id="rId8"/>
    <p:sldId id="335" r:id="rId9"/>
    <p:sldId id="336" r:id="rId10"/>
    <p:sldId id="337" r:id="rId11"/>
    <p:sldId id="338" r:id="rId12"/>
    <p:sldId id="339" r:id="rId13"/>
    <p:sldId id="341" r:id="rId14"/>
    <p:sldId id="347" r:id="rId15"/>
    <p:sldId id="342" r:id="rId16"/>
    <p:sldId id="343" r:id="rId17"/>
    <p:sldId id="344" r:id="rId18"/>
    <p:sldId id="345" r:id="rId19"/>
    <p:sldId id="346" r:id="rId20"/>
    <p:sldId id="300" r:id="rId21"/>
    <p:sldId id="325" r:id="rId22"/>
    <p:sldId id="274" r:id="rId23"/>
    <p:sldId id="301" r:id="rId24"/>
    <p:sldId id="302" r:id="rId25"/>
    <p:sldId id="275" r:id="rId26"/>
    <p:sldId id="303" r:id="rId27"/>
    <p:sldId id="278" r:id="rId28"/>
    <p:sldId id="279" r:id="rId29"/>
    <p:sldId id="280" r:id="rId30"/>
    <p:sldId id="281" r:id="rId31"/>
    <p:sldId id="312" r:id="rId32"/>
    <p:sldId id="282" r:id="rId33"/>
    <p:sldId id="310" r:id="rId34"/>
    <p:sldId id="257" r:id="rId35"/>
    <p:sldId id="313" r:id="rId36"/>
    <p:sldId id="314" r:id="rId37"/>
    <p:sldId id="382" r:id="rId38"/>
    <p:sldId id="316" r:id="rId39"/>
    <p:sldId id="357" r:id="rId40"/>
    <p:sldId id="358" r:id="rId41"/>
    <p:sldId id="317" r:id="rId42"/>
    <p:sldId id="383" r:id="rId43"/>
    <p:sldId id="384" r:id="rId44"/>
    <p:sldId id="385" r:id="rId45"/>
    <p:sldId id="318" r:id="rId46"/>
    <p:sldId id="356" r:id="rId47"/>
    <p:sldId id="386" r:id="rId48"/>
    <p:sldId id="387" r:id="rId49"/>
    <p:sldId id="389" r:id="rId50"/>
    <p:sldId id="388" r:id="rId51"/>
    <p:sldId id="321" r:id="rId52"/>
    <p:sldId id="323" r:id="rId53"/>
    <p:sldId id="319" r:id="rId54"/>
    <p:sldId id="324" r:id="rId5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24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EBED4E-280B-4D1F-91E2-EAE079489D9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replaced p with a and q with b. Same as if you replaced the “I” in a for-loop with a “j” everywhere in that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4161-02CB-4E79-96C7-F52320B8DA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5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3w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have the same truth value.”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</a:t>
            </a:r>
            <a:r>
              <a:rPr lang="en-US" dirty="0" err="1"/>
              <a:t>panopto</a:t>
            </a:r>
            <a:r>
              <a:rPr lang="en-US" dirty="0"/>
              <a:t>” – link is posted on ed.</a:t>
            </a:r>
          </a:p>
          <a:p>
            <a:r>
              <a:rPr lang="en-US" dirty="0"/>
              <a:t>HW1 came out yesterday – on the assignments tab on the webpage</a:t>
            </a:r>
          </a:p>
          <a:p>
            <a:pPr lvl="1"/>
            <a:r>
              <a:rPr lang="en-US" dirty="0"/>
              <a:t>Due Thursday evening.</a:t>
            </a:r>
          </a:p>
          <a:p>
            <a:pPr lvl="1"/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OH have started!</a:t>
            </a:r>
          </a:p>
          <a:p>
            <a:pPr lvl="1"/>
            <a:r>
              <a:rPr lang="en-US" dirty="0"/>
              <a:t>mix of zoom + in-person</a:t>
            </a:r>
          </a:p>
          <a:p>
            <a:pPr lvl="1"/>
            <a:r>
              <a:rPr lang="en-US" dirty="0"/>
              <a:t>Visit early! We get very busy right before deadlines!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CC1 and 2 will both be due Monday 1:30 (delayed deadline for CC1)</a:t>
            </a:r>
          </a:p>
          <a:p>
            <a:pPr lvl="1"/>
            <a:r>
              <a:rPr lang="en-US" dirty="0"/>
              <a:t>Still make sure you can get on </a:t>
            </a:r>
            <a:r>
              <a:rPr lang="en-US" dirty="0" err="1"/>
              <a:t>gradescope</a:t>
            </a:r>
            <a:r>
              <a:rPr lang="en-US" dirty="0"/>
              <a:t> right away!</a:t>
            </a:r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This distinction will be easier to understand after you see us use them both a few time.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  <a:blipFill>
                <a:blip r:embed="rId2"/>
                <a:stretch>
                  <a:fillRect l="-1560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two rules,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262583"/>
              </p:ext>
            </p:extLst>
          </p:nvPr>
        </p:nvGraphicFramePr>
        <p:xfrm>
          <a:off x="1228299" y="2649675"/>
          <a:ext cx="677868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D84AE2B-B712-46FD-ADDA-C37240CDBC94}"/>
              </a:ext>
            </a:extLst>
          </p:cNvPr>
          <p:cNvSpPr/>
          <p:nvPr/>
        </p:nvSpPr>
        <p:spPr>
          <a:xfrm>
            <a:off x="3943350" y="2649675"/>
            <a:ext cx="1533526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BE546-FB3C-4702-9C95-4CA1B0BECAA0}"/>
              </a:ext>
            </a:extLst>
          </p:cNvPr>
          <p:cNvSpPr/>
          <p:nvPr/>
        </p:nvSpPr>
        <p:spPr>
          <a:xfrm>
            <a:off x="6543675" y="2649675"/>
            <a:ext cx="1463304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5465-0B2D-4EF4-91E7-3B4DA6E5E763}"/>
              </a:ext>
            </a:extLst>
          </p:cNvPr>
          <p:cNvSpPr/>
          <p:nvPr/>
        </p:nvSpPr>
        <p:spPr>
          <a:xfrm>
            <a:off x="3321050" y="5238309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89974" y="5438634"/>
            <a:ext cx="449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Medium"/>
                <a:cs typeface="Franklin Gothic Medium"/>
              </a:rPr>
              <a:t>You’ve been using these for a while!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527-F7BD-4673-BBB9-CB266B19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enrolling in 390Z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C4ED-0A37-444F-93B3-FF8DDE9D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still space!</a:t>
            </a:r>
          </a:p>
          <a:p>
            <a:br>
              <a:rPr lang="en-US" dirty="0"/>
            </a:br>
            <a:r>
              <a:rPr lang="en-US" dirty="0"/>
              <a:t>More info on the </a:t>
            </a:r>
            <a:r>
              <a:rPr lang="en-US" dirty="0">
                <a:hlinkClick r:id="rId2"/>
              </a:rPr>
              <a:t>390z course webpage</a:t>
            </a:r>
            <a:endParaRPr lang="en-US" dirty="0"/>
          </a:p>
          <a:p>
            <a:r>
              <a:rPr lang="en-US" dirty="0"/>
              <a:t>You need an add code, the form to get one is on the course web.</a:t>
            </a:r>
          </a:p>
        </p:txBody>
      </p:sp>
    </p:spTree>
    <p:extLst>
      <p:ext uri="{BB962C8B-B14F-4D97-AF65-F5344CB8AC3E}">
        <p14:creationId xmlns:p14="http://schemas.microsoft.com/office/powerpoint/2010/main" val="140784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61958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513265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2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141727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1026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FFAC7F1-52A1-400C-A4DB-261AEFE222E9}"/>
              </a:ext>
            </a:extLst>
          </p:cNvPr>
          <p:cNvSpPr/>
          <p:nvPr/>
        </p:nvSpPr>
        <p:spPr>
          <a:xfrm>
            <a:off x="3905250" y="2775937"/>
            <a:ext cx="1000125" cy="27568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FB74A-D0D4-4B63-86C2-5C7BD38CDDAC}"/>
              </a:ext>
            </a:extLst>
          </p:cNvPr>
          <p:cNvSpPr/>
          <p:nvPr/>
        </p:nvSpPr>
        <p:spPr>
          <a:xfrm>
            <a:off x="5747719" y="2751685"/>
            <a:ext cx="1182523" cy="27811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1F0E9-E0DD-4576-8F1C-5911ADDD3BBC}"/>
              </a:ext>
            </a:extLst>
          </p:cNvPr>
          <p:cNvSpPr/>
          <p:nvPr/>
        </p:nvSpPr>
        <p:spPr>
          <a:xfrm>
            <a:off x="6096000" y="5629857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E548CDB-8DED-4277-B38A-8C3EE7E2E984}"/>
              </a:ext>
            </a:extLst>
          </p:cNvPr>
          <p:cNvSpPr txBox="1"/>
          <p:nvPr/>
        </p:nvSpPr>
        <p:spPr>
          <a:xfrm>
            <a:off x="583163" y="217227"/>
            <a:ext cx="109867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Properties of Logical Connectives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D3519-7DE9-4237-A3E5-7C05168F4C71}"/>
              </a:ext>
            </a:extLst>
          </p:cNvPr>
          <p:cNvSpPr txBox="1"/>
          <p:nvPr/>
        </p:nvSpPr>
        <p:spPr>
          <a:xfrm>
            <a:off x="9296466" y="258386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You don’t have to memorize this list!</a:t>
            </a:r>
          </a:p>
        </p:txBody>
      </p:sp>
    </p:spTree>
    <p:extLst>
      <p:ext uri="{BB962C8B-B14F-4D97-AF65-F5344CB8AC3E}">
        <p14:creationId xmlns:p14="http://schemas.microsoft.com/office/powerpoint/2010/main" val="1845541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will be a long proof! Longer than most of the ones on </a:t>
                </a:r>
                <a:r>
                  <a:rPr lang="en-US" dirty="0" err="1"/>
                  <a:t>homeworks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I’m starting with a hard one so you see all the tricks.</a:t>
                </a:r>
              </a:p>
              <a:p>
                <a:r>
                  <a:rPr lang="en-US" dirty="0"/>
                  <a:t>This process will be easier if we change variables, we’re going to show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write a proof?</a:t>
                </a:r>
              </a:p>
              <a:p>
                <a:r>
                  <a:rPr lang="en-US" dirty="0"/>
                  <a:t>It’s not always plug-and-chug…we’ll be highlighting strategies throughout the quarter.</a:t>
                </a:r>
              </a:p>
              <a:p>
                <a:r>
                  <a:rPr lang="en-US" dirty="0"/>
                  <a:t>To start with:</a:t>
                </a:r>
              </a:p>
              <a:p>
                <a:r>
                  <a:rPr lang="en-US" dirty="0"/>
                  <a:t>Make sure we know what we want to show…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law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0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604" y="3429000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4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668" y="4092971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4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336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469748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11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blipFill>
                <a:blip r:embed="rId4"/>
                <a:stretch>
                  <a:fillRect l="-98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5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7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A4863A-90DC-4A05-907B-6F4F8839425C}"/>
              </a:ext>
            </a:extLst>
          </p:cNvPr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B134B-ED7A-423C-971E-8F22A8428E2C}"/>
              </a:ext>
            </a:extLst>
          </p:cNvPr>
          <p:cNvSpPr txBox="1"/>
          <p:nvPr/>
        </p:nvSpPr>
        <p:spPr>
          <a:xfrm>
            <a:off x="819089" y="5981237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523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Simplify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blipFill>
                <a:blip r:embed="rId5"/>
                <a:stretch>
                  <a:fillRect l="-2179" t="-2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63F81E-CD0E-4096-B81F-9BAB7EDD66A7}"/>
              </a:ext>
            </a:extLst>
          </p:cNvPr>
          <p:cNvSpPr txBox="1"/>
          <p:nvPr/>
        </p:nvSpPr>
        <p:spPr>
          <a:xfrm>
            <a:off x="89796" y="5545098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733ED-4781-4EA5-A661-2552E9CF4E4C}"/>
              </a:ext>
            </a:extLst>
          </p:cNvPr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88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– they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blipFill>
                <a:blip r:embed="rId5"/>
                <a:stretch>
                  <a:fillRect l="-25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4188160" y="3378819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3793</TotalTime>
  <Words>4434</Words>
  <Application>Microsoft Office PowerPoint</Application>
  <PresentationFormat>Widescreen</PresentationFormat>
  <Paragraphs>832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Consider enrolling in 390Z</vt:lpstr>
      <vt:lpstr>Today</vt:lpstr>
      <vt:lpstr>Implication (p→q)</vt:lpstr>
      <vt:lpstr>p → q</vt:lpstr>
      <vt:lpstr>p → q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Today</vt:lpstr>
      <vt:lpstr>Logical Equivalence</vt:lpstr>
      <vt:lpstr>A  B  vs.  A  B</vt:lpstr>
      <vt:lpstr>Simplification and Proofs</vt:lpstr>
      <vt:lpstr>Manipulating Expressions</vt:lpstr>
      <vt:lpstr>De Morgan’s Laws</vt:lpstr>
      <vt:lpstr>De Morgan’s Laws</vt:lpstr>
      <vt:lpstr>De Morgan’s Laws</vt:lpstr>
      <vt:lpstr>De Morgan’s Laws</vt:lpstr>
      <vt:lpstr>De Morgan’s Laws</vt:lpstr>
      <vt:lpstr>Law of Implication</vt:lpstr>
      <vt:lpstr>Law of Implication</vt:lpstr>
      <vt:lpstr>Law of Implication</vt:lpstr>
      <vt:lpstr>Properties of Logical Connectives</vt:lpstr>
      <vt:lpstr>PowerPoint Presentation</vt:lpstr>
      <vt:lpstr>Using Our Rules</vt:lpstr>
      <vt:lpstr>Our First Proof</vt:lpstr>
      <vt:lpstr>Our First Proof</vt:lpstr>
      <vt:lpstr>Our First Proof</vt:lpstr>
      <vt:lpstr>Let’s apply a rule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PowerPoint Presentation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115</cp:revision>
  <cp:lastPrinted>2023-09-28T19:18:28Z</cp:lastPrinted>
  <dcterms:created xsi:type="dcterms:W3CDTF">2020-07-09T20:29:17Z</dcterms:created>
  <dcterms:modified xsi:type="dcterms:W3CDTF">2024-01-16T16:58:54Z</dcterms:modified>
</cp:coreProperties>
</file>