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392" r:id="rId3"/>
    <p:sldId id="301" r:id="rId4"/>
    <p:sldId id="314" r:id="rId5"/>
    <p:sldId id="404" r:id="rId6"/>
    <p:sldId id="316" r:id="rId7"/>
    <p:sldId id="357" r:id="rId8"/>
    <p:sldId id="358" r:id="rId9"/>
    <p:sldId id="317" r:id="rId10"/>
    <p:sldId id="348" r:id="rId11"/>
    <p:sldId id="349" r:id="rId12"/>
    <p:sldId id="350" r:id="rId13"/>
    <p:sldId id="318" r:id="rId14"/>
    <p:sldId id="356" r:id="rId15"/>
    <p:sldId id="405" r:id="rId16"/>
    <p:sldId id="406" r:id="rId17"/>
    <p:sldId id="407" r:id="rId18"/>
    <p:sldId id="408" r:id="rId19"/>
    <p:sldId id="321" r:id="rId20"/>
    <p:sldId id="323" r:id="rId21"/>
    <p:sldId id="319" r:id="rId22"/>
    <p:sldId id="324" r:id="rId23"/>
    <p:sldId id="395" r:id="rId24"/>
    <p:sldId id="396" r:id="rId25"/>
    <p:sldId id="397" r:id="rId26"/>
    <p:sldId id="398" r:id="rId27"/>
    <p:sldId id="399" r:id="rId28"/>
    <p:sldId id="400" r:id="rId29"/>
    <p:sldId id="382" r:id="rId30"/>
    <p:sldId id="389" r:id="rId31"/>
    <p:sldId id="377" r:id="rId32"/>
    <p:sldId id="262" r:id="rId33"/>
    <p:sldId id="263" r:id="rId34"/>
    <p:sldId id="383" r:id="rId35"/>
    <p:sldId id="384" r:id="rId36"/>
    <p:sldId id="266" r:id="rId37"/>
    <p:sldId id="267" r:id="rId38"/>
    <p:sldId id="385" r:id="rId39"/>
    <p:sldId id="386" r:id="rId40"/>
    <p:sldId id="387" r:id="rId41"/>
    <p:sldId id="390" r:id="rId42"/>
    <p:sldId id="388" r:id="rId43"/>
    <p:sldId id="261" r:id="rId44"/>
    <p:sldId id="260" r:id="rId45"/>
    <p:sldId id="264" r:id="rId46"/>
    <p:sldId id="265" r:id="rId47"/>
    <p:sldId id="302" r:id="rId48"/>
    <p:sldId id="303" r:id="rId49"/>
    <p:sldId id="378" r:id="rId50"/>
    <p:sldId id="379" r:id="rId51"/>
    <p:sldId id="391" r:id="rId52"/>
    <p:sldId id="371" r:id="rId53"/>
    <p:sldId id="370" r:id="rId54"/>
    <p:sldId id="372" r:id="rId55"/>
    <p:sldId id="373" r:id="rId56"/>
    <p:sldId id="374" r:id="rId57"/>
    <p:sldId id="311" r:id="rId58"/>
    <p:sldId id="375" r:id="rId59"/>
    <p:sldId id="376" r:id="rId60"/>
    <p:sldId id="40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9">109 68,'0'0,"0"0,0 0,0 0,0 0,0 0,0 0,0 0,0 0,0 0,0 0,0 0,0 0,0 0,0 0,1 0,82 0,-71-5,76-2,134-1,-122-6,-79 9,0 2,1 0,0 1,0 1,17 2,101-6,65 3,-82-4,74-1,-160 7,-1 1,1 1,35 8,28 2,38-14,60 42,-82-18,42 6,-131-22,35 15,-11 14,-44-29</inkml:trace>
  <inkml:trace contextRef="#ctx0" brushRef="#br0" timeOffset="2363.767">2705 365,'23'23,"-16"-15,0 0,-1 1,-1 0,0 0,0 0,0 1,-1 0,-1 0,1 0,-2 0,1 0,-2 1,1 3,5 91,0-45,6-4,-19-27,-9 47,-8-13,19-52,4-10</inkml:trace>
  <inkml:trace contextRef="#ctx0" brushRef="#br0" timeOffset="2991.209">2467 149,'86'69,"47"42,-106-87,-22-21</inkml:trace>
  <inkml:trace contextRef="#ctx0" brushRef="#br0" timeOffset="5565.732">2808 763,'0'0,"0"0,0 0,0 0,0 0,0 0,0 0,0 0,0 0,0 0,-2 9,-20 49,17-47,0 1,0-1,1 1,1 0,0 0,1 0,0 0,0 9,1-15,-1 0,1 0,-1 0,0 0,-1-1,1 1,-1 0,0-1,-1 0,1 0,-4 4,-71 62,18-31,-41 10,-27-3,107-40,0-2,0 0,-1-1,1-1,-5-1,-95 1,11 1,-39 2,6 8,15-25,-78 5,-72-26,118 19,-60 0,103 6,-27 1,15 1,13-3,22 2,-10 5,102 1</inkml:trace>
  <inkml:trace contextRef="#ctx0" brushRef="#br0" timeOffset="6947.887">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3">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3">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46">14 11,'0'0,"0"0,-1 3,-11 36,47-40,49 0,42 51,-115-44,-1 0,0 1,-1 0,1 1,-1 0,-1 1,0-1,7 10,4 4,48 73,-20 1,-42-85,0 0,-1 1,0-1,-1 1,0 0,-1 0,-1 0,0 1,0-1,-1 2,-3 134,-28-45,29-95,-3 18,-1 1,-2-1,0-1,-2 0,-2 2,-31 60,-48 70,80-139,-2 0,0-1,-1 0,-1-1,-1 0,-17 19,-22 9,32-31,16-10,5-2</inkml:trace>
  <inkml:trace contextRef="#ctx0" brushRef="#br0" timeOffset="2893.447">96 1355,'21'2,"60"23,15-18,-7-15,83-30,-71 14,-59 14,-19 5,-1 0,1-2,-2 0,1-2,-1 0,0-1,2-3,91-86,-94 80,55-56,-25 36,-1-2,-3-2,28-33,-49 46,-20 21,2 1,-1 0,1 0,0 1,0 0,1 1,0-1,8-3,150-71,-157 77,0 0,0 1,1 0,-1 0,1 1,0 1,0 0,0 0,-1 0,1 1,0 1,0 0,0 0,0 1,0 0,-1 1,6 2,84 18,-97-23</inkml:trace>
  <inkml:trace contextRef="#ctx0" brushRef="#br0" timeOffset="4867.452">96 38,'14'-8,"0"2,0 1,1 0,0 1,0 1,0 1,0 0,1 1,-1 0,0 1,1 1,8 2,-13-2,-1 1,0 0,0 1,0 1,0-1,0 2,3 1,34 13,155 42,-100-6,0-8,-40-5,-33-18,33 12,40 21,12-1,-38-27,6 10,-60-30,0-1,0 0,0-2,1-1,8 1,7 2,206 41,-128-46,-110-3</inkml:trace>
  <inkml:trace contextRef="#ctx0" brushRef="#br0" timeOffset="6239.398">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4">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7">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007">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32">2353 481,'0'0,"0"0,0 0,0 0,0 0,0 0,0 0</inkml:trace>
  <inkml:trace contextRef="#ctx0" brushRef="#br0" timeOffset="5345.844">2475 603,'0'0,"0"0,0 0,0 0,0 1,0 1,0 1,0 1,0 1,0 0,0 1,0 1,0 0,0-1</inkml:trace>
  <inkml:trace contextRef="#ctx0" brushRef="#br0" timeOffset="5860.027">2196 460,'0'0,"0"0,0 0,0 0,0 0,0 0,0 0,0 0,0 0,0 0,1 0,2 0,2 2,2 0,1 1,0 0,-2-1,-1-1</inkml:trace>
  <inkml:trace contextRef="#ctx0" brushRef="#br0" timeOffset="6110.888">2495 603,'0'0,"0"0,0 0,0 0,0 0,0 0</inkml:trace>
  <inkml:trace contextRef="#ctx0" brushRef="#br0" timeOffset="6111.888">2373 488,'0'0,"0"0,0 0,0 0,-1-1,-2-1,-2-1,-2 1,-2-2,-1 0,0-1,0-1,0 0,1 2,2 0,2 1</inkml:trace>
  <inkml:trace contextRef="#ctx0" brushRef="#br0" timeOffset="6689.436">2230 427,'0'0,"0"0,0 0,0 0,0 0,0 0,0 0,0 0,0 0,0 0,0 0,0 0</inkml:trace>
  <inkml:trace contextRef="#ctx0" brushRef="#br0" timeOffset="6935.985">2278 393,'0'0,"0"0,0 0,0 0,1 0,1 1,1 2,1 1,2 1,1 1,1 1,-2-1</inkml:trace>
  <inkml:trace contextRef="#ctx0" brushRef="#br0" timeOffset="7201.091">2482 603,'0'19,"-30"-28,22 5,0 0,0-1,0 0,0 0,1-1,0 0,0 0,1 0,-1-1,1 0,1-1,-2-2,-13-19,18 26</inkml:trace>
  <inkml:trace contextRef="#ctx0" brushRef="#br0" timeOffset="8033.86">354 468,'10'22,"5"30,-2 0,5 50,-10-53,10 103,-18-145</inkml:trace>
  <inkml:trace contextRef="#ctx0" brushRef="#br0" timeOffset="8500.931">320 535,'0'0,"0"0,0 0,0 0,7 8,4 6,1-1,1 0,0-1,1 0,0-1,0-1,2 0,-1-1,1-1,0 0,8 1,99 63,-119-69,0-1,0-1,0 1,1-1,-1 1,0-1,1-1,-1 1,1-1,-1 1,1-1,-1 0,1-1,-1 1,1-1,-1 0,0 0,1 0,-1-1,0 1,0-1,0 0,0-1,0 1,0 0,-1-1,1 0,-1 0,0 0,0 0,0-1,0 1,0-1,-1 0,0 0,1 0,-2 0,1 0,0 0,-1 0,1-2,0-12,0-1,-2 1,0 0,-1-1,-1 1,-3-13,-3-50,8 74</inkml:trace>
  <inkml:trace contextRef="#ctx0" brushRef="#br0" timeOffset="9186.627">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6">1319 434,'0'0,"0"0,0 0,0 0,0 9,-8 162,-5 16,14-83,-1-99</inkml:trace>
  <inkml:trace contextRef="#ctx0" brushRef="#br0" timeOffset="9936.478">1469 691,'0'0,"0"0,-6 0,-148-14,-31-13,172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6C9B6-E9C9-4C11-9599-652DD7EC0DCB}"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E253C-5C99-459D-AE8C-0FFFD8D14D6D}" type="slidenum">
              <a:rPr lang="en-US" smtClean="0"/>
              <a:t>‹#›</a:t>
            </a:fld>
            <a:endParaRPr lang="en-US"/>
          </a:p>
        </p:txBody>
      </p:sp>
    </p:spTree>
    <p:extLst>
      <p:ext uri="{BB962C8B-B14F-4D97-AF65-F5344CB8AC3E}">
        <p14:creationId xmlns:p14="http://schemas.microsoft.com/office/powerpoint/2010/main" val="15093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replaced p with a and q with b. Same as if you replaced the “I” in a for-loop with a “j” everywhere in that loop.</a:t>
            </a:r>
          </a:p>
        </p:txBody>
      </p:sp>
      <p:sp>
        <p:nvSpPr>
          <p:cNvPr id="4" name="Slide Number Placeholder 3"/>
          <p:cNvSpPr>
            <a:spLocks noGrp="1"/>
          </p:cNvSpPr>
          <p:nvPr>
            <p:ph type="sldNum" sz="quarter" idx="5"/>
          </p:nvPr>
        </p:nvSpPr>
        <p:spPr/>
        <p:txBody>
          <a:bodyPr/>
          <a:lstStyle/>
          <a:p>
            <a:fld id="{0FF94161-02CB-4E79-96C7-F52320B8DA38}" type="slidenum">
              <a:rPr lang="en-US" smtClean="0"/>
              <a:t>5</a:t>
            </a:fld>
            <a:endParaRPr lang="en-US"/>
          </a:p>
        </p:txBody>
      </p:sp>
    </p:spTree>
    <p:extLst>
      <p:ext uri="{BB962C8B-B14F-4D97-AF65-F5344CB8AC3E}">
        <p14:creationId xmlns:p14="http://schemas.microsoft.com/office/powerpoint/2010/main" val="38845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1/10/2024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1/10/2024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1/10/2024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1/10/2024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4wi/resources/logicalConnectPoster.pdf" TargetMode="External"/><Relationship Id="rId2" Type="http://schemas.openxmlformats.org/officeDocument/2006/relationships/hyperlink" Target="https://courses.cs.washington.edu/courses/cse311/24wi/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4wi/resources/handout01-translation.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70.png"/><Relationship Id="rId9" Type="http://schemas.openxmlformats.org/officeDocument/2006/relationships/customXml" Target="../ink/ink3.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310.png"/><Relationship Id="rId4" Type="http://schemas.openxmlformats.org/officeDocument/2006/relationships/image" Target="../media/image30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56.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30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Proofs, </a:t>
            </a:r>
            <a:br>
              <a:rPr lang="en-US" dirty="0"/>
            </a:br>
            <a:r>
              <a:rPr lang="en-US" dirty="0"/>
              <a:t>Alternate Notation</a:t>
            </a:r>
          </a:p>
        </p:txBody>
      </p:sp>
      <p:sp>
        <p:nvSpPr>
          <p:cNvPr id="3" name="Subtitle 2"/>
          <p:cNvSpPr>
            <a:spLocks noGrp="1"/>
          </p:cNvSpPr>
          <p:nvPr>
            <p:ph type="subTitle" idx="1"/>
          </p:nvPr>
        </p:nvSpPr>
        <p:spPr/>
        <p:txBody>
          <a:bodyPr/>
          <a:lstStyle/>
          <a:p>
            <a:r>
              <a:rPr lang="en-US" dirty="0"/>
              <a:t>CSE 311 Winter 2024</a:t>
            </a:r>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4"/>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4"/>
                <a:stretch>
                  <a:fillRect l="-98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Simplify </a:t>
                </a:r>
                <a:r>
                  <a:rPr lang="en-US" sz="5200" dirty="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dirty="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5"/>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994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76666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22216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83113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013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190678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06AF-CEAC-4696-B9DC-AC1C03E6D1C6}"/>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DF6969A9-49F3-41C4-97B4-B63EFF07B641}"/>
              </a:ext>
            </a:extLst>
          </p:cNvPr>
          <p:cNvSpPr>
            <a:spLocks noGrp="1"/>
          </p:cNvSpPr>
          <p:nvPr>
            <p:ph idx="1"/>
          </p:nvPr>
        </p:nvSpPr>
        <p:spPr/>
        <p:txBody>
          <a:bodyPr>
            <a:normAutofit/>
          </a:bodyPr>
          <a:lstStyle/>
          <a:p>
            <a:r>
              <a:rPr lang="en-US" dirty="0"/>
              <a:t>Some quarters, we spend about half-a-lecture building out a circuit to represent a moderately complicated function.</a:t>
            </a:r>
          </a:p>
          <a:p>
            <a:r>
              <a:rPr lang="en-US" dirty="0"/>
              <a:t>It’s 50% a way to practice with the different notation, 50% fun historical context (people used to build circuits by-hand a lot. It’s less common now – decent programs exist to do it now).</a:t>
            </a:r>
          </a:p>
          <a:p>
            <a:r>
              <a:rPr lang="en-US" dirty="0"/>
              <a:t>If you want to get that extra practice, I’ll post an extra video with that content. </a:t>
            </a:r>
          </a:p>
          <a:p>
            <a:pPr lvl="1"/>
            <a:r>
              <a:rPr lang="en-US" dirty="0"/>
              <a:t>But you’ll also have practice in section if you would rather get the content that way.</a:t>
            </a:r>
          </a:p>
          <a:p>
            <a:pPr lvl="1"/>
            <a:r>
              <a:rPr lang="en-US" sz="2800" dirty="0"/>
              <a:t>There are no new principles/ideas here. Only new ways of representing them.</a:t>
            </a:r>
          </a:p>
        </p:txBody>
      </p:sp>
    </p:spTree>
    <p:extLst>
      <p:ext uri="{BB962C8B-B14F-4D97-AF65-F5344CB8AC3E}">
        <p14:creationId xmlns:p14="http://schemas.microsoft.com/office/powerpoint/2010/main" val="371953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will be a long proof! Longer than most of the ones on </a:t>
                </a:r>
                <a:r>
                  <a:rPr lang="en-US" dirty="0" err="1"/>
                  <a:t>homeworks</a:t>
                </a:r>
                <a:r>
                  <a:rPr lang="en-US" dirty="0"/>
                  <a:t>.</a:t>
                </a:r>
              </a:p>
              <a:p>
                <a:pPr lvl="1"/>
                <a:r>
                  <a:rPr lang="en-US" dirty="0"/>
                  <a:t>I’m starting with a hard one so you see all the tricks.</a:t>
                </a:r>
              </a:p>
              <a:p>
                <a:r>
                  <a:rPr lang="en-US" dirty="0"/>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How do we write a proof?</a:t>
                </a:r>
              </a:p>
              <a:p>
                <a:r>
                  <a:rPr lang="en-US" dirty="0"/>
                  <a:t>It’s not always plug-and-chug…we’ll be highlighting strategies throughout the quarter.</a:t>
                </a:r>
              </a:p>
              <a:p>
                <a:r>
                  <a:rPr lang="en-US" dirty="0"/>
                  <a:t>To start with:</a:t>
                </a:r>
              </a:p>
              <a:p>
                <a:r>
                  <a:rPr lang="en-US" dirty="0"/>
                  <a:t>Make sure we know what we want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17078</TotalTime>
  <Words>4439</Words>
  <Application>Microsoft Office PowerPoint</Application>
  <PresentationFormat>Widescreen</PresentationFormat>
  <Paragraphs>870</Paragraphs>
  <Slides>60</Slides>
  <Notes>1</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60</vt:i4>
      </vt:variant>
    </vt:vector>
  </HeadingPairs>
  <TitlesOfParts>
    <vt:vector size="76" baseType="lpstr">
      <vt:lpstr>メイリオ</vt:lpstr>
      <vt:lpstr>ＭＳ Ｐゴシック</vt: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vt:lpstr>
      <vt:lpstr>Wingdings 3</vt:lpstr>
      <vt:lpstr>Integral</vt:lpstr>
      <vt:lpstr>Proofs,  Alternate Notation</vt:lpstr>
      <vt:lpstr>Announcements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Vocabulary!</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Practice</vt:lpstr>
      <vt:lpstr>More 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90</cp:revision>
  <cp:lastPrinted>2024-01-09T23:45:04Z</cp:lastPrinted>
  <dcterms:created xsi:type="dcterms:W3CDTF">2020-07-15T20:09:42Z</dcterms:created>
  <dcterms:modified xsi:type="dcterms:W3CDTF">2024-01-10T21:11:38Z</dcterms:modified>
</cp:coreProperties>
</file>