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370" r:id="rId4"/>
    <p:sldId id="401" r:id="rId5"/>
    <p:sldId id="390" r:id="rId6"/>
    <p:sldId id="398" r:id="rId7"/>
    <p:sldId id="403" r:id="rId8"/>
    <p:sldId id="391" r:id="rId9"/>
    <p:sldId id="392" r:id="rId10"/>
    <p:sldId id="402" r:id="rId11"/>
    <p:sldId id="393" r:id="rId12"/>
    <p:sldId id="388" r:id="rId13"/>
    <p:sldId id="351" r:id="rId14"/>
    <p:sldId id="258" r:id="rId15"/>
    <p:sldId id="339" r:id="rId16"/>
    <p:sldId id="340" r:id="rId17"/>
    <p:sldId id="342" r:id="rId18"/>
    <p:sldId id="343" r:id="rId19"/>
    <p:sldId id="257" r:id="rId20"/>
    <p:sldId id="353" r:id="rId21"/>
    <p:sldId id="357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8" r:id="rId31"/>
    <p:sldId id="294" r:id="rId32"/>
    <p:sldId id="404" r:id="rId33"/>
    <p:sldId id="399" r:id="rId34"/>
    <p:sldId id="400" r:id="rId35"/>
    <p:sldId id="385" r:id="rId36"/>
    <p:sldId id="386" r:id="rId37"/>
    <p:sldId id="3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55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2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6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2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96E90EB-7FCB-4126-9B21-8173B6CDF9D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5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0.png"/><Relationship Id="rId7" Type="http://schemas.openxmlformats.org/officeDocument/2006/relationships/image" Target="../media/image3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.png"/><Relationship Id="rId9" Type="http://schemas.openxmlformats.org/officeDocument/2006/relationships/image" Target="../media/image35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330.png"/><Relationship Id="rId26" Type="http://schemas.openxmlformats.org/officeDocument/2006/relationships/image" Target="../media/image37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0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41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5.xml"/><Relationship Id="rId24" Type="http://schemas.openxmlformats.org/officeDocument/2006/relationships/image" Target="../media/image360.png"/><Relationship Id="rId32" Type="http://schemas.openxmlformats.org/officeDocument/2006/relationships/image" Target="../media/image40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60.png"/><Relationship Id="rId9" Type="http://schemas.openxmlformats.org/officeDocument/2006/relationships/customXml" Target="../ink/ink4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13.xml"/><Relationship Id="rId30" Type="http://schemas.openxmlformats.org/officeDocument/2006/relationships/image" Target="../media/image39.png"/><Relationship Id="rId8" Type="http://schemas.openxmlformats.org/officeDocument/2006/relationships/image" Target="../media/image2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04DD-6E96-48F9-9458-2AA041B41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Contrapositive</a:t>
            </a:r>
            <a:br>
              <a:rPr lang="en-US" dirty="0"/>
            </a:br>
            <a:r>
              <a:rPr lang="en-US" dirty="0"/>
              <a:t>Number Theory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6DF3-52FB-47FF-BBC4-A20A90737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288097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54C-BEF4-4864-ADE7-B3BA806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argue by contrapositive.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odd.</a:t>
                </a:r>
              </a:p>
              <a:p>
                <a:r>
                  <a:rPr lang="en-US" sz="2400" dirty="0"/>
                  <a:t>By definition of odd,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Rearranging,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we thus get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meets the definition of odd (being 2 times an integer plus one), as required. 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was arbitrary, we have that for every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,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odd, which is the contrapositive of our original claim.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013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02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6B14-1970-4074-8855-457B1476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282D2-1E6B-46EB-8278-360B324E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might write down the contrapositive for yourself, but it doesn’t go in the proof.</a:t>
            </a:r>
          </a:p>
          <a:p>
            <a:r>
              <a:rPr lang="en-US" dirty="0"/>
              <a:t>Tell your reader you’re arguing by contrapositive right at the start! (Otherwise it’ll look like you’re proving the wrong thing!)</a:t>
            </a:r>
          </a:p>
          <a:p>
            <a:endParaRPr lang="en-US" dirty="0"/>
          </a:p>
          <a:p>
            <a:r>
              <a:rPr lang="en-US" dirty="0"/>
              <a:t>The quantifier(s) don’t change! Just the implication inside.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75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202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339084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divisor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means (essentially) the same thing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(“essentially” because of edge cases like when a number is negative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“The small number goes first*”</a:t>
                </a:r>
                <a:r>
                  <a:rPr lang="en-US" sz="2000" dirty="0"/>
                  <a:t> *when both are positive integers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5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proof technique (proof by contrapositive)</a:t>
            </a:r>
          </a:p>
          <a:p>
            <a:pPr lvl="1"/>
            <a:r>
              <a:rPr lang="en-US" sz="2800" dirty="0"/>
              <a:t>Start on Number theory definitions</a:t>
            </a:r>
          </a:p>
        </p:txBody>
      </p:sp>
    </p:spTree>
    <p:extLst>
      <p:ext uri="{BB962C8B-B14F-4D97-AF65-F5344CB8AC3E}">
        <p14:creationId xmlns:p14="http://schemas.microsoft.com/office/powerpoint/2010/main" val="2709695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16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26E1E-D53D-487B-8D30-9D64D1E5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E30D9-0D4A-4402-A273-1896D5D88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Your Tas will take a bit of time in section on this.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023CB-A8EC-41F9-8208-DB94C6F6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contrapositive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36F38-E1E0-4F08-9187-3F448BB63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6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9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979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9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135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1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5234AD-8B18-4504-9A4B-B33858E9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6758A9F-28B1-4871-9EB6-1881EF9046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See how far you get (this is somewhat a trick question).</a:t>
                </a:r>
              </a:p>
              <a:p>
                <a:endParaRPr lang="en-US" dirty="0"/>
              </a:p>
              <a:p>
                <a:r>
                  <a:rPr lang="en-US" dirty="0"/>
                  <a:t>At the very least, introduce variables, assume anything you can at the start, put down your “target” at the bottom of the paper.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6758A9F-28B1-4871-9EB6-1881EF9046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48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37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Taking the positive square-root of each side,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….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9DB787-4C70-4BC6-A552-731AD9D6C939}"/>
              </a:ext>
            </a:extLst>
          </p:cNvPr>
          <p:cNvSpPr/>
          <p:nvPr/>
        </p:nvSpPr>
        <p:spPr>
          <a:xfrm>
            <a:off x="5943600" y="3771900"/>
            <a:ext cx="4238625" cy="141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Taking a square root of a variable is tricky! It’s hard to do algebra on.</a:t>
            </a:r>
          </a:p>
        </p:txBody>
      </p:sp>
    </p:spTree>
    <p:extLst>
      <p:ext uri="{BB962C8B-B14F-4D97-AF65-F5344CB8AC3E}">
        <p14:creationId xmlns:p14="http://schemas.microsoft.com/office/powerpoint/2010/main" val="170410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Taking the positive square-root of each side,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….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There has to be a better way">
            <a:extLst>
              <a:ext uri="{FF2B5EF4-FFF2-40B4-BE49-F238E27FC236}">
                <a16:creationId xmlns:a16="http://schemas.microsoft.com/office/drawing/2014/main" id="{1863444E-5EE7-4512-9DED-994AFFEA5A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634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B57EC-B543-4071-87AD-E76FFD34D958}"/>
              </a:ext>
            </a:extLst>
          </p:cNvPr>
          <p:cNvSpPr/>
          <p:nvPr/>
        </p:nvSpPr>
        <p:spPr>
          <a:xfrm>
            <a:off x="429502" y="5139810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6969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E9CF-07A4-4EE2-B04B-D47EB41A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38F2E-0D2D-4957-BED2-68CE1FC92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trying to show an implication. How can we transform implications? Could that make it easier?</a:t>
            </a:r>
          </a:p>
          <a:p>
            <a:endParaRPr lang="en-US" dirty="0"/>
          </a:p>
          <a:p>
            <a:r>
              <a:rPr lang="en-US" dirty="0"/>
              <a:t>Maybe a transformation that would “switch the order” so that instead of taking a square root, we’re squaring…</a:t>
            </a:r>
          </a:p>
          <a:p>
            <a:endParaRPr lang="en-US" dirty="0"/>
          </a:p>
          <a:p>
            <a:r>
              <a:rPr lang="en-US" dirty="0"/>
              <a:t>Take a contrapositive!</a:t>
            </a:r>
          </a:p>
        </p:txBody>
      </p:sp>
    </p:spTree>
    <p:extLst>
      <p:ext uri="{BB962C8B-B14F-4D97-AF65-F5344CB8AC3E}">
        <p14:creationId xmlns:p14="http://schemas.microsoft.com/office/powerpoint/2010/main" val="8960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54C-BEF4-4864-ADE7-B3BA806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by contrapositive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argue by contrapositive.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odd.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we thus get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meets the definition of odd (being 2 times an integer plus one), as required. 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was arbitrary, we have that for every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,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odd, which is the contrapositive of our original claim.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013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656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3980</TotalTime>
  <Words>2344</Words>
  <Application>Microsoft Office PowerPoint</Application>
  <PresentationFormat>Widescreen</PresentationFormat>
  <Paragraphs>250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Proof by Contrapositive Number Theory Definitions</vt:lpstr>
      <vt:lpstr>Today</vt:lpstr>
      <vt:lpstr>Proof by Contrapositive</vt:lpstr>
      <vt:lpstr>Another Proof</vt:lpstr>
      <vt:lpstr>Trying a direct proof</vt:lpstr>
      <vt:lpstr>Trying a direct proof</vt:lpstr>
      <vt:lpstr>Trying a direct proof</vt:lpstr>
      <vt:lpstr>What should we do?</vt:lpstr>
      <vt:lpstr>Proving by contrapositive</vt:lpstr>
      <vt:lpstr>Proving by contrapositive</vt:lpstr>
      <vt:lpstr>Proof by contrapositive in general</vt:lpstr>
      <vt:lpstr>Signs you might want to  use proof by contrapositive</vt:lpstr>
      <vt:lpstr>Number Theory</vt:lpstr>
      <vt:lpstr>Why Number Theory?</vt:lpstr>
      <vt:lpstr>Framing Device</vt:lpstr>
      <vt:lpstr>Framing Device</vt:lpstr>
      <vt:lpstr>Framing Device</vt:lpstr>
      <vt:lpstr>Framing Device</vt:lpstr>
      <vt:lpstr>Divides</vt:lpstr>
      <vt:lpstr>Divides</vt:lpstr>
      <vt:lpstr>Divides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Another contrapositive example</vt:lpstr>
      <vt:lpstr>Another Proof</vt:lpstr>
      <vt:lpstr>Another Proof</vt:lpstr>
      <vt:lpstr>Another Proof</vt:lpstr>
      <vt:lpstr>By contrapositive</vt:lpstr>
      <vt:lpstr>By contrapositive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63</cp:revision>
  <cp:lastPrinted>2024-01-24T19:45:34Z</cp:lastPrinted>
  <dcterms:created xsi:type="dcterms:W3CDTF">2020-10-20T19:03:29Z</dcterms:created>
  <dcterms:modified xsi:type="dcterms:W3CDTF">2024-01-24T21:13:13Z</dcterms:modified>
</cp:coreProperties>
</file>