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7" r:id="rId2"/>
    <p:sldId id="402" r:id="rId3"/>
    <p:sldId id="372" r:id="rId4"/>
    <p:sldId id="393" r:id="rId5"/>
    <p:sldId id="394" r:id="rId6"/>
    <p:sldId id="395" r:id="rId7"/>
    <p:sldId id="350" r:id="rId8"/>
    <p:sldId id="351" r:id="rId9"/>
    <p:sldId id="352" r:id="rId10"/>
    <p:sldId id="353" r:id="rId11"/>
    <p:sldId id="354" r:id="rId12"/>
    <p:sldId id="396" r:id="rId13"/>
    <p:sldId id="397" r:id="rId14"/>
    <p:sldId id="398" r:id="rId15"/>
    <p:sldId id="399" r:id="rId16"/>
    <p:sldId id="400" r:id="rId17"/>
    <p:sldId id="401" r:id="rId18"/>
    <p:sldId id="389" r:id="rId19"/>
    <p:sldId id="305" r:id="rId20"/>
    <p:sldId id="306" r:id="rId21"/>
    <p:sldId id="385" r:id="rId22"/>
    <p:sldId id="258" r:id="rId23"/>
    <p:sldId id="259" r:id="rId24"/>
    <p:sldId id="260" r:id="rId25"/>
    <p:sldId id="261" r:id="rId26"/>
    <p:sldId id="262" r:id="rId27"/>
    <p:sldId id="263" r:id="rId28"/>
    <p:sldId id="301" r:id="rId29"/>
    <p:sldId id="302" r:id="rId30"/>
    <p:sldId id="303" r:id="rId31"/>
    <p:sldId id="278" r:id="rId32"/>
    <p:sldId id="279" r:id="rId33"/>
    <p:sldId id="280" r:id="rId34"/>
    <p:sldId id="281" r:id="rId35"/>
    <p:sldId id="290" r:id="rId36"/>
    <p:sldId id="291" r:id="rId37"/>
    <p:sldId id="292" r:id="rId38"/>
    <p:sldId id="293" r:id="rId39"/>
    <p:sldId id="387" r:id="rId40"/>
    <p:sldId id="295" r:id="rId41"/>
    <p:sldId id="296" r:id="rId42"/>
    <p:sldId id="297" r:id="rId43"/>
    <p:sldId id="298" r:id="rId44"/>
    <p:sldId id="299" r:id="rId45"/>
    <p:sldId id="300" r:id="rId46"/>
    <p:sldId id="384" r:id="rId47"/>
    <p:sldId id="388" r:id="rId48"/>
    <p:sldId id="339" r:id="rId49"/>
    <p:sldId id="340" r:id="rId50"/>
    <p:sldId id="342" r:id="rId51"/>
    <p:sldId id="343" r:id="rId52"/>
    <p:sldId id="355" r:id="rId53"/>
    <p:sldId id="356" r:id="rId54"/>
    <p:sldId id="357" r:id="rId55"/>
    <p:sldId id="345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6" r:id="rId64"/>
    <p:sldId id="367" r:id="rId65"/>
    <p:sldId id="376" r:id="rId66"/>
    <p:sldId id="377" r:id="rId67"/>
    <p:sldId id="323" r:id="rId68"/>
    <p:sldId id="381" r:id="rId69"/>
    <p:sldId id="307" r:id="rId70"/>
    <p:sldId id="308" r:id="rId71"/>
    <p:sldId id="310" r:id="rId72"/>
    <p:sldId id="312" r:id="rId73"/>
    <p:sldId id="39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6267-6BCD-4EB0-AB5B-C84262056917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4F3CC-41A8-42FC-877A-A88A765D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 approx. 60000, 2log_2 e approx. 30. Instead of 60000.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technical term is “discrete logarithm” Logs undo exponentiation! And this isn’t the regular logarithm (that would give you a non-integer real number) this is one where we require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3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3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0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58038"/>
            <a:ext cx="103632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7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0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A0563EE-C3BF-4F7F-AF77-A44DC59A562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35829F0-4FC3-4510-B8D6-C6FFFA7D70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C70-62C9-4549-8EAC-4BC657C0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A3DA4-2F4A-43C5-BB73-7EB6BFEA6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7286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Multiplying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83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2D1BDE-F929-4229-83B3-531D5F0E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 Wrap-up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1BFE3-756E-48F2-83C7-4A8167A36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04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2BDA-99E8-4870-9D9E-08E596F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Number Theory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133F-3966-403A-8A3A-0FD4C9DB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don’t expect you to fully absorb the content in this section of the slides.</a:t>
            </a:r>
          </a:p>
          <a:p>
            <a:r>
              <a:rPr lang="en-US" dirty="0"/>
              <a:t>Our goals are:</a:t>
            </a:r>
          </a:p>
          <a:p>
            <a:r>
              <a:rPr lang="en-US" dirty="0"/>
              <a:t>1. See some definitions (these we do expect you to understand!)</a:t>
            </a:r>
          </a:p>
          <a:p>
            <a:r>
              <a:rPr lang="en-US" dirty="0"/>
              <a:t>2. See that number theory results can make code faster in unexpected ways.</a:t>
            </a:r>
          </a:p>
          <a:p>
            <a:r>
              <a:rPr lang="en-US" dirty="0"/>
              <a:t>3. See a bit of code analysis (a preview of 332).</a:t>
            </a:r>
          </a:p>
          <a:p>
            <a:r>
              <a:rPr lang="en-US" dirty="0"/>
              <a:t>4. Hopefully say “oh neat, I understand a </a:t>
            </a:r>
            <a:r>
              <a:rPr lang="en-US" i="1" dirty="0"/>
              <a:t>little bit </a:t>
            </a:r>
            <a:r>
              <a:rPr lang="en-US" dirty="0"/>
              <a:t>about how secure online communication works” </a:t>
            </a:r>
          </a:p>
          <a:p>
            <a:pPr lvl="1"/>
            <a:endParaRPr lang="en-US" i="1" dirty="0"/>
          </a:p>
          <a:p>
            <a:pPr lvl="1"/>
            <a:r>
              <a:rPr lang="en-US" sz="3200" dirty="0"/>
              <a:t>I’ll have an extra video that covers the things we don’t get to, but it’ll be optional!</a:t>
            </a:r>
          </a:p>
        </p:txBody>
      </p:sp>
    </p:spTree>
    <p:extLst>
      <p:ext uri="{BB962C8B-B14F-4D97-AF65-F5344CB8AC3E}">
        <p14:creationId xmlns:p14="http://schemas.microsoft.com/office/powerpoint/2010/main" val="129566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70FF-766D-4D47-8C9A-8C85ECD4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5A803-8410-4758-89FD-EAD0BECA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Ordering of proofs</a:t>
            </a:r>
          </a:p>
          <a:p>
            <a:r>
              <a:rPr lang="en-US" dirty="0"/>
              <a:t>A longer proof</a:t>
            </a:r>
          </a:p>
          <a:p>
            <a:r>
              <a:rPr lang="en-US" dirty="0"/>
              <a:t>See some of the number theory wrap-up!</a:t>
            </a:r>
          </a:p>
        </p:txBody>
      </p:sp>
    </p:spTree>
    <p:extLst>
      <p:ext uri="{BB962C8B-B14F-4D97-AF65-F5344CB8AC3E}">
        <p14:creationId xmlns:p14="http://schemas.microsoft.com/office/powerpoint/2010/main" val="366965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this true? The proof isn’t easy,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2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  <a:p>
            <a:endParaRPr lang="en-US" dirty="0"/>
          </a:p>
          <a:p>
            <a:r>
              <a:rPr lang="en-US" dirty="0"/>
              <a:t>We’ll discuss that in the optional video.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2028-1F05-49E9-AA3B-499CF6B2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D965F-640A-4BAA-A887-B7DAD1761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40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182C9-07EB-430D-A949-7E76EBB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key fact about </a:t>
            </a:r>
            <a:r>
              <a:rPr lang="en-US" dirty="0" err="1"/>
              <a:t>gcds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A6EF3-C90D-4A84-80AC-EC47BE1C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43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267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24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Euclidian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08641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7868E-DF99-479D-9CAA-F9CA5C353D8C}"/>
              </a:ext>
            </a:extLst>
          </p:cNvPr>
          <p:cNvSpPr/>
          <p:nvPr/>
        </p:nvSpPr>
        <p:spPr>
          <a:xfrm>
            <a:off x="2674597" y="1714359"/>
            <a:ext cx="8141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gcd(126, 660 mod 126)   = gcd(126, 30)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gcd(30, 126 mod 30)	    = gcd(30, 6)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gcd(6, 30 mod 6)	    = gcd(6, 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/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Tableau form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660=5⋅126  +30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126=4⋅  30  +  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  =5⋅     6  +  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blipFill>
                <a:blip r:embed="rId2"/>
                <a:stretch>
                  <a:fillRect l="-1549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DF5E87-25AE-4D3C-9880-A9A39B894ED4}"/>
              </a:ext>
            </a:extLst>
          </p:cNvPr>
          <p:cNvSpPr/>
          <p:nvPr/>
        </p:nvSpPr>
        <p:spPr>
          <a:xfrm>
            <a:off x="961292" y="4244788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84C66-57CD-4DEB-931B-B80826E04204}"/>
              </a:ext>
            </a:extLst>
          </p:cNvPr>
          <p:cNvSpPr/>
          <p:nvPr/>
        </p:nvSpPr>
        <p:spPr>
          <a:xfrm>
            <a:off x="2319445" y="4273923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54788-E159-407B-9A0B-D084D050D442}"/>
              </a:ext>
            </a:extLst>
          </p:cNvPr>
          <p:cNvSpPr/>
          <p:nvPr/>
        </p:nvSpPr>
        <p:spPr>
          <a:xfrm>
            <a:off x="4224444" y="4245701"/>
            <a:ext cx="2046368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Starting Numbers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8B1CE-44FD-43B7-94C1-4F91B694F777}"/>
              </a:ext>
            </a:extLst>
          </p:cNvPr>
          <p:cNvSpPr/>
          <p:nvPr/>
        </p:nvSpPr>
        <p:spPr>
          <a:xfrm>
            <a:off x="3330958" y="4538382"/>
            <a:ext cx="389395" cy="4191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45D0D-CF0E-4B72-882C-0C3A7E60E395}"/>
              </a:ext>
            </a:extLst>
          </p:cNvPr>
          <p:cNvSpPr/>
          <p:nvPr/>
        </p:nvSpPr>
        <p:spPr>
          <a:xfrm>
            <a:off x="4518780" y="4603376"/>
            <a:ext cx="1021407" cy="11274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3823596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54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720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2D12C8-F546-40D6-88CF-969CBA8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229E9D-9DB9-4942-A133-DFC923DA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76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E9CC-A5CF-4B3A-BE02-72AC3978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Steps in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numbers, we can find their </a:t>
                </a:r>
                <a:r>
                  <a:rPr lang="en-US" dirty="0" err="1"/>
                  <a:t>gcd</a:t>
                </a:r>
                <a:r>
                  <a:rPr lang="en-US" dirty="0"/>
                  <a:t> quickly.</a:t>
                </a:r>
              </a:p>
              <a:p>
                <a:r>
                  <a:rPr lang="en-US" dirty="0"/>
                  <a:t>If we have an equation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we can quickly find a number to multiply the equation by 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0785-E6BC-4CEC-9690-7C9D48B59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231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3528588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8290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783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75E-69DE-4892-B7B5-C54168C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are those numbers?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8A245F-EF7D-4178-AF1B-CC86B8BA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7422"/>
            <a:ext cx="113752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1230186684530117755130494958384962720772853569595334792197322452151726400507263657518745202199786469389956474942774063845925192557326303453731548268507917026122142913461670429214311602221240479274737794080665351419597459856902143413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E2D383-A670-4AC3-98F3-F3F7A70F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17111"/>
            <a:ext cx="11375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33478071698956898786044169848212690817704794983713768568912431388982883793878002287614711652531743087737814467999489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0A2F42F-8065-4699-96FF-1EBB653F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00758"/>
            <a:ext cx="11478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36746043666799590428244633799627952632279158164343087642676032283815739666511279233373417143396810270092798736308917</a:t>
            </a:r>
          </a:p>
        </p:txBody>
      </p:sp>
      <p:sp>
        <p:nvSpPr>
          <p:cNvPr id="7" name="Equal 1">
            <a:extLst>
              <a:ext uri="{FF2B5EF4-FFF2-40B4-BE49-F238E27FC236}">
                <a16:creationId xmlns:a16="http://schemas.microsoft.com/office/drawing/2014/main" id="{94BDB9E1-304A-4878-A4BE-B40B13CB22DA}"/>
              </a:ext>
            </a:extLst>
          </p:cNvPr>
          <p:cNvSpPr/>
          <p:nvPr/>
        </p:nvSpPr>
        <p:spPr>
          <a:xfrm>
            <a:off x="5471204" y="3461133"/>
            <a:ext cx="468489" cy="457200"/>
          </a:xfrm>
          <a:prstGeom prst="mathEqual">
            <a:avLst>
              <a:gd name="adj1" fmla="val 11230"/>
              <a:gd name="adj2" fmla="val 1176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ultiply 2">
            <a:extLst>
              <a:ext uri="{FF2B5EF4-FFF2-40B4-BE49-F238E27FC236}">
                <a16:creationId xmlns:a16="http://schemas.microsoft.com/office/drawing/2014/main" id="{7AE90B53-7D5B-4385-914E-867C1FAB0A28}"/>
              </a:ext>
            </a:extLst>
          </p:cNvPr>
          <p:cNvSpPr/>
          <p:nvPr/>
        </p:nvSpPr>
        <p:spPr>
          <a:xfrm>
            <a:off x="5482493" y="5162934"/>
            <a:ext cx="546571" cy="457200"/>
          </a:xfrm>
          <a:prstGeom prst="mathMultiply">
            <a:avLst>
              <a:gd name="adj1" fmla="val 112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74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accomplish those steps?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fact? You can prove it in the extra credit problem on HW5. It’s a nice combination of lots of things we’ve done with modular arithmetic. </a:t>
                </a:r>
              </a:p>
              <a:p>
                <a:endParaRPr lang="en-US" dirty="0"/>
              </a:p>
              <a:p>
                <a:r>
                  <a:rPr lang="en-US" dirty="0"/>
                  <a:t>Let’s talk about 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BIG number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 is a common choice)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(a * total)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00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2B0E-0237-464F-BDE0-EBDE6F6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DF31-FBC7-40D5-B444-BE67FF008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08FB-0548-40EF-A440-0B0EDB72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faster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Fast exponentiation – simple case. 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1;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e;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a * total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Instead: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total = a;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log(e);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total = total^2 % n;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EDA6CE-8DFD-429A-893A-290CD10F9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93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4523-69C7-4EB8-BA2E-892A2612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isn’t exactly a power of 2?</a:t>
                </a:r>
              </a:p>
              <a:p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8BC44-7368-495E-9D78-367405A088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65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Step 1: Write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Start with largest power of 2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(8). 8’s place gets a 1. Subtract power</a:t>
                </a:r>
              </a:p>
              <a:p>
                <a:pPr marL="0" indent="0">
                  <a:buNone/>
                </a:pPr>
                <a:r>
                  <a:rPr lang="en-US" sz="2400" dirty="0"/>
                  <a:t>Go to next lower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if remainder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is larger, place gets a 1, subtract power; else place gets a 0 (leave remainder alone). </a:t>
                </a:r>
              </a:p>
              <a:p>
                <a:pPr marL="0" indent="0">
                  <a:buNone/>
                </a:pPr>
                <a:r>
                  <a:rPr lang="en-US" dirty="0"/>
                  <a:t>11 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1011</a:t>
                </a:r>
                <a:r>
                  <a:rPr lang="en-US" baseline="-25000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60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b="1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every power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up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had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85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300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F0B4-8BEC-414A-9207-0E11110C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Write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binary.</a:t>
                </a:r>
              </a:p>
              <a:p>
                <a:r>
                  <a:rPr lang="en-US" dirty="0"/>
                  <a:t>Step 2: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every power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Step 3: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r>
                  <a:rPr lang="en-US" b="1" dirty="0"/>
                  <a:t> by multiplying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r>
                  <a:rPr lang="en-US" b="1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where binary expansion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/>
                  <a:t> had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%10=6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3163-A425-4957-A1F8-8DA374FBC8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/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[(4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%10)⋅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4%10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]%10=(6⋅6⋅4)%10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36%10⋅4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6⋅4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%10= 24%10=4.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71B4F1-CF85-431A-894E-E194CF7D3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71" y="4101353"/>
                <a:ext cx="8010768" cy="1247842"/>
              </a:xfrm>
              <a:prstGeom prst="rect">
                <a:avLst/>
              </a:prstGeom>
              <a:blipFill>
                <a:blip r:embed="rId3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572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E073-80D6-424D-A454-D95398B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it…actually fast?</a:t>
                </a:r>
              </a:p>
              <a:p>
                <a:endParaRPr lang="en-US" dirty="0"/>
              </a:p>
              <a:p>
                <a:r>
                  <a:rPr lang="en-US" dirty="0"/>
                  <a:t>The number of multiplications is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That’s A LOT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2E740-222C-4EEC-9BD2-94D51EB38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67963C-DA94-4023-9FAA-9C1137DFC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507" y="3727694"/>
            <a:ext cx="3247234" cy="2867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B9CE4E-7E33-4653-8217-3C68EA2C8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063" y="3754991"/>
            <a:ext cx="419642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22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in binary: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is the largest power of 2 smaller than 25.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25−16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 remaining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is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remaining.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s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place gets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11001</a:t>
                </a:r>
                <a:r>
                  <a:rPr lang="en-US" b="0" i="0" baseline="-25000" dirty="0"/>
                  <a:t>2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192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%7=9%7=2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)%7=(2⋅2)%7=4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4⋅4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2⋅2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455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9EF7-C50C-4815-BFD8-08FFCD6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 for Reference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the fast exponentiation algorithm.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%7=3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%7=2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%7=4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959CDF-23F4-414B-87C5-16500B89C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/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16+8+1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%7)]%7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4⋅2⋅3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%7=3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0DDA88-9BA1-43C8-A629-B9567C28D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54" y="2809471"/>
                <a:ext cx="7541846" cy="1239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1621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D80-1C24-45DC-8F50-C52DF484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Concluding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RSA work? i.e. why is my credit card number “secret”?</a:t>
                </a:r>
              </a:p>
              <a:p>
                <a:endParaRPr lang="en-US" dirty="0"/>
              </a:p>
              <a:p>
                <a:r>
                  <a:rPr lang="en-US" dirty="0"/>
                  <a:t>Raising numbers to large exponents (in mod arithmetic) and finding multiplicative inverses in modular arithmetic are things computers can do quickly.</a:t>
                </a:r>
              </a:p>
              <a:p>
                <a:r>
                  <a:rPr lang="en-US" dirty="0"/>
                  <a:t>But factoring numbers (to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or finding an “exponential inverse” (not the real term) directly are not things computers can do quickly. At least as far as we know.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912E1-6E6C-4BE9-B056-82C51CF53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049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F1FC6-84D2-4B2B-A23B-0D1FD31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application of all of this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</p:spPr>
            <p:txBody>
              <a:bodyPr/>
              <a:lstStyle/>
              <a:p>
                <a:r>
                  <a:rPr lang="en-US" dirty="0"/>
                  <a:t>Amazon chooses random 512-bit (or 1024-bit) prime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an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(often about 60,000).</a:t>
                </a:r>
              </a:p>
              <a:p>
                <a:r>
                  <a:rPr lang="en-US" dirty="0"/>
                  <a:t>Amazon calculates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. They tell your computer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 want to send Amazon your credit card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send Amazon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Amazon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−1])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Amazon finds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3979F13-8F37-4831-A31B-3ACD0D228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215" y="1463857"/>
                <a:ext cx="11348283" cy="4845504"/>
              </a:xfrm>
              <a:blipFill>
                <a:blip r:embed="rId2"/>
                <a:stretch>
                  <a:fillRect l="-69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614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Euclidian Algorithm Work?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10918C-9F7E-442A-A58D-14E4B88E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an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A54EC-999B-4F36-8285-F0063709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to the Euclidian Algorithm being correct is that each time through the loop, you don’t change the </a:t>
            </a:r>
            <a:r>
              <a:rPr lang="en-US" dirty="0" err="1"/>
              <a:t>gcd</a:t>
            </a:r>
            <a:r>
              <a:rPr lang="en-US" dirty="0"/>
              <a:t> of the variables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To prove the code correct, you really want an induction proof (it’s good practice to think about it!). The inductive step relies on the fact we stated but didn’t prove: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Let’s prove it!</a:t>
            </a:r>
          </a:p>
        </p:txBody>
      </p:sp>
    </p:spTree>
    <p:extLst>
      <p:ext uri="{BB962C8B-B14F-4D97-AF65-F5344CB8AC3E}">
        <p14:creationId xmlns:p14="http://schemas.microsoft.com/office/powerpoint/2010/main" val="3785472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20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integers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01-logistics-logic</Template>
  <TotalTime>451</TotalTime>
  <Words>5623</Words>
  <Application>Microsoft Office PowerPoint</Application>
  <PresentationFormat>Widescreen</PresentationFormat>
  <Paragraphs>564</Paragraphs>
  <Slides>73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MS PGothic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Wrap-up Number Theory</vt:lpstr>
      <vt:lpstr>Today</vt:lpstr>
      <vt:lpstr>Logical Ordering</vt:lpstr>
      <vt:lpstr>Logical Ordering</vt:lpstr>
      <vt:lpstr>Logical Ordering</vt:lpstr>
      <vt:lpstr>A bad proof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Number Theory Wrap-up</vt:lpstr>
      <vt:lpstr>Plan For Number Theory Wrap up</vt:lpstr>
      <vt:lpstr>GCD and LCM</vt:lpstr>
      <vt:lpstr>Try a few values…</vt:lpstr>
      <vt:lpstr>How do you calculate a gcd?</vt:lpstr>
      <vt:lpstr>PowerPoint Presentation</vt:lpstr>
      <vt:lpstr>GCD fact</vt:lpstr>
      <vt:lpstr>So…what’s it good for?</vt:lpstr>
      <vt:lpstr>Bézout’s Theorem</vt:lpstr>
      <vt:lpstr>So…what’s it good for?</vt:lpstr>
      <vt:lpstr>Ok…how am I supposed to find s,t?</vt:lpstr>
      <vt:lpstr>Try it</vt:lpstr>
      <vt:lpstr>Finding the inverse…</vt:lpstr>
      <vt:lpstr>Try it</vt:lpstr>
      <vt:lpstr>Proving the key fact about gcds</vt:lpstr>
      <vt:lpstr>gcd(a,b) = gcd(b, a % b)</vt:lpstr>
      <vt:lpstr>gcd(a,b) = gcd(b, a % b)</vt:lpstr>
      <vt:lpstr>gcd(a,b) = gcd(b, a % b)</vt:lpstr>
      <vt:lpstr>Euclidian Algorithm</vt:lpstr>
      <vt:lpstr>Euclid’s Algorithm</vt:lpstr>
      <vt:lpstr>Euclid’s Algorithm</vt:lpstr>
      <vt:lpstr>Bézout’s Theorem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RSA Encryption</vt:lpstr>
      <vt:lpstr>Key Steps in RSA</vt:lpstr>
      <vt:lpstr>Framing Device</vt:lpstr>
      <vt:lpstr>Framing Device</vt:lpstr>
      <vt:lpstr>Framing Device</vt:lpstr>
      <vt:lpstr>Framing Device</vt:lpstr>
      <vt:lpstr>An application of all of this modular arithmetic</vt:lpstr>
      <vt:lpstr>How big are those numbers?</vt:lpstr>
      <vt:lpstr>How do we accomplish those steps?</vt:lpstr>
      <vt:lpstr>Fast Exponentiation Algorithm</vt:lpstr>
      <vt:lpstr>Let’s build a faster algorithm.</vt:lpstr>
      <vt:lpstr>Fast Exponentiation Algorithm</vt:lpstr>
      <vt:lpstr>Fast Exponentiation Algorithm</vt:lpstr>
      <vt:lpstr>Fast Exponentiation Algorithm</vt:lpstr>
      <vt:lpstr>Fast Exponentiation Algorithm</vt:lpstr>
      <vt:lpstr>Fast Exponentiation Algorithm</vt:lpstr>
      <vt:lpstr>One More Example for Reference</vt:lpstr>
      <vt:lpstr>One More Example for Reference</vt:lpstr>
      <vt:lpstr>One More Example for Reference</vt:lpstr>
      <vt:lpstr>A Brief Concluding Remark</vt:lpstr>
      <vt:lpstr>An application of all of this modular arithmetic</vt:lpstr>
      <vt:lpstr>Why does the Euclidian Algorithm Work?</vt:lpstr>
      <vt:lpstr>Correctness of an algorithm</vt:lpstr>
      <vt:lpstr>GCD fact</vt:lpstr>
      <vt:lpstr>gcd(a,b) = gcd(b, a % b)</vt:lpstr>
      <vt:lpstr>gcd(a,b) = gcd(b, a % b)</vt:lpstr>
      <vt:lpstr>gcd(a,b) = gcd(b, a % b)</vt:lpstr>
      <vt:lpstr>GCD and LCM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Wrap-up Number Theory</dc:title>
  <dc:creator>rtweber2</dc:creator>
  <cp:lastModifiedBy>rtweber2</cp:lastModifiedBy>
  <cp:revision>17</cp:revision>
  <cp:lastPrinted>2024-01-29T21:01:49Z</cp:lastPrinted>
  <dcterms:created xsi:type="dcterms:W3CDTF">2023-02-08T16:35:01Z</dcterms:created>
  <dcterms:modified xsi:type="dcterms:W3CDTF">2024-01-29T21:02:46Z</dcterms:modified>
</cp:coreProperties>
</file>