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749" r:id="rId3"/>
    <p:sldId id="739" r:id="rId4"/>
    <p:sldId id="738" r:id="rId5"/>
    <p:sldId id="727" r:id="rId6"/>
    <p:sldId id="728" r:id="rId7"/>
    <p:sldId id="730" r:id="rId8"/>
    <p:sldId id="732" r:id="rId9"/>
    <p:sldId id="750" r:id="rId10"/>
    <p:sldId id="751" r:id="rId11"/>
    <p:sldId id="734" r:id="rId12"/>
    <p:sldId id="752" r:id="rId13"/>
    <p:sldId id="736" r:id="rId14"/>
    <p:sldId id="737" r:id="rId15"/>
    <p:sldId id="753" r:id="rId16"/>
    <p:sldId id="709" r:id="rId17"/>
    <p:sldId id="710" r:id="rId18"/>
    <p:sldId id="711" r:id="rId19"/>
    <p:sldId id="714" r:id="rId20"/>
    <p:sldId id="713" r:id="rId21"/>
    <p:sldId id="729" r:id="rId22"/>
    <p:sldId id="712" r:id="rId23"/>
    <p:sldId id="745" r:id="rId24"/>
    <p:sldId id="746" r:id="rId25"/>
    <p:sldId id="747" r:id="rId26"/>
    <p:sldId id="715" r:id="rId27"/>
    <p:sldId id="754" r:id="rId28"/>
    <p:sldId id="716" r:id="rId29"/>
    <p:sldId id="755" r:id="rId30"/>
    <p:sldId id="748" r:id="rId31"/>
    <p:sldId id="702" r:id="rId32"/>
    <p:sldId id="717" r:id="rId33"/>
    <p:sldId id="718" r:id="rId34"/>
    <p:sldId id="742" r:id="rId35"/>
    <p:sldId id="704" r:id="rId36"/>
    <p:sldId id="720" r:id="rId37"/>
    <p:sldId id="721" r:id="rId38"/>
    <p:sldId id="722" r:id="rId39"/>
    <p:sldId id="740" r:id="rId40"/>
    <p:sldId id="723" r:id="rId41"/>
    <p:sldId id="724" r:id="rId42"/>
    <p:sldId id="744" r:id="rId43"/>
    <p:sldId id="741" r:id="rId44"/>
    <p:sldId id="758" r:id="rId45"/>
    <p:sldId id="757" r:id="rId46"/>
    <p:sldId id="756" r:id="rId47"/>
    <p:sldId id="743" r:id="rId48"/>
    <p:sldId id="726" r:id="rId49"/>
    <p:sldId id="759" r:id="rId50"/>
    <p:sldId id="76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3268" autoAdjust="0"/>
  </p:normalViewPr>
  <p:slideViewPr>
    <p:cSldViewPr snapToGrid="0">
      <p:cViewPr varScale="1">
        <p:scale>
          <a:sx n="68" d="100"/>
          <a:sy n="68" d="100"/>
        </p:scale>
        <p:origin x="105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96B24-5975-4E24-B3C3-B17B2AB03A5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ADDF-2A1C-401C-874D-4A45E11A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1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1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8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5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EA1A-BCCD-9C23-3156-C014A43CC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0CBF3-1A8F-9178-CDE1-B8A1C5800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F14A4-48B2-BAEB-D05D-0F97C911D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823FC-0293-AACC-8B0E-90DF779F0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5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C61A9-FDD1-25AA-78E9-5241C45D2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C65BAF-CD4A-7B5A-3AD8-10CCCE104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698E20F-C867-645F-7CB2-B3E9E32E162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DA9C4-D674-960E-0495-53224156A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1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5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dirty="0"/>
                  <a:t>The </a:t>
                </a:r>
                <a:r>
                  <a:rPr lang="en-US" sz="1200" b="1" dirty="0">
                    <a:solidFill>
                      <a:srgbClr val="4C3282"/>
                    </a:solidFill>
                  </a:rPr>
                  <a:t>domain of discourse</a:t>
                </a:r>
                <a:r>
                  <a:rPr lang="en-US" sz="1200" dirty="0"/>
                  <a:t> for a predicate is the set of possible inputs.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Cat(𝑥)</a:t>
                </a:r>
                <a:r>
                  <a:rPr lang="en-US" sz="1200" dirty="0"/>
                  <a:t> – Possible domains include mammals, animals, cats.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12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1200" b="0" i="0">
                    <a:latin typeface="Cambria Math" panose="02040503050406030204" pitchFamily="18" charset="0"/>
                  </a:rPr>
                  <a:t>LessThan</a:t>
                </a:r>
                <a:r>
                  <a:rPr lang="en-US" sz="1200" i="0">
                    <a:latin typeface="Cambria Math" panose="02040503050406030204" pitchFamily="18" charset="0"/>
                  </a:rPr>
                  <a:t>(𝑥</a:t>
                </a:r>
                <a:r>
                  <a:rPr lang="en-US" sz="1200" b="0" i="0">
                    <a:latin typeface="Cambria Math" panose="02040503050406030204" pitchFamily="18" charset="0"/>
                  </a:rPr>
                  <a:t>,𝑦</a:t>
                </a:r>
                <a:r>
                  <a:rPr lang="en-US" sz="1200" i="0">
                    <a:latin typeface="Cambria Math" panose="02040503050406030204" pitchFamily="18" charset="0"/>
                  </a:rPr>
                  <a:t>)</a:t>
                </a:r>
                <a:r>
                  <a:rPr lang="en-US" sz="1200" dirty="0"/>
                  <a:t> – Possible domains include numbers, integers.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Usually when you translate, the domain </a:t>
                </a:r>
                <a:r>
                  <a:rPr lang="en-US" sz="1200" b="1" dirty="0"/>
                  <a:t>will be given to you</a:t>
                </a:r>
                <a:r>
                  <a:rPr lang="en-US" sz="1200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5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0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79451-9751-6278-6CDC-15B0A51B5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4AF49-4635-BACF-162F-0752FC089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C8231-71BF-76C9-7F08-A953EF70B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C1102-444F-C5BD-047A-7D13A54E9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37C40-C4BD-D16E-6A0B-6668D0BAB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5D27B-7239-6BEC-C0FF-D8F87CA6D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42DD3-4168-0B10-5A48-72F56DCBF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4834-5537-FC0E-7DDE-6D0662401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50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26D89-65A2-CCBB-6E62-1DF6B6F1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D31BE7-691A-BE61-8ECC-442B29FB5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09980-5344-A0B1-9420-B111FEDB5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2BB4E-7B3C-E0EB-1163-E8022F2CF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8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5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it with contradiction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03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02F73-5784-EDB4-0EAA-B9E29243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B2330-6DF3-5649-D036-55F199FFB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942F7-CE9C-5E78-4074-E6E96AC56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B8D9B-65E4-A040-A2BE-BAB96B81F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2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3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5BAF8-04FE-91CA-61B4-85567FECB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C1A780-66D1-40F4-EF4B-F11726AAA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9CFF8-0F6B-8314-CF26-03A8DDDBF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65F73-5630-8943-36D8-2E2FA9CD8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7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678CA-2F54-44BE-A511-97BAA829CA5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2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1ADDF-2A1C-401C-874D-4A45E11AF5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4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83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" indent="0">
              <a:buClrTx/>
              <a:buFont typeface="Arial" panose="020B0604020202020204" pitchFamily="34" charset="0"/>
              <a:buNone/>
              <a:defRPr sz="2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530352" indent="-342900">
              <a:buClrTx/>
              <a:buFont typeface="Arial" panose="020B0604020202020204" pitchFamily="34" charset="0"/>
              <a:buChar char="•"/>
              <a:defRPr sz="2400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8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5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3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2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CBAC80E-9A29-44F2-8D8A-E867E81387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65D5C8-0FF5-47C6-AF4C-447DBC4674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95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5F40-6710-90B2-40C3-A28488311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C7B48-ADB6-BDE6-734E-7629635BA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C4909-B81F-2DDE-5587-A63AE64BA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470" y="434823"/>
            <a:ext cx="4164037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9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75C45-84D3-6D48-DF2B-0EEB379D7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622C-8EE4-58B8-8BC9-C4C1A13A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enter and exit a landmark</a:t>
            </a:r>
          </a:p>
        </p:txBody>
      </p:sp>
      <p:pic>
        <p:nvPicPr>
          <p:cNvPr id="1026" name="Picture 2" descr="How to Draw the Space Needle - Really Easy Drawing Tutorial">
            <a:extLst>
              <a:ext uri="{FF2B5EF4-FFF2-40B4-BE49-F238E27FC236}">
                <a16:creationId xmlns:a16="http://schemas.microsoft.com/office/drawing/2014/main" id="{BBB36790-FD54-1FDA-1803-F76BA317EC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50" y="1491915"/>
            <a:ext cx="2532241" cy="25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4127CFF5-58F5-8079-0C90-302EFA289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9" b="34933"/>
          <a:stretch/>
        </p:blipFill>
        <p:spPr bwMode="auto">
          <a:xfrm>
            <a:off x="1984209" y="2555163"/>
            <a:ext cx="2437397" cy="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51ECBFB8-34CF-DA6F-839E-EEBF1E8C3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9" b="34933"/>
          <a:stretch/>
        </p:blipFill>
        <p:spPr bwMode="auto">
          <a:xfrm>
            <a:off x="5890461" y="2555163"/>
            <a:ext cx="2437397" cy="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Convertible with solid fill">
            <a:extLst>
              <a:ext uri="{FF2B5EF4-FFF2-40B4-BE49-F238E27FC236}">
                <a16:creationId xmlns:a16="http://schemas.microsoft.com/office/drawing/2014/main" id="{A581BD0D-BB54-FE23-C405-C12818282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106443" y="118555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E3549-5EAC-1F4B-FBFA-8AFC0A122947}"/>
              </a:ext>
            </a:extLst>
          </p:cNvPr>
          <p:cNvSpPr txBox="1"/>
          <p:nvPr/>
        </p:nvSpPr>
        <p:spPr>
          <a:xfrm>
            <a:off x="3026732" y="5293928"/>
            <a:ext cx="572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Even if we go through it again on new roads, this holds</a:t>
            </a:r>
          </a:p>
        </p:txBody>
      </p:sp>
      <p:pic>
        <p:nvPicPr>
          <p:cNvPr id="6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E761CAEE-D8CF-6449-37D8-8EB68860D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1" t="35139" b="34933"/>
          <a:stretch/>
        </p:blipFill>
        <p:spPr bwMode="auto">
          <a:xfrm rot="16200000">
            <a:off x="4672568" y="4375434"/>
            <a:ext cx="890803" cy="4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B80C3D69-F915-0E33-1A6E-381B0C168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1" t="35139" b="34933"/>
          <a:stretch/>
        </p:blipFill>
        <p:spPr bwMode="auto">
          <a:xfrm rot="16200000">
            <a:off x="4672569" y="1118992"/>
            <a:ext cx="890803" cy="4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8B3-8DC0-ACEC-44D7-2553F0CC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Start at the Landmark</a:t>
            </a:r>
          </a:p>
        </p:txBody>
      </p:sp>
      <p:pic>
        <p:nvPicPr>
          <p:cNvPr id="1026" name="Picture 2" descr="How to Draw the Space Needle - Really Easy Drawing Tutorial">
            <a:extLst>
              <a:ext uri="{FF2B5EF4-FFF2-40B4-BE49-F238E27FC236}">
                <a16:creationId xmlns:a16="http://schemas.microsoft.com/office/drawing/2014/main" id="{525D6FBC-8208-56AE-F3F6-C36E734A95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50" y="1491915"/>
            <a:ext cx="2532241" cy="25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F360B543-ECD8-8B0E-FB77-7E9844B0E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9" b="34933"/>
          <a:stretch/>
        </p:blipFill>
        <p:spPr bwMode="auto">
          <a:xfrm>
            <a:off x="5500903" y="2873317"/>
            <a:ext cx="2437397" cy="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Convertible with solid fill">
            <a:extLst>
              <a:ext uri="{FF2B5EF4-FFF2-40B4-BE49-F238E27FC236}">
                <a16:creationId xmlns:a16="http://schemas.microsoft.com/office/drawing/2014/main" id="{4EC74B8C-628D-EF6E-7FB7-5F9DBA760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3703" y="2274442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538757-6F13-1AAA-518B-6957FEA9177F}"/>
              </a:ext>
            </a:extLst>
          </p:cNvPr>
          <p:cNvSpPr txBox="1"/>
          <p:nvPr/>
        </p:nvSpPr>
        <p:spPr>
          <a:xfrm>
            <a:off x="1923313" y="4661011"/>
            <a:ext cx="62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we drove on only one road, (as we </a:t>
            </a:r>
            <a:r>
              <a:rPr lang="en-US" i="1" dirty="0"/>
              <a:t>started</a:t>
            </a:r>
            <a:r>
              <a:rPr lang="en-US" dirty="0"/>
              <a:t> in the landmark) making it have an odd number of roads that connect to it</a:t>
            </a:r>
          </a:p>
        </p:txBody>
      </p:sp>
    </p:spTree>
    <p:extLst>
      <p:ext uri="{BB962C8B-B14F-4D97-AF65-F5344CB8AC3E}">
        <p14:creationId xmlns:p14="http://schemas.microsoft.com/office/powerpoint/2010/main" val="33880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19987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B9BA2-C045-6A6E-9F87-258F9134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9D3B-0A4B-59F7-EDD8-ECEA4400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End at the Landmark</a:t>
            </a:r>
          </a:p>
        </p:txBody>
      </p:sp>
      <p:pic>
        <p:nvPicPr>
          <p:cNvPr id="1026" name="Picture 2" descr="How to Draw the Space Needle - Really Easy Drawing Tutorial">
            <a:extLst>
              <a:ext uri="{FF2B5EF4-FFF2-40B4-BE49-F238E27FC236}">
                <a16:creationId xmlns:a16="http://schemas.microsoft.com/office/drawing/2014/main" id="{E4AD04CE-2DE2-6E4F-96A4-4E5BACCA3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50" y="1491915"/>
            <a:ext cx="2532241" cy="25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3707D3AE-9008-B08E-577F-40548B9F9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9" b="34933"/>
          <a:stretch/>
        </p:blipFill>
        <p:spPr bwMode="auto">
          <a:xfrm>
            <a:off x="1923313" y="2964757"/>
            <a:ext cx="2437397" cy="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Convertible with solid fill">
            <a:extLst>
              <a:ext uri="{FF2B5EF4-FFF2-40B4-BE49-F238E27FC236}">
                <a16:creationId xmlns:a16="http://schemas.microsoft.com/office/drawing/2014/main" id="{48D082ED-D980-0547-A39F-533606926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113" y="2336179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E39F6-30C5-E3FB-3AED-4F0232370DDC}"/>
              </a:ext>
            </a:extLst>
          </p:cNvPr>
          <p:cNvSpPr txBox="1"/>
          <p:nvPr/>
        </p:nvSpPr>
        <p:spPr>
          <a:xfrm>
            <a:off x="1923313" y="4661011"/>
            <a:ext cx="62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we drove on only one road, (as we </a:t>
            </a:r>
            <a:r>
              <a:rPr lang="en-US" i="1" dirty="0"/>
              <a:t>ended</a:t>
            </a:r>
            <a:r>
              <a:rPr lang="en-US" dirty="0"/>
              <a:t> in the landmark) making it have an odd number of roads that connect to it</a:t>
            </a:r>
          </a:p>
        </p:txBody>
      </p:sp>
    </p:spTree>
    <p:extLst>
      <p:ext uri="{BB962C8B-B14F-4D97-AF65-F5344CB8AC3E}">
        <p14:creationId xmlns:p14="http://schemas.microsoft.com/office/powerpoint/2010/main" val="15064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9987 0.0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3897-B0E7-7D41-A090-7086D2FB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51F5-769A-EC25-4118-CF61C87C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Claim</a:t>
            </a:r>
            <a:r>
              <a:rPr lang="en-US" sz="2000" dirty="0"/>
              <a:t>: it is impossible to travel on every road visiting each road exactly once</a:t>
            </a:r>
          </a:p>
          <a:p>
            <a:r>
              <a:rPr lang="en-US" sz="2000" b="1" dirty="0"/>
              <a:t>Proof: </a:t>
            </a:r>
            <a:r>
              <a:rPr lang="en-US" sz="2000" dirty="0"/>
              <a:t>Suppose that it is </a:t>
            </a:r>
            <a:r>
              <a:rPr lang="en-US" sz="2000" i="1" dirty="0"/>
              <a:t>possible </a:t>
            </a:r>
            <a:r>
              <a:rPr lang="en-US" sz="2000" dirty="0"/>
              <a:t>to travel on every road visiting each road exactly once.</a:t>
            </a:r>
          </a:p>
          <a:p>
            <a:r>
              <a:rPr lang="en-US" sz="2000" dirty="0"/>
              <a:t>Consider how many times each landmark would be passed through on this path.</a:t>
            </a:r>
          </a:p>
          <a:p>
            <a:r>
              <a:rPr lang="en-US" sz="2000" dirty="0"/>
              <a:t>As we observed, all of the landmarks on our path must have an even number of roads, except for the starting and ending one, making us have exactly 2 landmarks with an odd number of  connecting roads.</a:t>
            </a:r>
            <a:endParaRPr lang="en-US" sz="2000" b="1" dirty="0"/>
          </a:p>
          <a:p>
            <a:endParaRPr lang="en-US" sz="2000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However [] is a contradiction! </a:t>
            </a:r>
          </a:p>
          <a:p>
            <a:r>
              <a:rPr lang="en-US" sz="2000" dirty="0"/>
              <a:t>Therefore, it must be impossible to visit every road exactly once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A0B79-BB0C-3E9C-C343-691FC29D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05" y="3801065"/>
            <a:ext cx="3198395" cy="29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9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7A0B79-BB0C-3E9C-C343-691FC29D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05" y="3801065"/>
            <a:ext cx="3198395" cy="2912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23897-B0E7-7D41-A090-7086D2FB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51F5-769A-EC25-4118-CF61C87C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Claim</a:t>
            </a:r>
            <a:r>
              <a:rPr lang="en-US" sz="2000" dirty="0"/>
              <a:t>: it is impossible to travel on every road visiting each road exactly once</a:t>
            </a:r>
          </a:p>
          <a:p>
            <a:r>
              <a:rPr lang="en-US" sz="2000" b="1" dirty="0"/>
              <a:t>Proof: </a:t>
            </a:r>
            <a:r>
              <a:rPr lang="en-US" sz="2000" dirty="0"/>
              <a:t>Suppose that it is </a:t>
            </a:r>
            <a:r>
              <a:rPr lang="en-US" sz="2000" i="1" dirty="0"/>
              <a:t>possible </a:t>
            </a:r>
            <a:r>
              <a:rPr lang="en-US" sz="2000" dirty="0"/>
              <a:t>to travel on every road visiting each road exactly once.</a:t>
            </a:r>
          </a:p>
          <a:p>
            <a:r>
              <a:rPr lang="en-US" sz="2000" dirty="0"/>
              <a:t>Consider how many times each landmark would be passed through on this path.</a:t>
            </a:r>
          </a:p>
          <a:p>
            <a:r>
              <a:rPr lang="en-US" sz="2000" dirty="0"/>
              <a:t>As we observed, all of the landmarks on our path must have an even number of roads, except for the starting and ending one, making us have exactly 2 landmarks with an odd number of  connecting roads.</a:t>
            </a:r>
            <a:endParaRPr lang="en-US" sz="2000" b="1" dirty="0"/>
          </a:p>
          <a:p>
            <a:r>
              <a:rPr lang="en-US" sz="2000" dirty="0"/>
              <a:t>However, our graph has 4 landmarks with an odd number of roads coming out of it.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However [] is a contradiction! </a:t>
            </a:r>
          </a:p>
          <a:p>
            <a:r>
              <a:rPr lang="en-US" sz="2000" dirty="0"/>
              <a:t>Therefore, it must be impossible to visit every road exactly once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901A72-F0AE-0F4C-C4EB-D3C9CFE9AE12}"/>
              </a:ext>
            </a:extLst>
          </p:cNvPr>
          <p:cNvSpPr/>
          <p:nvPr/>
        </p:nvSpPr>
        <p:spPr>
          <a:xfrm>
            <a:off x="11111948" y="4618383"/>
            <a:ext cx="1080052" cy="77576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BA7785-20E9-E508-8311-6746CB47940B}"/>
              </a:ext>
            </a:extLst>
          </p:cNvPr>
          <p:cNvSpPr/>
          <p:nvPr/>
        </p:nvSpPr>
        <p:spPr>
          <a:xfrm>
            <a:off x="9939130" y="5910564"/>
            <a:ext cx="1066799" cy="8030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55A522-7756-ACA0-D016-6FC95CEDD2FB}"/>
              </a:ext>
            </a:extLst>
          </p:cNvPr>
          <p:cNvSpPr/>
          <p:nvPr/>
        </p:nvSpPr>
        <p:spPr>
          <a:xfrm>
            <a:off x="10243931" y="3866731"/>
            <a:ext cx="567839" cy="55659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D0FE40-D15F-80D9-4468-EA46C20AEEAE}"/>
              </a:ext>
            </a:extLst>
          </p:cNvPr>
          <p:cNvSpPr/>
          <p:nvPr/>
        </p:nvSpPr>
        <p:spPr>
          <a:xfrm>
            <a:off x="8993605" y="4777409"/>
            <a:ext cx="780875" cy="56321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1B1B-303C-F3B7-D29D-6F410AF90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215BD1-2BA1-3E5A-7290-7D33831B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05" y="3801065"/>
            <a:ext cx="3198395" cy="2912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7137BF-DB07-C002-A72D-81EC7428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1C2C-D2BE-D01B-7E06-FFC7B4227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Claim</a:t>
            </a:r>
            <a:r>
              <a:rPr lang="en-US" sz="2000" dirty="0"/>
              <a:t>: it is impossible to travel on every road visiting each road exactly once</a:t>
            </a:r>
          </a:p>
          <a:p>
            <a:r>
              <a:rPr lang="en-US" sz="2000" b="1" dirty="0"/>
              <a:t>Proof: </a:t>
            </a:r>
            <a:r>
              <a:rPr lang="en-US" sz="2000" dirty="0"/>
              <a:t>Suppose that it is </a:t>
            </a:r>
            <a:r>
              <a:rPr lang="en-US" sz="2000" i="1" dirty="0"/>
              <a:t>possible </a:t>
            </a:r>
            <a:r>
              <a:rPr lang="en-US" sz="2000" dirty="0"/>
              <a:t>to travel on every road visiting each road exactly once.</a:t>
            </a:r>
          </a:p>
          <a:p>
            <a:r>
              <a:rPr lang="en-US" sz="2000" dirty="0"/>
              <a:t>Consider how many times each landmark would be passed through on this path.</a:t>
            </a:r>
          </a:p>
          <a:p>
            <a:r>
              <a:rPr lang="en-US" sz="2000" dirty="0"/>
              <a:t>As we observed, all of the landmarks on our path must have an even number of roads, except for the starting and ending one, making us have exactly 2 landmarks with an odd number of  connecting roads.</a:t>
            </a:r>
            <a:endParaRPr lang="en-US" sz="2000" b="1" dirty="0"/>
          </a:p>
          <a:p>
            <a:r>
              <a:rPr lang="en-US" sz="2000" dirty="0"/>
              <a:t>However, our graph has 4 landmarks with an odd number of roads coming out of it.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But since 2 is not 4, this is a contradiction! </a:t>
            </a:r>
          </a:p>
          <a:p>
            <a:r>
              <a:rPr lang="en-US" sz="2000" dirty="0"/>
              <a:t>Therefore, it must be impossible to visit every road exactly once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037AAD-53A6-311B-B2BC-70E1CFD2472D}"/>
              </a:ext>
            </a:extLst>
          </p:cNvPr>
          <p:cNvSpPr/>
          <p:nvPr/>
        </p:nvSpPr>
        <p:spPr>
          <a:xfrm>
            <a:off x="11111948" y="4618383"/>
            <a:ext cx="1080052" cy="77576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6F6534-83D2-7DFE-153E-3246D891D72A}"/>
              </a:ext>
            </a:extLst>
          </p:cNvPr>
          <p:cNvSpPr/>
          <p:nvPr/>
        </p:nvSpPr>
        <p:spPr>
          <a:xfrm>
            <a:off x="9939130" y="5910564"/>
            <a:ext cx="1066799" cy="8030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DB0153-4A46-A261-477E-ED97CC96A596}"/>
              </a:ext>
            </a:extLst>
          </p:cNvPr>
          <p:cNvSpPr/>
          <p:nvPr/>
        </p:nvSpPr>
        <p:spPr>
          <a:xfrm>
            <a:off x="10243931" y="3866731"/>
            <a:ext cx="567839" cy="55659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2C8937-F6A0-5575-6C89-2C06A727B913}"/>
              </a:ext>
            </a:extLst>
          </p:cNvPr>
          <p:cNvSpPr/>
          <p:nvPr/>
        </p:nvSpPr>
        <p:spPr>
          <a:xfrm>
            <a:off x="8993605" y="4777409"/>
            <a:ext cx="780875" cy="56321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7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Proof by Contradiction 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9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r>
                  <a:rPr lang="en-US" sz="1600" dirty="0"/>
                  <a:t>Proof: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60787E1-0C67-363D-CC9D-85AE4BBA4DE3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60787E1-0C67-363D-CC9D-85AE4BBA4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4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27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60787E1-0C67-363D-CC9D-85AE4BBA4DE3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60787E1-0C67-363D-CC9D-85AE4BBA4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3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2F7FABFB-3EF3-7AA9-9864-4298ACFC0545}"/>
              </a:ext>
            </a:extLst>
          </p:cNvPr>
          <p:cNvSpPr/>
          <p:nvPr/>
        </p:nvSpPr>
        <p:spPr>
          <a:xfrm>
            <a:off x="0" y="4546948"/>
            <a:ext cx="2978729" cy="1359274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Notice target is unknown</a:t>
            </a:r>
          </a:p>
        </p:txBody>
      </p:sp>
    </p:spTree>
    <p:extLst>
      <p:ext uri="{BB962C8B-B14F-4D97-AF65-F5344CB8AC3E}">
        <p14:creationId xmlns:p14="http://schemas.microsoft.com/office/powerpoint/2010/main" val="13183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60787E1-0C67-363D-CC9D-85AE4BBA4DE3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a is even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60787E1-0C67-363D-CC9D-85AE4BBA4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8EEDEBB-3D29-AD63-FEAA-43A5466DF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4019" y="2257737"/>
            <a:ext cx="4600263" cy="4600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ECF8705-344F-6984-0BC9-B56944ABDDD0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ECF8705-344F-6984-0BC9-B56944ABD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3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4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7EA9-E4E8-DB1D-3FBC-4A57F3D1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13D712-0999-57A8-C101-46A78FAF5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498" y="2546599"/>
            <a:ext cx="6096000" cy="4048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71CFA-917E-9923-01CA-1A7B385E8DDF}"/>
              </a:ext>
            </a:extLst>
          </p:cNvPr>
          <p:cNvSpPr txBox="1"/>
          <p:nvPr/>
        </p:nvSpPr>
        <p:spPr>
          <a:xfrm>
            <a:off x="575239" y="1828800"/>
            <a:ext cx="47435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Claim: My Tire is Leaking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Suppose that this tire was not leaking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means the tire pressure should be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observe the pressure is dropping at a moderate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But there should be constant pressure if it was not leaking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Therefore, it must be leaking</a:t>
            </a:r>
          </a:p>
        </p:txBody>
      </p:sp>
    </p:spTree>
    <p:extLst>
      <p:ext uri="{BB962C8B-B14F-4D97-AF65-F5344CB8AC3E}">
        <p14:creationId xmlns:p14="http://schemas.microsoft.com/office/powerpoint/2010/main" val="38990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“Without Loss of Generality”?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CDC0302-406F-BA5B-17A6-C9DF94E2C8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can use this when it looks like you are introducing a new assumption, but you are not, and the claim is still general. Only use if it would be immediately obvious to the reader why it is the case</a:t>
                </a:r>
              </a:p>
              <a:p>
                <a:endParaRPr lang="en-US" dirty="0"/>
              </a:p>
              <a:p>
                <a:r>
                  <a:rPr lang="en-US" dirty="0"/>
                  <a:t>In this case: if </a:t>
                </a:r>
                <a:r>
                  <a:rPr lang="en-US" b="1" dirty="0"/>
                  <a:t>s</a:t>
                </a:r>
                <a:r>
                  <a:rPr lang="en-US" dirty="0"/>
                  <a:t> and </a:t>
                </a:r>
                <a:r>
                  <a:rPr lang="en-US" b="1" dirty="0"/>
                  <a:t>t</a:t>
                </a:r>
                <a:r>
                  <a:rPr lang="en-US" dirty="0"/>
                  <a:t> share a factor other than 1, </a:t>
                </a:r>
                <a:r>
                  <a:rPr lang="en-US" dirty="0" err="1"/>
                  <a:t>i.e</a:t>
                </a:r>
                <a:r>
                  <a:rPr lang="en-US" dirty="0"/>
                  <a:t> k, we can just cancel out their common factor and continue the proof. (</a:t>
                </a:r>
                <a:r>
                  <a:rPr lang="en-US" dirty="0" err="1"/>
                  <a:t>i.e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Another example:</a:t>
                </a:r>
              </a:p>
              <a:p>
                <a:r>
                  <a:rPr lang="en-US" dirty="0"/>
                  <a:t>Let </a:t>
                </a:r>
                <a:r>
                  <a:rPr lang="en-US" dirty="0" err="1"/>
                  <a:t>x,y</a:t>
                </a:r>
                <a:r>
                  <a:rPr lang="en-US" dirty="0"/>
                  <a:t> be integers; without loss of generality,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CDC0302-406F-BA5B-17A6-C9DF94E2C8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672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D179ADA-E63F-0FF7-842C-B168CF311C03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D179ADA-E63F-0FF7-842C-B168CF311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4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6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49BBC54-0CBA-7E45-DA4A-0B085F00B030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49BBC54-0CBA-7E45-DA4A-0B085F00B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4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467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49BBC54-0CBA-7E45-DA4A-0B085F00B030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49BBC54-0CBA-7E45-DA4A-0B085F00B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3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871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Thus: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b="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49BBC54-0CBA-7E45-DA4A-0B085F00B030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49BBC54-0CBA-7E45-DA4A-0B085F00B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3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98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Thus: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making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even by our lemma.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49BBC54-0CBA-7E45-DA4A-0B085F00B030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49BBC54-0CBA-7E45-DA4A-0B085F00B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3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793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Thus: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making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even by our lemma.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F4C5FC4-09CB-3F5A-BE8F-6C441776CFED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F4C5FC4-09CB-3F5A-BE8F-6C441776C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3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33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D319A-DE12-77F7-6010-49871055E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115D-4FD6-FE7F-602F-5B21F85A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D9B27-F2A2-A805-7AF6-F93BBDF5A5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Thus: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making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even by our lemma.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which we can plug back into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to get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D9B27-F2A2-A805-7AF6-F93BBDF5A5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B22F47B-8E49-C4E6-2047-56A8CDD61217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B22F47B-8E49-C4E6-2047-56A8CDD61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3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478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Thus: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making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even by our lemma.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which we can plug back into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to get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Dividing both sides by two,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7D25A0-675B-2872-0FF3-7B77649985BB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7D25A0-675B-2872-0FF3-7B7764998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4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9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BFA59-0D03-B170-9F74-14E0C0075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212F-856C-402E-3C09-022F337B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7E162-F5D9-421D-305E-15E85A1D6C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Thus: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making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even by our lemma.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which we can plug back into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to get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Dividing both sides by two,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making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making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even by our lemma. 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7E162-F5D9-421D-305E-15E85A1D6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C877A3B-EF0B-CAD0-BB4A-148677BEFF3E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C877A3B-EF0B-CAD0-BB4A-148677BEF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4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1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Proof by Contradiction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25420"/>
                <a:ext cx="11187258" cy="5270913"/>
              </a:xfrm>
            </p:spPr>
            <p:txBody>
              <a:bodyPr>
                <a:normAutofit/>
              </a:bodyPr>
              <a:lstStyle/>
              <a:p>
                <a:pPr marL="0" lvl="1" indent="0">
                  <a:lnSpc>
                    <a:spcPct val="100000"/>
                  </a:lnSpc>
                  <a:buClrTx/>
                  <a:buNone/>
                </a:pPr>
                <a:r>
                  <a:rPr lang="en-US" sz="2800" dirty="0"/>
                  <a:t>Claim: p is true.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Suppose for the sake of contradiction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…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b="0" dirty="0"/>
                  <a:t>Then some statement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must hold.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…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endParaRPr lang="en-US" sz="2800" dirty="0"/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And some statement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must hold.</a:t>
                </a:r>
              </a:p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is a contradiction.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must be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25420"/>
                <a:ext cx="11187258" cy="5270913"/>
              </a:xfrm>
              <a:blipFill>
                <a:blip r:embed="rId3"/>
                <a:stretch>
                  <a:fillRect l="-1525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4269B-6FF2-CEDA-0CC9-497782A6782F}"/>
              </a:ext>
            </a:extLst>
          </p:cNvPr>
          <p:cNvSpPr/>
          <p:nvPr/>
        </p:nvSpPr>
        <p:spPr>
          <a:xfrm>
            <a:off x="7673340" y="1843847"/>
            <a:ext cx="3718560" cy="396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Suppose my tire is not leaking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3F1605-6531-88DF-8F2C-3EAA5A493779}"/>
              </a:ext>
            </a:extLst>
          </p:cNvPr>
          <p:cNvSpPr/>
          <p:nvPr/>
        </p:nvSpPr>
        <p:spPr>
          <a:xfrm>
            <a:off x="7673340" y="3319988"/>
            <a:ext cx="3718560" cy="396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tire pressure must be constant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F94982-9CE7-D92B-A26D-9309A71A4CD3}"/>
              </a:ext>
            </a:extLst>
          </p:cNvPr>
          <p:cNvSpPr/>
          <p:nvPr/>
        </p:nvSpPr>
        <p:spPr>
          <a:xfrm>
            <a:off x="7673340" y="4798062"/>
            <a:ext cx="3718560" cy="396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tire pressure is decreasing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C079E7-D54A-2114-3A79-446D28D188E0}"/>
              </a:ext>
            </a:extLst>
          </p:cNvPr>
          <p:cNvSpPr/>
          <p:nvPr/>
        </p:nvSpPr>
        <p:spPr>
          <a:xfrm>
            <a:off x="8974885" y="5336378"/>
            <a:ext cx="2263140" cy="396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Tire is leaking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4C9271-1420-AF6E-236E-27441E90AFB6}"/>
              </a:ext>
            </a:extLst>
          </p:cNvPr>
          <p:cNvSpPr/>
          <p:nvPr/>
        </p:nvSpPr>
        <p:spPr>
          <a:xfrm>
            <a:off x="7673340" y="1277943"/>
            <a:ext cx="3718560" cy="396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tire is leaking</a:t>
            </a:r>
          </a:p>
        </p:txBody>
      </p:sp>
    </p:spTree>
    <p:extLst>
      <p:ext uri="{BB962C8B-B14F-4D97-AF65-F5344CB8AC3E}">
        <p14:creationId xmlns:p14="http://schemas.microsoft.com/office/powerpoint/2010/main" val="4015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242A-1D9A-F9AD-EB39-A80DD14F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not rational)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/>
                  <a:t>Proof: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en-US" sz="1600" dirty="0"/>
                  <a:t> is rational.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By definition of rational, there are integers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1600" dirty="0"/>
                  <a:t>Without loss of generality, suppose that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are in lowest terms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it is the reduced fraction and 1 is </a:t>
                </a:r>
                <a:r>
                  <a:rPr lang="en-US" sz="1600" b="1" dirty="0"/>
                  <a:t>s, t </a:t>
                </a:r>
                <a:r>
                  <a:rPr lang="en-US" sz="1600" dirty="0"/>
                  <a:t>greatest common factor)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2 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Thus: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making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even by our lemma.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which we can plug back into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to get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Dividing both sides by two,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, making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making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even by our lemma.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if both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 are even, they must have a common factor of 2. But we said that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1600" dirty="0"/>
                  <a:t> was irreducible.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This is a contradiction! Thus, we can conclude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ra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is irrational.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3D057-295F-B929-98B4-1614501A6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7D25A0-675B-2872-0FF3-7B77649985BB}"/>
                  </a:ext>
                </a:extLst>
              </p:cNvPr>
              <p:cNvSpPr/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even, then a is even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7D25A0-675B-2872-0FF3-7B7764998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36" y="263276"/>
                <a:ext cx="2978162" cy="1014667"/>
              </a:xfrm>
              <a:prstGeom prst="roundRect">
                <a:avLst/>
              </a:prstGeom>
              <a:blipFill>
                <a:blip r:embed="rId4"/>
                <a:stretch>
                  <a:fillRect l="-407" r="-264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65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AC683-A495-E1CA-AA48-75ECC47C1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F31-D5CD-0E32-72B6-C965BDB8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412B0-8145-A01C-B43D-BDB638C46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25420"/>
                <a:ext cx="11548336" cy="5270913"/>
              </a:xfrm>
            </p:spPr>
            <p:txBody>
              <a:bodyPr>
                <a:normAutofit/>
              </a:bodyPr>
              <a:lstStyle/>
              <a:p>
                <a:pPr marL="0" lvl="1" indent="0">
                  <a:lnSpc>
                    <a:spcPct val="100000"/>
                  </a:lnSpc>
                  <a:buClrTx/>
                  <a:buNone/>
                </a:pPr>
                <a:r>
                  <a:rPr lang="en-US" sz="2800" dirty="0"/>
                  <a:t>Proof by contradiction is a strategy for proving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statements of any form</a:t>
                </a:r>
                <a:r>
                  <a:rPr lang="en-US" sz="2800" dirty="0"/>
                  <a:t>.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general strategy to prove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to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and derive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lvl="1" indent="0">
                  <a:lnSpc>
                    <a:spcPct val="100000"/>
                  </a:lnSpc>
                  <a:buClrTx/>
                  <a:buNone/>
                </a:pPr>
                <a:r>
                  <a:rPr lang="en-US" sz="2800" dirty="0"/>
                  <a:t>Examples: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700" dirty="0"/>
                  <a:t>The strategy to prove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700" dirty="0"/>
                  <a:t> is to assume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700" dirty="0"/>
                  <a:t> and derive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700" dirty="0"/>
                  <a:t>The strategy to prove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700" dirty="0"/>
                  <a:t> is to assume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700" dirty="0"/>
                  <a:t> and derive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700" dirty="0"/>
                  <a:t>.</a:t>
                </a:r>
              </a:p>
              <a:p>
                <a:pPr marL="493776" lvl="1" indent="-457200">
                  <a:lnSpc>
                    <a:spcPct val="100000"/>
                  </a:lnSpc>
                </a:pPr>
                <a:r>
                  <a:rPr lang="en-US" sz="2700" dirty="0"/>
                  <a:t>The strategy to prove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is to assume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700" dirty="0"/>
                  <a:t> and derive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700" b="1" dirty="0"/>
                  <a:t>.</a:t>
                </a:r>
              </a:p>
              <a:p>
                <a:pPr marL="493776" lvl="1" indent="-457200">
                  <a:lnSpc>
                    <a:spcPct val="100000"/>
                  </a:lnSpc>
                </a:pPr>
                <a:r>
                  <a:rPr lang="en-US" sz="2700" dirty="0"/>
                  <a:t>The strategy to prove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is to assume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and derive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7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25420"/>
                <a:ext cx="11548336" cy="5270913"/>
              </a:xfrm>
              <a:blipFill>
                <a:blip r:embed="rId3"/>
                <a:stretch>
                  <a:fillRect l="-1478" t="-1156" r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7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23000-1F38-6B70-E18B-016238AF1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Claim: There are infinitely many primes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Proof: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6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510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2E984E3-5852-FA01-C7F3-9C7E35AEA5EE}"/>
              </a:ext>
            </a:extLst>
          </p:cNvPr>
          <p:cNvSpPr/>
          <p:nvPr/>
        </p:nvSpPr>
        <p:spPr>
          <a:xfrm>
            <a:off x="1066799" y="2690190"/>
            <a:ext cx="7427843" cy="1997765"/>
          </a:xfrm>
          <a:prstGeom prst="wedgeRectCallout">
            <a:avLst>
              <a:gd name="adj1" fmla="val -50195"/>
              <a:gd name="adj2" fmla="val 679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3DB1B-B0DC-0139-976C-4524CECB7E32}"/>
              </a:ext>
            </a:extLst>
          </p:cNvPr>
          <p:cNvSpPr txBox="1"/>
          <p:nvPr/>
        </p:nvSpPr>
        <p:spPr>
          <a:xfrm>
            <a:off x="1066799" y="269019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 can we find a contradiction?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Show our list is non inclusive (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i.e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create a different prime number)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Show one of the numbers in our list is not prime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Create a contradiction with facts about prime factorization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Show 1 =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Show p is odd and even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 by cases with a mix of the above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65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Proof by Contradiction: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5420"/>
            <a:ext cx="11187258" cy="5270913"/>
          </a:xfrm>
        </p:spPr>
        <p:txBody>
          <a:bodyPr>
            <a:normAutofit/>
          </a:bodyPr>
          <a:lstStyle/>
          <a:p>
            <a:pPr marL="493776" lvl="1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Unlike other proof techniques, we don’t know </a:t>
            </a:r>
            <a:r>
              <a:rPr lang="en-US" sz="2800" i="1" dirty="0"/>
              <a:t>where</a:t>
            </a:r>
            <a:r>
              <a:rPr lang="en-US" sz="2800" dirty="0"/>
              <a:t> we’re going. We’re trying to find </a:t>
            </a:r>
            <a:r>
              <a:rPr lang="en-US" sz="2800" b="1" dirty="0"/>
              <a:t>any</a:t>
            </a:r>
            <a:r>
              <a:rPr lang="en-US" sz="2800" dirty="0"/>
              <a:t> contradiction. That can make it harder.</a:t>
            </a:r>
          </a:p>
          <a:p>
            <a:pPr marL="493776" lvl="1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Contradiction is a </a:t>
            </a:r>
            <a:r>
              <a:rPr lang="en-US" sz="2800" b="1" dirty="0">
                <a:solidFill>
                  <a:srgbClr val="C00000"/>
                </a:solidFill>
              </a:rPr>
              <a:t>sledge-hammer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dirty="0"/>
              <a:t>It can be used to prove many things. But it makes a mess.</a:t>
            </a:r>
          </a:p>
          <a:p>
            <a:pPr marL="493776" lvl="1" indent="-45720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You can find a contradiction directly with your assumption</a:t>
            </a:r>
          </a:p>
        </p:txBody>
      </p:sp>
    </p:spTree>
    <p:extLst>
      <p:ext uri="{BB962C8B-B14F-4D97-AF65-F5344CB8AC3E}">
        <p14:creationId xmlns:p14="http://schemas.microsoft.com/office/powerpoint/2010/main" val="16167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61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553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95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F6DF-AEC2-BAB7-12F2-08986572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30D95-FB85-A88D-D23A-3079BE006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say the claim you are trying to prove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/>
                <a:r>
                  <a:rPr lang="en-US" dirty="0"/>
                  <a:t>A proof by contradiction shows the following implication: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𝐹𝑎𝑙𝑠𝑒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does this implication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contrapositive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which simplifies to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means that by proving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𝐹𝑎𝑙𝑠𝑒</m:t>
                    </m:r>
                  </m:oMath>
                </a14:m>
                <a:r>
                  <a:rPr lang="en-US" dirty="0"/>
                  <a:t>, you have proved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030D95-FB85-A88D-D23A-3079BE006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ar: 5 Points 4">
            <a:extLst>
              <a:ext uri="{FF2B5EF4-FFF2-40B4-BE49-F238E27FC236}">
                <a16:creationId xmlns:a16="http://schemas.microsoft.com/office/drawing/2014/main" id="{5F8830C6-7A54-28B8-58D5-803373A6BE33}"/>
              </a:ext>
            </a:extLst>
          </p:cNvPr>
          <p:cNvSpPr/>
          <p:nvPr/>
        </p:nvSpPr>
        <p:spPr>
          <a:xfrm>
            <a:off x="7401339" y="2557669"/>
            <a:ext cx="2769704" cy="2438399"/>
          </a:xfrm>
          <a:prstGeom prst="star5">
            <a:avLst>
              <a:gd name="adj" fmla="val 29483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Hint think contrapositive</a:t>
            </a:r>
          </a:p>
        </p:txBody>
      </p:sp>
    </p:spTree>
    <p:extLst>
      <p:ext uri="{BB962C8B-B14F-4D97-AF65-F5344CB8AC3E}">
        <p14:creationId xmlns:p14="http://schemas.microsoft.com/office/powerpoint/2010/main" val="4462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744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97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Also, 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⋅…⋅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 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using the definition of q, 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98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Also, 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⋅…⋅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 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using the definition of q, which gives us: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  <a:p>
                <a:pPr algn="ctr"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370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AA718-E9B6-8F9D-A730-382383EEC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B21D-3E16-B0C1-6635-4F1B7A4D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FDE97-4386-52B4-089C-28E02E7F3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Also, 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⋅…⋅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 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using the definition of q, which gives us: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  <a:p>
                <a:pPr algn="ctr"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FDE97-4386-52B4-089C-28E02E7F3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669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5F116-D5DE-D11F-3B05-1F2A06FCD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19CF-9757-DA98-FDF5-6D4FE16A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EA8F9-0CB7-D0C3-2990-C7086101E8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Also, 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⋅…⋅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 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using the definition of q, which gives us: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  <a:p>
                <a:pPr algn="ctr"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EA8F9-0CB7-D0C3-2990-C7086101E8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58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49107-9D26-E40F-2B68-02AAF90F7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692B-97BA-26EC-6F80-807CCAB8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8BE61-405E-C718-B60D-77E714418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Also, 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⋅…⋅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 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using the definition of q, which gives us: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But []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8BE61-405E-C718-B60D-77E714418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885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0600-0124-D5B8-5692-2396C64E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Notice that q is prime and must be larger that every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But every prime was in the list, therefore 	this is a contradiction!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Also, 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⋅…⋅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 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using the definition of q, which gives us: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equals both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which is impossible!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In both cases, this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3000-1F38-6B70-E18B-016238AF1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98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45CB-4E54-EE4B-E5A4-7982EA1D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Bonus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1D55E-6C6F-FF9A-2B99-EBF0D4C755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00" dirty="0"/>
                  <a:t>Claim: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than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is even.</a:t>
                </a:r>
              </a:p>
              <a:p>
                <a:r>
                  <a:rPr lang="en-US" sz="1600" dirty="0"/>
                  <a:t>Proof:</a:t>
                </a:r>
              </a:p>
              <a:p>
                <a:r>
                  <a:rPr lang="en-US" sz="1600" dirty="0"/>
                  <a:t>Suppose for the sake of contradiction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 </a:t>
                </a:r>
                <a:r>
                  <a:rPr lang="en-US" sz="1600" i="1" dirty="0"/>
                  <a:t>and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is odd for some integer a.</a:t>
                </a:r>
              </a:p>
              <a:p>
                <a:r>
                  <a:rPr lang="en-US" sz="1600" dirty="0"/>
                  <a:t>This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600" dirty="0"/>
                  <a:t>for some k. </a:t>
                </a:r>
              </a:p>
              <a:p>
                <a:r>
                  <a:rPr lang="en-US" sz="1600" dirty="0"/>
                  <a:t>Substituting this in,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Since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is an integer, 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odd! </a:t>
                </a:r>
              </a:p>
              <a:p>
                <a:r>
                  <a:rPr lang="en-US" sz="1600" dirty="0"/>
                  <a:t>This is a contradiction however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cannot be both even and odd. Therefore through proof by contradiction,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 is even, than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is even.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1D55E-6C6F-FF9A-2B99-EBF0D4C75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18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9F632A-D820-7872-FBE9-BE21B0624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B632-8BB9-2A53-F4D0-C7E90944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804A5-E25E-04E2-5CE6-F9E2577DA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600" dirty="0"/>
                  <a:t>Claim: There are infinitely many primes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Proof: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Suppose for the sake of contradiction,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Consider the number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⋅…⋅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1: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prime:</a:t>
                </a:r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Case 2: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not prime (</a:t>
                </a:r>
                <a:r>
                  <a:rPr lang="en-US" sz="1600" dirty="0" err="1"/>
                  <a:t>i.e</a:t>
                </a:r>
                <a:r>
                  <a:rPr lang="en-US" sz="1600" dirty="0"/>
                  <a:t> composite):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Since q is composite, we know that some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must divide q. This means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	Also, 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⋅…⋅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  %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using the definition of q, which gives us: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⋅…⋅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+1 %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>
                  <a:spcBef>
                    <a:spcPts val="600"/>
                  </a:spcBef>
                </a:pPr>
                <a:endParaRPr lang="en-US" sz="1600" dirty="0"/>
              </a:p>
              <a:p>
                <a:pPr algn="ctr">
                  <a:spcBef>
                    <a:spcPts val="600"/>
                  </a:spcBef>
                </a:pPr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en-US" sz="1600" dirty="0"/>
                  <a:t>In both cases, this is a contradiction! So, there must be infinitely many primes.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804A5-E25E-04E2-5CE6-F9E2577DA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81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22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5A91-6C08-9184-C34A-7252532E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A4682-BA7D-0ACB-FC68-419F3F9A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travel on every road, without going on a road twice?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94306E-4FEE-5D12-4D25-83B283D1D3E3}"/>
              </a:ext>
            </a:extLst>
          </p:cNvPr>
          <p:cNvSpPr/>
          <p:nvPr/>
        </p:nvSpPr>
        <p:spPr>
          <a:xfrm>
            <a:off x="7116679" y="3302668"/>
            <a:ext cx="2821405" cy="9023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There is no path, let’s prove it!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6DD875-BFCA-2604-02F0-E2612584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89" y="2019090"/>
            <a:ext cx="4800911" cy="437189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D4F32A-FE56-599B-2B46-E35156AE7151}"/>
              </a:ext>
            </a:extLst>
          </p:cNvPr>
          <p:cNvCxnSpPr/>
          <p:nvPr/>
        </p:nvCxnSpPr>
        <p:spPr>
          <a:xfrm flipV="1">
            <a:off x="1959143" y="2436394"/>
            <a:ext cx="1283368" cy="866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18C79B3-A940-A0B8-E030-3DFDF5CDE67F}"/>
              </a:ext>
            </a:extLst>
          </p:cNvPr>
          <p:cNvSpPr/>
          <p:nvPr/>
        </p:nvSpPr>
        <p:spPr>
          <a:xfrm>
            <a:off x="1128964" y="3302668"/>
            <a:ext cx="1036720" cy="30680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319B99-C074-01D2-476A-EEC93C6813A9}"/>
              </a:ext>
            </a:extLst>
          </p:cNvPr>
          <p:cNvCxnSpPr>
            <a:cxnSpLocks/>
          </p:cNvCxnSpPr>
          <p:nvPr/>
        </p:nvCxnSpPr>
        <p:spPr>
          <a:xfrm>
            <a:off x="4168943" y="2248509"/>
            <a:ext cx="1497931" cy="1054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5CCFE5-3485-0844-33EB-60A3FA073CFE}"/>
              </a:ext>
            </a:extLst>
          </p:cNvPr>
          <p:cNvCxnSpPr>
            <a:cxnSpLocks/>
          </p:cNvCxnSpPr>
          <p:nvPr/>
        </p:nvCxnSpPr>
        <p:spPr>
          <a:xfrm flipH="1">
            <a:off x="4788568" y="4451684"/>
            <a:ext cx="1058779" cy="1437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7300BF-E4B7-02C8-21BA-4493B182144C}"/>
              </a:ext>
            </a:extLst>
          </p:cNvPr>
          <p:cNvCxnSpPr>
            <a:cxnSpLocks/>
          </p:cNvCxnSpPr>
          <p:nvPr/>
        </p:nvCxnSpPr>
        <p:spPr>
          <a:xfrm flipH="1" flipV="1">
            <a:off x="1647324" y="4586246"/>
            <a:ext cx="1168065" cy="1486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6CCBAB-D018-433E-8AA6-2FC40DD9A8F2}"/>
              </a:ext>
            </a:extLst>
          </p:cNvPr>
          <p:cNvCxnSpPr>
            <a:cxnSpLocks/>
          </p:cNvCxnSpPr>
          <p:nvPr/>
        </p:nvCxnSpPr>
        <p:spPr>
          <a:xfrm>
            <a:off x="2502568" y="4279440"/>
            <a:ext cx="595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25C2B36-E1BA-9BC1-4FB6-BD1EB75E32E9}"/>
              </a:ext>
            </a:extLst>
          </p:cNvPr>
          <p:cNvSpPr/>
          <p:nvPr/>
        </p:nvSpPr>
        <p:spPr>
          <a:xfrm>
            <a:off x="3272279" y="4176665"/>
            <a:ext cx="1036720" cy="30680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Stuck!</a:t>
            </a:r>
          </a:p>
        </p:txBody>
      </p:sp>
    </p:spTree>
    <p:extLst>
      <p:ext uri="{BB962C8B-B14F-4D97-AF65-F5344CB8AC3E}">
        <p14:creationId xmlns:p14="http://schemas.microsoft.com/office/powerpoint/2010/main" val="10082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5A91-6C08-9184-C34A-7252532E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A4682-BA7D-0ACB-FC68-419F3F9A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travel on every road, without going on a road twice?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6DD875-BFCA-2604-02F0-E2612584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89" y="2019090"/>
            <a:ext cx="4800911" cy="437189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D4F32A-FE56-599B-2B46-E35156AE7151}"/>
              </a:ext>
            </a:extLst>
          </p:cNvPr>
          <p:cNvCxnSpPr/>
          <p:nvPr/>
        </p:nvCxnSpPr>
        <p:spPr>
          <a:xfrm flipV="1">
            <a:off x="1959143" y="2436394"/>
            <a:ext cx="1283368" cy="866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18C79B3-A940-A0B8-E030-3DFDF5CDE67F}"/>
              </a:ext>
            </a:extLst>
          </p:cNvPr>
          <p:cNvSpPr/>
          <p:nvPr/>
        </p:nvSpPr>
        <p:spPr>
          <a:xfrm>
            <a:off x="1128964" y="3302668"/>
            <a:ext cx="1036720" cy="30680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319B99-C074-01D2-476A-EEC93C6813A9}"/>
              </a:ext>
            </a:extLst>
          </p:cNvPr>
          <p:cNvCxnSpPr>
            <a:cxnSpLocks/>
          </p:cNvCxnSpPr>
          <p:nvPr/>
        </p:nvCxnSpPr>
        <p:spPr>
          <a:xfrm>
            <a:off x="4168943" y="2248509"/>
            <a:ext cx="1497931" cy="1054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5CCFE5-3485-0844-33EB-60A3FA073CFE}"/>
              </a:ext>
            </a:extLst>
          </p:cNvPr>
          <p:cNvCxnSpPr>
            <a:cxnSpLocks/>
          </p:cNvCxnSpPr>
          <p:nvPr/>
        </p:nvCxnSpPr>
        <p:spPr>
          <a:xfrm flipH="1">
            <a:off x="4788568" y="4451684"/>
            <a:ext cx="1058779" cy="1437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7300BF-E4B7-02C8-21BA-4493B182144C}"/>
              </a:ext>
            </a:extLst>
          </p:cNvPr>
          <p:cNvCxnSpPr>
            <a:cxnSpLocks/>
          </p:cNvCxnSpPr>
          <p:nvPr/>
        </p:nvCxnSpPr>
        <p:spPr>
          <a:xfrm flipH="1" flipV="1">
            <a:off x="1647324" y="4586246"/>
            <a:ext cx="1168065" cy="1486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6CCBAB-D018-433E-8AA6-2FC40DD9A8F2}"/>
              </a:ext>
            </a:extLst>
          </p:cNvPr>
          <p:cNvCxnSpPr>
            <a:cxnSpLocks/>
          </p:cNvCxnSpPr>
          <p:nvPr/>
        </p:nvCxnSpPr>
        <p:spPr>
          <a:xfrm>
            <a:off x="2502568" y="4279440"/>
            <a:ext cx="5955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425C2B36-E1BA-9BC1-4FB6-BD1EB75E32E9}"/>
              </a:ext>
            </a:extLst>
          </p:cNvPr>
          <p:cNvSpPr/>
          <p:nvPr/>
        </p:nvSpPr>
        <p:spPr>
          <a:xfrm>
            <a:off x="3272279" y="4176665"/>
            <a:ext cx="1036720" cy="30680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Stuck!</a:t>
            </a:r>
          </a:p>
        </p:txBody>
      </p:sp>
    </p:spTree>
    <p:extLst>
      <p:ext uri="{BB962C8B-B14F-4D97-AF65-F5344CB8AC3E}">
        <p14:creationId xmlns:p14="http://schemas.microsoft.com/office/powerpoint/2010/main" val="15668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3897-B0E7-7D41-A090-7086D2FB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51F5-769A-EC25-4118-CF61C87CD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Claim</a:t>
            </a:r>
            <a:r>
              <a:rPr lang="en-US" sz="2000" dirty="0"/>
              <a:t>: it is impossible to travel on every road visiting each road exactly once</a:t>
            </a:r>
          </a:p>
          <a:p>
            <a:r>
              <a:rPr lang="en-US" sz="2000" b="1" dirty="0"/>
              <a:t>Proof: </a:t>
            </a:r>
            <a:r>
              <a:rPr lang="en-US" sz="2000" dirty="0"/>
              <a:t>Suppose that it is </a:t>
            </a:r>
            <a:r>
              <a:rPr lang="en-US" sz="2000" i="1" dirty="0"/>
              <a:t>possible </a:t>
            </a:r>
            <a:r>
              <a:rPr lang="en-US" sz="2000" dirty="0"/>
              <a:t>to travel on every road visiting each road exactly once.</a:t>
            </a:r>
          </a:p>
          <a:p>
            <a:r>
              <a:rPr lang="en-US" sz="2000" dirty="0"/>
              <a:t>Consider how many times each vertex would be passed through on this path.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However [] is a contradiction! </a:t>
            </a:r>
          </a:p>
          <a:p>
            <a:r>
              <a:rPr lang="en-US" sz="2000" dirty="0"/>
              <a:t>Therefore, it must be impossible to visit every road exactly once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A0B79-BB0C-3E9C-C343-691FC29D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05" y="3801065"/>
            <a:ext cx="3198395" cy="29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8B3-8DC0-ACEC-44D7-2553F0CC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enter and exit a landmark</a:t>
            </a:r>
          </a:p>
        </p:txBody>
      </p:sp>
      <p:pic>
        <p:nvPicPr>
          <p:cNvPr id="1026" name="Picture 2" descr="How to Draw the Space Needle - Really Easy Drawing Tutorial">
            <a:extLst>
              <a:ext uri="{FF2B5EF4-FFF2-40B4-BE49-F238E27FC236}">
                <a16:creationId xmlns:a16="http://schemas.microsoft.com/office/drawing/2014/main" id="{525D6FBC-8208-56AE-F3F6-C36E734A95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50" y="1491915"/>
            <a:ext cx="2532241" cy="25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8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58B3-8DC0-ACEC-44D7-2553F0CC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</a:t>
            </a:r>
          </a:p>
        </p:txBody>
      </p:sp>
      <p:pic>
        <p:nvPicPr>
          <p:cNvPr id="1026" name="Picture 2" descr="How to Draw the Space Needle - Really Easy Drawing Tutorial">
            <a:extLst>
              <a:ext uri="{FF2B5EF4-FFF2-40B4-BE49-F238E27FC236}">
                <a16:creationId xmlns:a16="http://schemas.microsoft.com/office/drawing/2014/main" id="{525D6FBC-8208-56AE-F3F6-C36E734A95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50" y="1491915"/>
            <a:ext cx="2532241" cy="25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D72A849D-C478-529D-1449-2920D6D63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9" b="34933"/>
          <a:stretch/>
        </p:blipFill>
        <p:spPr bwMode="auto">
          <a:xfrm>
            <a:off x="1984209" y="2555163"/>
            <a:ext cx="2437397" cy="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Convertible with solid fill">
            <a:extLst>
              <a:ext uri="{FF2B5EF4-FFF2-40B4-BE49-F238E27FC236}">
                <a16:creationId xmlns:a16="http://schemas.microsoft.com/office/drawing/2014/main" id="{545B6836-4AED-EAD5-0A2C-97C0280A7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4469" y="18839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A64D6-3D03-F143-8288-7EB653961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B0846-2ABA-7E02-7E43-480EE874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enter and exit a landmark</a:t>
            </a:r>
          </a:p>
        </p:txBody>
      </p:sp>
      <p:pic>
        <p:nvPicPr>
          <p:cNvPr id="1026" name="Picture 2" descr="How to Draw the Space Needle - Really Easy Drawing Tutorial">
            <a:extLst>
              <a:ext uri="{FF2B5EF4-FFF2-40B4-BE49-F238E27FC236}">
                <a16:creationId xmlns:a16="http://schemas.microsoft.com/office/drawing/2014/main" id="{60D2E1BC-BF6E-A9FD-2D6D-C0708B8310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50" y="1491915"/>
            <a:ext cx="2532241" cy="25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FC195957-D7A9-AFC4-F3BB-28F026796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9" b="34933"/>
          <a:stretch/>
        </p:blipFill>
        <p:spPr bwMode="auto">
          <a:xfrm>
            <a:off x="1984209" y="2555163"/>
            <a:ext cx="2437397" cy="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eamless Asphalt Road Isolated On White Background Vector Illustration  Stock Illustration - Download Image Now - iStock">
            <a:extLst>
              <a:ext uri="{FF2B5EF4-FFF2-40B4-BE49-F238E27FC236}">
                <a16:creationId xmlns:a16="http://schemas.microsoft.com/office/drawing/2014/main" id="{4FFCCEFD-8BBD-FC1F-9A53-18F389388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9" b="34933"/>
          <a:stretch/>
        </p:blipFill>
        <p:spPr bwMode="auto">
          <a:xfrm>
            <a:off x="5890461" y="2555163"/>
            <a:ext cx="2437397" cy="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Convertible with solid fill">
            <a:extLst>
              <a:ext uri="{FF2B5EF4-FFF2-40B4-BE49-F238E27FC236}">
                <a16:creationId xmlns:a16="http://schemas.microsoft.com/office/drawing/2014/main" id="{9F3EBD87-E1C9-A891-2129-EC745B27F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0461" y="183991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231E4-C6B5-8629-9A1F-267DC785D3DA}"/>
              </a:ext>
            </a:extLst>
          </p:cNvPr>
          <p:cNvSpPr txBox="1"/>
          <p:nvPr/>
        </p:nvSpPr>
        <p:spPr>
          <a:xfrm>
            <a:off x="3026732" y="5293928"/>
            <a:ext cx="5727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Notice that this means there are an even number of roads that we drove on connected to this landmark</a:t>
            </a:r>
          </a:p>
        </p:txBody>
      </p:sp>
    </p:spTree>
    <p:extLst>
      <p:ext uri="{BB962C8B-B14F-4D97-AF65-F5344CB8AC3E}">
        <p14:creationId xmlns:p14="http://schemas.microsoft.com/office/powerpoint/2010/main" val="15978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cob 311 Theme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 311 Theme" id="{4C939593-017E-4919-BE96-1D33A0B63F6B}" vid="{A7C94A76-3BBB-4121-9650-D8A44BA1DF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Jacob 311 Theme</Template>
  <TotalTime>1194</TotalTime>
  <Words>4987</Words>
  <Application>Microsoft Office PowerPoint</Application>
  <PresentationFormat>Widescreen</PresentationFormat>
  <Paragraphs>535</Paragraphs>
  <Slides>50</Slides>
  <Notes>27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Jacob 311 Theme</vt:lpstr>
      <vt:lpstr>Proof By Contradiction</vt:lpstr>
      <vt:lpstr>In real life!</vt:lpstr>
      <vt:lpstr>Proof by Contradiction Skeleton</vt:lpstr>
      <vt:lpstr>Why does this work?</vt:lpstr>
      <vt:lpstr>Graph Example</vt:lpstr>
      <vt:lpstr>Graph Example </vt:lpstr>
      <vt:lpstr>We enter and exit a landmark</vt:lpstr>
      <vt:lpstr>Graph Example</vt:lpstr>
      <vt:lpstr>We enter and exit a landmark</vt:lpstr>
      <vt:lpstr>We enter and exit a landmark</vt:lpstr>
      <vt:lpstr>We Start at the Landmark</vt:lpstr>
      <vt:lpstr>We End at the Landmark</vt:lpstr>
      <vt:lpstr>Graph Example </vt:lpstr>
      <vt:lpstr>Graph Example </vt:lpstr>
      <vt:lpstr>Graph Example </vt:lpstr>
      <vt:lpstr>Proof by Contradiction Examples</vt:lpstr>
      <vt:lpstr>Proof By Contradiction</vt:lpstr>
      <vt:lpstr>Proof By Contradiction</vt:lpstr>
      <vt:lpstr>Proof By Contradiction</vt:lpstr>
      <vt:lpstr>What is “Without Loss of Generality”?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Proof by Contradiction</vt:lpstr>
      <vt:lpstr>Another Proof by Contradiction</vt:lpstr>
      <vt:lpstr>Another Proof by Contradiction</vt:lpstr>
      <vt:lpstr>Another Proof by Contradiction</vt:lpstr>
      <vt:lpstr>Proof by Contradiction: Remarks</vt:lpstr>
      <vt:lpstr>Another Proof by Contradiction</vt:lpstr>
      <vt:lpstr>Another Proof by Contradiction</vt:lpstr>
      <vt:lpstr>Another Proof by Contradiction</vt:lpstr>
      <vt:lpstr>Another Proof by Contradiction</vt:lpstr>
      <vt:lpstr>Another Proof by Contradiction</vt:lpstr>
      <vt:lpstr>Another Proof by Contradiction</vt:lpstr>
      <vt:lpstr>Another Proof by Contradiction</vt:lpstr>
      <vt:lpstr>Another Proof by Contradiction</vt:lpstr>
      <vt:lpstr>Another Proof by Contradiction</vt:lpstr>
      <vt:lpstr>Another Proof by Contradiction</vt:lpstr>
      <vt:lpstr>Another Proof by Contradiction</vt:lpstr>
      <vt:lpstr>Another Proof by Contradiction</vt:lpstr>
      <vt:lpstr>Bonus Proof!</vt:lpstr>
      <vt:lpstr>Another Proof by Contradiction</vt:lpstr>
      <vt:lpstr>Graph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 By Contradiction</dc:title>
  <dc:creator>Jacob Berg</dc:creator>
  <cp:lastModifiedBy>rtweber2</cp:lastModifiedBy>
  <cp:revision>16</cp:revision>
  <cp:lastPrinted>2024-02-05T20:07:47Z</cp:lastPrinted>
  <dcterms:created xsi:type="dcterms:W3CDTF">2024-01-30T03:29:11Z</dcterms:created>
  <dcterms:modified xsi:type="dcterms:W3CDTF">2024-02-05T20:07:59Z</dcterms:modified>
</cp:coreProperties>
</file>