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583" r:id="rId3"/>
    <p:sldId id="298" r:id="rId4"/>
    <p:sldId id="299" r:id="rId5"/>
    <p:sldId id="300" r:id="rId6"/>
    <p:sldId id="279" r:id="rId7"/>
    <p:sldId id="281" r:id="rId8"/>
    <p:sldId id="309" r:id="rId9"/>
    <p:sldId id="282" r:id="rId10"/>
    <p:sldId id="283" r:id="rId11"/>
    <p:sldId id="285" r:id="rId12"/>
    <p:sldId id="286" r:id="rId13"/>
    <p:sldId id="292" r:id="rId14"/>
    <p:sldId id="287" r:id="rId15"/>
    <p:sldId id="293" r:id="rId16"/>
    <p:sldId id="307" r:id="rId17"/>
    <p:sldId id="308" r:id="rId18"/>
    <p:sldId id="288" r:id="rId19"/>
    <p:sldId id="289" r:id="rId20"/>
    <p:sldId id="290" r:id="rId21"/>
    <p:sldId id="291" r:id="rId22"/>
    <p:sldId id="580" r:id="rId23"/>
    <p:sldId id="297" r:id="rId24"/>
    <p:sldId id="304" r:id="rId25"/>
    <p:sldId id="305" r:id="rId26"/>
    <p:sldId id="306" r:id="rId27"/>
    <p:sldId id="3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2/16/2024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1D5B13F5-01B0-4A8C-AD71-91CBA7B32234}" type="datetimeFigureOut">
              <a:rPr lang="en-US" smtClean="0"/>
              <a:t>2/16/2024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B40F24F-56A2-4E5F-978D-5B07B0C7918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3892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2/16/2024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2/16/2024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normAutofit/>
          </a:bodyPr>
          <a:lstStyle/>
          <a:p>
            <a:r>
              <a:rPr lang="en-US" dirty="0"/>
              <a:t>Regular Expressions</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311 Winter 2024</a:t>
            </a:r>
          </a:p>
          <a:p>
            <a:r>
              <a:rPr lang="en-US" dirty="0"/>
              <a:t>Lecture 18</a:t>
            </a:r>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221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all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p:spTree>
    <p:extLst>
      <p:ext uri="{BB962C8B-B14F-4D97-AF65-F5344CB8AC3E}">
        <p14:creationId xmlns:p14="http://schemas.microsoft.com/office/powerpoint/2010/main" val="251365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15E1-AADD-4A30-82CC-6D80CE66770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55F2AD80-062F-44F9-A60E-7EF6769CF7D0}"/>
              </a:ext>
            </a:extLst>
          </p:cNvPr>
          <p:cNvSpPr>
            <a:spLocks noGrp="1"/>
          </p:cNvSpPr>
          <p:nvPr>
            <p:ph idx="1"/>
          </p:nvPr>
        </p:nvSpPr>
        <p:spPr/>
        <p:txBody>
          <a:bodyPr/>
          <a:lstStyle/>
          <a:p>
            <a:r>
              <a:rPr lang="en-US" dirty="0"/>
              <a:t>Monday is a holiday!</a:t>
            </a:r>
          </a:p>
          <a:p>
            <a:r>
              <a:rPr lang="en-US" dirty="0"/>
              <a:t>Next lecture is Wednesday (CC18 due Wed)</a:t>
            </a:r>
          </a:p>
          <a:p>
            <a:r>
              <a:rPr lang="en-US" dirty="0"/>
              <a:t>Monday OH cancelled, unless you hear otherwise.</a:t>
            </a:r>
          </a:p>
          <a:p>
            <a:endParaRPr lang="en-US" dirty="0"/>
          </a:p>
          <a:p>
            <a:r>
              <a:rPr lang="en-US" dirty="0"/>
              <a:t>Robbie’s OH today are on zoom.</a:t>
            </a:r>
          </a:p>
        </p:txBody>
      </p:sp>
    </p:spTree>
    <p:extLst>
      <p:ext uri="{BB962C8B-B14F-4D97-AF65-F5344CB8AC3E}">
        <p14:creationId xmlns:p14="http://schemas.microsoft.com/office/powerpoint/2010/main" val="2818477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9E30CE-7ADA-479D-8F6C-C665935233DD}"/>
              </a:ext>
            </a:extLst>
          </p:cNvPr>
          <p:cNvSpPr>
            <a:spLocks noGrp="1"/>
          </p:cNvSpPr>
          <p:nvPr>
            <p:ph type="title"/>
          </p:nvPr>
        </p:nvSpPr>
        <p:spPr>
          <a:xfrm>
            <a:off x="1902775" y="3262680"/>
            <a:ext cx="7021956" cy="590415"/>
          </a:xfrm>
        </p:spPr>
        <p:txBody>
          <a:bodyPr/>
          <a:lstStyle/>
          <a:p>
            <a:r>
              <a:rPr lang="en-US" dirty="0"/>
              <a:t>A bit more on induction</a:t>
            </a:r>
          </a:p>
        </p:txBody>
      </p:sp>
      <p:sp>
        <p:nvSpPr>
          <p:cNvPr id="5" name="Text Placeholder 4">
            <a:extLst>
              <a:ext uri="{FF2B5EF4-FFF2-40B4-BE49-F238E27FC236}">
                <a16:creationId xmlns:a16="http://schemas.microsoft.com/office/drawing/2014/main" id="{93DCBAD7-2875-4FEF-9F7E-79F52CB02E29}"/>
              </a:ext>
            </a:extLst>
          </p:cNvPr>
          <p:cNvSpPr>
            <a:spLocks noGrp="1"/>
          </p:cNvSpPr>
          <p:nvPr>
            <p:ph type="body" idx="1"/>
          </p:nvPr>
        </p:nvSpPr>
        <p:spPr/>
        <p:txBody>
          <a:bodyPr/>
          <a:lstStyle/>
          <a:p>
            <a:r>
              <a:rPr lang="en-US" dirty="0"/>
              <a:t>If there’s time</a:t>
            </a:r>
          </a:p>
        </p:txBody>
      </p:sp>
    </p:spTree>
    <p:extLst>
      <p:ext uri="{BB962C8B-B14F-4D97-AF65-F5344CB8AC3E}">
        <p14:creationId xmlns:p14="http://schemas.microsoft.com/office/powerpoint/2010/main" val="210562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9E1F-30B3-4DB4-98FB-9FE689928D46}"/>
              </a:ext>
            </a:extLst>
          </p:cNvPr>
          <p:cNvSpPr>
            <a:spLocks noGrp="1"/>
          </p:cNvSpPr>
          <p:nvPr>
            <p:ph type="title"/>
          </p:nvPr>
        </p:nvSpPr>
        <p:spPr>
          <a:xfrm>
            <a:off x="575239" y="263276"/>
            <a:ext cx="11187259" cy="1014667"/>
          </a:xfrm>
        </p:spPr>
        <p:txBody>
          <a:bodyPr/>
          <a:lstStyle/>
          <a:p>
            <a:r>
              <a:rPr lang="en-US" dirty="0"/>
              <a:t>    CAUTION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978C87-33EB-4683-B6CC-44F99C8A59AE}"/>
                  </a:ext>
                </a:extLst>
              </p:cNvPr>
              <p:cNvSpPr>
                <a:spLocks noGrp="1"/>
              </p:cNvSpPr>
              <p:nvPr>
                <p:ph idx="1"/>
              </p:nvPr>
            </p:nvSpPr>
            <p:spPr/>
            <p:txBody>
              <a:bodyPr>
                <a:normAutofit/>
              </a:bodyPr>
              <a:lstStyle/>
              <a:p>
                <a:r>
                  <a:rPr lang="en-US" dirty="0"/>
                  <a:t>When you don’t have a recursive definition, you can’t use structural induction! But you can do an inductive proof that looks like structural induction.</a:t>
                </a:r>
              </a:p>
              <a:p>
                <a:r>
                  <a:rPr lang="en-US" dirty="0"/>
                  <a:t>The way to do the proof is to define a predicate with a for-all in it</a:t>
                </a:r>
              </a:p>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be “for all &lt;things&gt; of &lt;size&gt; </a:t>
                </a:r>
                <a14:m>
                  <m:oMath xmlns:m="http://schemas.openxmlformats.org/officeDocument/2006/math">
                    <m:r>
                      <a:rPr lang="en-US" b="0" i="1" smtClean="0">
                        <a:latin typeface="Cambria Math" panose="02040503050406030204" pitchFamily="18" charset="0"/>
                      </a:rPr>
                      <m:t>𝑛</m:t>
                    </m:r>
                  </m:oMath>
                </a14:m>
                <a:r>
                  <a:rPr lang="en-US" dirty="0"/>
                  <a:t>, the claim holds”</a:t>
                </a:r>
              </a:p>
              <a:p>
                <a:r>
                  <a:rPr lang="en-US" dirty="0"/>
                  <a:t>Then in doing the inductive step you start with an arbitrary thing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Start with the BIG thing, then find the small thing inside to apply the IH.</a:t>
                </a:r>
              </a:p>
            </p:txBody>
          </p:sp>
        </mc:Choice>
        <mc:Fallback xmlns="">
          <p:sp>
            <p:nvSpPr>
              <p:cNvPr id="3" name="Content Placeholder 2">
                <a:extLst>
                  <a:ext uri="{FF2B5EF4-FFF2-40B4-BE49-F238E27FC236}">
                    <a16:creationId xmlns:a16="http://schemas.microsoft.com/office/drawing/2014/main" id="{56978C87-33EB-4683-B6CC-44F99C8A59AE}"/>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pic>
        <p:nvPicPr>
          <p:cNvPr id="1026" name="Picture 2" descr="Police Car Light on Apple iOS 14.6">
            <a:extLst>
              <a:ext uri="{FF2B5EF4-FFF2-40B4-BE49-F238E27FC236}">
                <a16:creationId xmlns:a16="http://schemas.microsoft.com/office/drawing/2014/main" id="{7AFB1658-1882-456E-9AE1-B991A183B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02" y="286603"/>
            <a:ext cx="893406" cy="893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lice Car Light on Apple iOS 14.6">
            <a:extLst>
              <a:ext uri="{FF2B5EF4-FFF2-40B4-BE49-F238E27FC236}">
                <a16:creationId xmlns:a16="http://schemas.microsoft.com/office/drawing/2014/main" id="{25C70C2C-866F-4D89-BC23-837BEE2E2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286" y="286603"/>
            <a:ext cx="893406" cy="89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60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3A84-A7FD-4010-8D2A-89B2DD24C83C}"/>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61BBB0-E8F1-4C74-BE4A-E263C0887CAA}"/>
                  </a:ext>
                </a:extLst>
              </p:cNvPr>
              <p:cNvSpPr>
                <a:spLocks noGrp="1"/>
              </p:cNvSpPr>
              <p:nvPr>
                <p:ph idx="1"/>
              </p:nvPr>
            </p:nvSpPr>
            <p:spPr/>
            <p:txBody>
              <a:bodyPr/>
              <a:lstStyle/>
              <a:p>
                <a:r>
                  <a:rPr lang="en-US" dirty="0"/>
                  <a:t>You have </a:t>
                </a:r>
                <a14:m>
                  <m:oMath xmlns:m="http://schemas.openxmlformats.org/officeDocument/2006/math">
                    <m:r>
                      <a:rPr lang="en-US" b="0" i="1" smtClean="0">
                        <a:latin typeface="Cambria Math" panose="02040503050406030204" pitchFamily="18" charset="0"/>
                      </a:rPr>
                      <m:t>𝑛</m:t>
                    </m:r>
                  </m:oMath>
                </a14:m>
                <a:r>
                  <a:rPr lang="en-US" dirty="0"/>
                  <a:t> people in a line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Each of them wears either a </a:t>
                </a:r>
                <a:r>
                  <a:rPr lang="en-US" b="1" dirty="0">
                    <a:solidFill>
                      <a:schemeClr val="accent3"/>
                    </a:solidFill>
                  </a:rPr>
                  <a:t>purple hat </a:t>
                </a:r>
                <a:r>
                  <a:rPr lang="en-US" dirty="0"/>
                  <a:t>or a </a:t>
                </a:r>
                <a:r>
                  <a:rPr lang="en-US" b="1" dirty="0">
                    <a:solidFill>
                      <a:schemeClr val="accent4"/>
                    </a:solidFill>
                  </a:rPr>
                  <a:t>gold hat</a:t>
                </a:r>
                <a:r>
                  <a:rPr lang="en-US" dirty="0"/>
                  <a:t>. The person at the front of the line wears a purple hat. The person at the back of the line wears a gold hat. </a:t>
                </a:r>
              </a:p>
              <a:p>
                <a:r>
                  <a:rPr lang="en-US" dirty="0"/>
                  <a:t>Show that for every arrangement of the line satisfying the rule above, there is a person with a purple hat next to someone with a gold hat. </a:t>
                </a:r>
              </a:p>
              <a:p>
                <a:endParaRPr lang="en-US" dirty="0"/>
              </a:p>
              <a:p>
                <a:r>
                  <a:rPr lang="en-US" dirty="0"/>
                  <a:t>Yes this is </a:t>
                </a:r>
                <a:r>
                  <a:rPr lang="en-US" dirty="0" err="1"/>
                  <a:t>kinda</a:t>
                </a:r>
                <a:r>
                  <a:rPr lang="en-US" dirty="0"/>
                  <a:t> obvious. I promise this is good induction practice.</a:t>
                </a:r>
              </a:p>
              <a:p>
                <a:r>
                  <a:rPr lang="en-US" dirty="0"/>
                  <a:t>Yes you could argue this by contradiction. I promise this is good induction practice.</a:t>
                </a:r>
              </a:p>
            </p:txBody>
          </p:sp>
        </mc:Choice>
        <mc:Fallback xmlns="">
          <p:sp>
            <p:nvSpPr>
              <p:cNvPr id="3" name="Content Placeholder 2">
                <a:extLst>
                  <a:ext uri="{FF2B5EF4-FFF2-40B4-BE49-F238E27FC236}">
                    <a16:creationId xmlns:a16="http://schemas.microsoft.com/office/drawing/2014/main" id="{7A61BBB0-E8F1-4C74-BE4A-E263C0887CAA}"/>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0826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925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every line of </a:t>
                </a:r>
                <a14:m>
                  <m:oMath xmlns:m="http://schemas.openxmlformats.org/officeDocument/2006/math">
                    <m:r>
                      <a:rPr lang="en-US" b="0" i="1" smtClean="0">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pPr marL="0" indent="0">
                  <a:buNone/>
                </a:pPr>
                <a:r>
                  <a:rPr lang="en-US" dirty="0"/>
                  <a:t>Inductive Hypothesis:</a:t>
                </a:r>
              </a:p>
              <a:p>
                <a:pPr marL="0" indent="0">
                  <a:buNone/>
                </a:pPr>
                <a:r>
                  <a:rPr lang="en-US" dirty="0"/>
                  <a:t>Inductive Step: </a:t>
                </a:r>
              </a:p>
              <a:p>
                <a:pPr marL="0" indent="0">
                  <a:buNone/>
                </a:pPr>
                <a:endParaRPr lang="en-US" dirty="0"/>
              </a:p>
              <a:p>
                <a:pPr marL="0" indent="0">
                  <a:buNone/>
                </a:pPr>
                <a:endParaRPr lang="en-US" dirty="0"/>
              </a:p>
              <a:p>
                <a:pPr marL="0" indent="0">
                  <a:buNone/>
                </a:pPr>
                <a:endParaRPr lang="en-US" dirty="0"/>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1362" t="-3396" r="-436"/>
                </a:stretch>
              </a:blipFill>
            </p:spPr>
            <p:txBody>
              <a:bodyPr/>
              <a:lstStyle/>
              <a:p>
                <a:r>
                  <a:rPr lang="en-US">
                    <a:noFill/>
                  </a:rPr>
                  <a:t> </a:t>
                </a:r>
              </a:p>
            </p:txBody>
          </p:sp>
        </mc:Fallback>
      </mc:AlternateContent>
    </p:spTree>
    <p:extLst>
      <p:ext uri="{BB962C8B-B14F-4D97-AF65-F5344CB8AC3E}">
        <p14:creationId xmlns:p14="http://schemas.microsoft.com/office/powerpoint/2010/main" val="2577780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00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every line of </a:t>
                </a:r>
                <a14:m>
                  <m:oMath xmlns:m="http://schemas.openxmlformats.org/officeDocument/2006/math">
                    <m:r>
                      <a:rPr lang="en-US" b="0" i="1" smtClean="0">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an arbitrary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endParaRPr lang="en-US" dirty="0"/>
              </a:p>
              <a:p>
                <a:pPr marL="0" indent="0">
                  <a:buNone/>
                </a:pPr>
                <a:endParaRPr lang="en-US" dirty="0"/>
              </a:p>
              <a:p>
                <a:pPr marL="0" indent="0">
                  <a:buNone/>
                </a:pPr>
                <a:endParaRPr lang="en-US" dirty="0"/>
              </a:p>
              <a:p>
                <a:pPr marL="0" indent="0">
                  <a:buNone/>
                </a:pPr>
                <a:r>
                  <a:rPr lang="en-US" dirty="0"/>
                  <a:t>Target: there is someone in a purple hat next to someone in a gold hat.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980" t="-2390" r="-13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E7AF8CE8-B52D-4688-B33C-ECDE9EF93905}"/>
                  </a:ext>
                </a:extLst>
              </p:cNvPr>
              <p:cNvSpPr/>
              <p:nvPr/>
            </p:nvSpPr>
            <p:spPr>
              <a:xfrm>
                <a:off x="5710335" y="3844212"/>
                <a:ext cx="2869163" cy="998375"/>
              </a:xfrm>
              <a:prstGeom prst="wedgeRoundRectCallout">
                <a:avLst>
                  <a:gd name="adj1" fmla="val -38719"/>
                  <a:gd name="adj2" fmla="val -641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start with an arbitrary BIG thing—start with an arbitrary line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p:txBody>
          </p:sp>
        </mc:Choice>
        <mc:Fallback xmlns="">
          <p:sp>
            <p:nvSpPr>
              <p:cNvPr id="4" name="Speech Bubble: Rectangle with Corners Rounded 3">
                <a:extLst>
                  <a:ext uri="{FF2B5EF4-FFF2-40B4-BE49-F238E27FC236}">
                    <a16:creationId xmlns:a16="http://schemas.microsoft.com/office/drawing/2014/main" id="{E7AF8CE8-B52D-4688-B33C-ECDE9EF93905}"/>
                  </a:ext>
                </a:extLst>
              </p:cNvPr>
              <p:cNvSpPr>
                <a:spLocks noRot="1" noChangeAspect="1" noMove="1" noResize="1" noEditPoints="1" noAdjustHandles="1" noChangeArrowheads="1" noChangeShapeType="1" noTextEdit="1"/>
              </p:cNvSpPr>
              <p:nvPr/>
            </p:nvSpPr>
            <p:spPr>
              <a:xfrm>
                <a:off x="5710335" y="3844212"/>
                <a:ext cx="2869163" cy="998375"/>
              </a:xfrm>
              <a:prstGeom prst="wedgeRoundRectCallout">
                <a:avLst>
                  <a:gd name="adj1" fmla="val -38719"/>
                  <a:gd name="adj2" fmla="val -64136"/>
                  <a:gd name="adj3" fmla="val 16667"/>
                </a:avLst>
              </a:prstGeom>
              <a:blipFill>
                <a:blip r:embed="rId3"/>
                <a:stretch>
                  <a:fillRect b="-3684"/>
                </a:stretch>
              </a:blipFill>
            </p:spPr>
            <p:txBody>
              <a:bodyPr/>
              <a:lstStyle/>
              <a:p>
                <a:r>
                  <a:rPr lang="en-US">
                    <a:noFill/>
                  </a:rPr>
                  <a:t> </a:t>
                </a:r>
              </a:p>
            </p:txBody>
          </p:sp>
        </mc:Fallback>
      </mc:AlternateContent>
    </p:spTree>
    <p:extLst>
      <p:ext uri="{BB962C8B-B14F-4D97-AF65-F5344CB8AC3E}">
        <p14:creationId xmlns:p14="http://schemas.microsoft.com/office/powerpoint/2010/main" val="355450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0000" lnSpcReduction="20000"/>
              </a:bodyPr>
              <a:lstStyle/>
              <a:p>
                <a:pPr marL="0" indent="0">
                  <a:buNone/>
                </a:pPr>
                <a:r>
                  <a:rPr lang="en-US" dirty="0"/>
                  <a:t>Define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to be “in every line of </a:t>
                </a:r>
                <a14:m>
                  <m:oMath xmlns:m="http://schemas.openxmlformats.org/officeDocument/2006/math">
                    <m:r>
                      <a:rPr lang="en-US" i="1">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 </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an arbitrary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r>
                  <a:rPr lang="en-US" dirty="0"/>
                  <a:t>Case 1: There is someone with a purple hat next to the person in the gold hat at one end. Then those people are the required adjacent opposite hats.</a:t>
                </a:r>
              </a:p>
              <a:p>
                <a:pPr marL="0" indent="0">
                  <a:buNone/>
                </a:pPr>
                <a:r>
                  <a:rPr lang="en-US" dirty="0"/>
                  <a:t>Case 2:. There is a person with a gold hat next to the person in the gold hat at the end. Then the line from the second person to the end is length </a:t>
                </a:r>
                <a14:m>
                  <m:oMath xmlns:m="http://schemas.openxmlformats.org/officeDocument/2006/math">
                    <m:r>
                      <a:rPr lang="en-US" b="0" i="1" smtClean="0">
                        <a:latin typeface="Cambria Math" panose="02040503050406030204" pitchFamily="18" charset="0"/>
                      </a:rPr>
                      <m:t>𝑘</m:t>
                    </m:r>
                    <m:r>
                      <a:rPr lang="en-US" b="0" i="0" smtClean="0">
                        <a:latin typeface="Cambria Math" panose="02040503050406030204" pitchFamily="18" charset="0"/>
                      </a:rPr>
                      <m:t>, </m:t>
                    </m:r>
                  </m:oMath>
                </a14:m>
                <a:r>
                  <a:rPr lang="en-US" dirty="0"/>
                  <a:t>has a gold hat at one end and a purple hat at the other. Applying the inductive hypothesis, there is an adjacent, opposite-hat wearing pair.</a:t>
                </a:r>
              </a:p>
              <a:p>
                <a:pPr marL="0" indent="0">
                  <a:buNone/>
                </a:pPr>
                <a:r>
                  <a:rPr lang="en-US" dirty="0"/>
                  <a:t>In either case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980" t="-2390" r="-1362"/>
                </a:stretch>
              </a:blipFill>
            </p:spPr>
            <p:txBody>
              <a:bodyPr/>
              <a:lstStyle/>
              <a:p>
                <a:r>
                  <a:rPr lang="en-US">
                    <a:noFill/>
                  </a:rPr>
                  <a:t> </a:t>
                </a:r>
              </a:p>
            </p:txBody>
          </p:sp>
        </mc:Fallback>
      </mc:AlternateContent>
    </p:spTree>
    <p:extLst>
      <p:ext uri="{BB962C8B-B14F-4D97-AF65-F5344CB8AC3E}">
        <p14:creationId xmlns:p14="http://schemas.microsoft.com/office/powerpoint/2010/main" val="127249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87F7-5E74-46FD-94F5-5F2B6E26742A}"/>
              </a:ext>
            </a:extLst>
          </p:cNvPr>
          <p:cNvSpPr>
            <a:spLocks noGrp="1"/>
          </p:cNvSpPr>
          <p:nvPr>
            <p:ph type="title"/>
          </p:nvPr>
        </p:nvSpPr>
        <p:spPr/>
        <p:txBody>
          <a:bodyPr/>
          <a:lstStyle/>
          <a:p>
            <a:r>
              <a:rPr lang="en-US" dirty="0"/>
              <a:t>What does the inductive step look like?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134DF1-767C-450E-B924-B9E917565895}"/>
                  </a:ext>
                </a:extLst>
              </p:cNvPr>
              <p:cNvSpPr>
                <a:spLocks noGrp="1"/>
              </p:cNvSpPr>
              <p:nvPr>
                <p:ph idx="1"/>
              </p:nvPr>
            </p:nvSpPr>
            <p:spPr/>
            <p:txBody>
              <a:bodyPr/>
              <a:lstStyle/>
              <a:p>
                <a:r>
                  <a:rPr lang="en-US" dirty="0"/>
                  <a:t>Here’s a recursively-defined set:</a:t>
                </a:r>
              </a:p>
              <a:p>
                <a:r>
                  <a:rPr lang="en-US" b="1" dirty="0"/>
                  <a:t>Basis: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𝑇</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𝑇</m:t>
                    </m:r>
                  </m:oMath>
                </a14:m>
                <a:endParaRPr lang="en-US" dirty="0"/>
              </a:p>
              <a:p>
                <a:r>
                  <a:rPr lang="en-US" b="1" dirty="0"/>
                  <a:t>Recursive: </a:t>
                </a:r>
                <a:r>
                  <a:rPr lang="en-US" dirty="0"/>
                  <a:t>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b="0" dirty="0"/>
              </a:p>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be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oMath>
                </a14:m>
                <a:r>
                  <a:rPr lang="en-US" dirty="0"/>
                  <a:t>”</a:t>
                </a:r>
              </a:p>
              <a:p>
                <a:r>
                  <a:rPr lang="en-US" dirty="0"/>
                  <a:t>What does the inductive step look like?</a:t>
                </a:r>
              </a:p>
              <a:p>
                <a:r>
                  <a:rPr lang="en-US" dirty="0"/>
                  <a:t>Well there’s two recursive rules, so we have two things to show</a:t>
                </a:r>
              </a:p>
            </p:txBody>
          </p:sp>
        </mc:Choice>
        <mc:Fallback xmlns="">
          <p:sp>
            <p:nvSpPr>
              <p:cNvPr id="3" name="Content Placeholder 2">
                <a:extLst>
                  <a:ext uri="{FF2B5EF4-FFF2-40B4-BE49-F238E27FC236}">
                    <a16:creationId xmlns:a16="http://schemas.microsoft.com/office/drawing/2014/main" id="{00134DF1-767C-450E-B924-B9E91756589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53439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6DB4-ECFC-4150-A11B-2BE985EC9335}"/>
              </a:ext>
            </a:extLst>
          </p:cNvPr>
          <p:cNvSpPr>
            <a:spLocks noGrp="1"/>
          </p:cNvSpPr>
          <p:nvPr>
            <p:ph type="title"/>
          </p:nvPr>
        </p:nvSpPr>
        <p:spPr/>
        <p:txBody>
          <a:bodyPr/>
          <a:lstStyle/>
          <a:p>
            <a:r>
              <a:rPr lang="en-US" dirty="0"/>
              <a:t>Just the IS (you still need the other steps)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DA5557A-24C1-486D-BD5D-E74EB4C5D212}"/>
                  </a:ext>
                </a:extLst>
              </p:cNvPr>
              <p:cNvSpPr>
                <a:spLocks noGrp="1"/>
              </p:cNvSpPr>
              <p:nvPr>
                <p:ph idx="1"/>
              </p:nvPr>
            </p:nvSpPr>
            <p:spPr/>
            <p:txBody>
              <a:bodyPr>
                <a:normAutofit fontScale="92500" lnSpcReduction="10000"/>
              </a:bodyPr>
              <a:lstStyle/>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hold for arbitrary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dirty="0"/>
              </a:p>
              <a:p>
                <a:r>
                  <a:rPr lang="en-US" dirty="0"/>
                  <a:t>Inductive Step</a:t>
                </a:r>
              </a:p>
              <a:p>
                <a:r>
                  <a:rPr lang="en-US" dirty="0"/>
                  <a:t>Case 1: Let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r>
                  <a:rPr lang="en-US" dirty="0"/>
                  <a:t>By IH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𝑦</m:t>
                    </m:r>
                  </m:oMath>
                </a14:m>
                <a:r>
                  <a:rPr lang="en-US" dirty="0"/>
                  <a:t> so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for integers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Adding, we get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are integers, so is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0"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holds.</a:t>
                </a:r>
              </a:p>
              <a:p>
                <a:r>
                  <a:rPr lang="en-US" dirty="0"/>
                  <a:t>Case 2: Let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b="0" dirty="0"/>
              </a:p>
              <a:p>
                <a:r>
                  <a:rPr lang="en-US" dirty="0"/>
                  <a:t>By IH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𝑦</m:t>
                    </m:r>
                  </m:oMath>
                </a14:m>
                <a:r>
                  <a:rPr lang="en-US" dirty="0"/>
                  <a:t> so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𝑦</m:t>
                    </m:r>
                  </m:oMath>
                </a14:m>
                <a:r>
                  <a:rPr lang="en-US" dirty="0"/>
                  <a:t> for integers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a:t>
                </a:r>
              </a:p>
              <a:p>
                <a:r>
                  <a:rPr lang="en-US" dirty="0"/>
                  <a:t>Subtracting, we get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=5</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=5(</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oMath>
                </a14:m>
                <a:r>
                  <a:rPr lang="en-US" dirty="0"/>
                  <a:t>. Since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 are integers, so is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holds.</a:t>
                </a:r>
              </a:p>
              <a:p>
                <a:endParaRPr lang="en-US" dirty="0"/>
              </a:p>
            </p:txBody>
          </p:sp>
        </mc:Choice>
        <mc:Fallback>
          <p:sp>
            <p:nvSpPr>
              <p:cNvPr id="3" name="Content Placeholder 2">
                <a:extLst>
                  <a:ext uri="{FF2B5EF4-FFF2-40B4-BE49-F238E27FC236}">
                    <a16:creationId xmlns:a16="http://schemas.microsoft.com/office/drawing/2014/main" id="{DDA5557A-24C1-486D-BD5D-E74EB4C5D212}"/>
                  </a:ext>
                </a:extLst>
              </p:cNvPr>
              <p:cNvSpPr>
                <a:spLocks noGrp="1" noRot="1" noChangeAspect="1" noMove="1" noResize="1" noEditPoints="1" noAdjustHandles="1" noChangeArrowheads="1" noChangeShapeType="1" noTextEdit="1"/>
              </p:cNvSpPr>
              <p:nvPr>
                <p:ph idx="1"/>
              </p:nvPr>
            </p:nvSpPr>
            <p:spPr>
              <a:blipFill>
                <a:blip r:embed="rId2"/>
                <a:stretch>
                  <a:fillRect l="-545" t="-2642" r="-871"/>
                </a:stretch>
              </a:blipFill>
            </p:spPr>
            <p:txBody>
              <a:bodyPr/>
              <a:lstStyle/>
              <a:p>
                <a:r>
                  <a:rPr lang="en-US">
                    <a:noFill/>
                  </a:rPr>
                  <a:t> </a:t>
                </a:r>
              </a:p>
            </p:txBody>
          </p:sp>
        </mc:Fallback>
      </mc:AlternateContent>
    </p:spTree>
    <p:extLst>
      <p:ext uri="{BB962C8B-B14F-4D97-AF65-F5344CB8AC3E}">
        <p14:creationId xmlns:p14="http://schemas.microsoft.com/office/powerpoint/2010/main" val="167138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27D1-657E-4507-839D-8483E3C74DD9}"/>
              </a:ext>
            </a:extLst>
          </p:cNvPr>
          <p:cNvSpPr>
            <a:spLocks noGrp="1"/>
          </p:cNvSpPr>
          <p:nvPr>
            <p:ph type="title"/>
          </p:nvPr>
        </p:nvSpPr>
        <p:spPr/>
        <p:txBody>
          <a:bodyPr/>
          <a:lstStyle/>
          <a:p>
            <a:r>
              <a:rPr lang="en-US" dirty="0"/>
              <a:t>If you don’t have a recursively-defined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9C503F-7385-42EA-B12A-33EE26FDF870}"/>
                  </a:ext>
                </a:extLst>
              </p:cNvPr>
              <p:cNvSpPr>
                <a:spLocks noGrp="1"/>
              </p:cNvSpPr>
              <p:nvPr>
                <p:ph idx="1"/>
              </p:nvPr>
            </p:nvSpPr>
            <p:spPr/>
            <p:txBody>
              <a:bodyPr/>
              <a:lstStyle/>
              <a:p>
                <a:r>
                  <a:rPr lang="en-US" dirty="0"/>
                  <a:t>You won’t do structural induction.</a:t>
                </a:r>
              </a:p>
              <a:p>
                <a:r>
                  <a:rPr lang="en-US" dirty="0"/>
                  <a:t>You can do weak or strong induction though.</a:t>
                </a:r>
              </a:p>
              <a:p>
                <a:r>
                  <a:rPr lang="en-US" dirty="0"/>
                  <a:t>For example, 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be “for all elements of </a:t>
                </a:r>
                <a14:m>
                  <m:oMath xmlns:m="http://schemas.openxmlformats.org/officeDocument/2006/math">
                    <m:r>
                      <a:rPr lang="en-US" b="0" i="1" smtClean="0">
                        <a:latin typeface="Cambria Math" panose="02040503050406030204" pitchFamily="18" charset="0"/>
                      </a:rPr>
                      <m:t>𝑆</m:t>
                    </m:r>
                  </m:oMath>
                </a14:m>
                <a:r>
                  <a:rPr lang="en-US" dirty="0"/>
                  <a:t> of “size” </a:t>
                </a:r>
                <a14:m>
                  <m:oMath xmlns:m="http://schemas.openxmlformats.org/officeDocument/2006/math">
                    <m:r>
                      <a:rPr lang="en-US" b="0" i="1" smtClean="0">
                        <a:latin typeface="Cambria Math" panose="02040503050406030204" pitchFamily="18" charset="0"/>
                      </a:rPr>
                      <m:t>𝑛</m:t>
                    </m:r>
                  </m:oMath>
                </a14:m>
                <a:r>
                  <a:rPr lang="en-US" dirty="0"/>
                  <a:t> &lt;something&gt; is true”</a:t>
                </a:r>
              </a:p>
              <a:p>
                <a:r>
                  <a:rPr lang="en-US" dirty="0"/>
                  <a:t>To prove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of size </a:t>
                </a:r>
                <a14:m>
                  <m:oMath xmlns:m="http://schemas.openxmlformats.org/officeDocument/2006/math">
                    <m:r>
                      <a:rPr lang="en-US" b="0" i="1" smtClean="0">
                        <a:latin typeface="Cambria Math" panose="02040503050406030204" pitchFamily="18" charset="0"/>
                      </a:rPr>
                      <m:t>𝑛</m:t>
                    </m:r>
                  </m:oMath>
                </a14:m>
                <a:r>
                  <a:rPr lang="en-US" dirty="0"/>
                  <a:t>…” you need to start with “let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dirty="0"/>
                  <a:t>be an arbitrary element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your IS.</a:t>
                </a:r>
              </a:p>
              <a:p>
                <a:r>
                  <a:rPr lang="en-US" dirty="0"/>
                  <a:t>You CAN’T start with size </a:t>
                </a:r>
                <a14:m>
                  <m:oMath xmlns:m="http://schemas.openxmlformats.org/officeDocument/2006/math">
                    <m:r>
                      <a:rPr lang="en-US" b="0" i="1" smtClean="0">
                        <a:latin typeface="Cambria Math" panose="02040503050406030204" pitchFamily="18" charset="0"/>
                      </a:rPr>
                      <m:t>𝑘</m:t>
                    </m:r>
                  </m:oMath>
                </a14:m>
                <a:r>
                  <a:rPr lang="en-US" dirty="0"/>
                  <a:t> and “build up” to an arbitrary element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it isn’t arbitrary.</a:t>
                </a:r>
              </a:p>
            </p:txBody>
          </p:sp>
        </mc:Choice>
        <mc:Fallback xmlns="">
          <p:sp>
            <p:nvSpPr>
              <p:cNvPr id="3" name="Content Placeholder 2">
                <a:extLst>
                  <a:ext uri="{FF2B5EF4-FFF2-40B4-BE49-F238E27FC236}">
                    <a16:creationId xmlns:a16="http://schemas.microsoft.com/office/drawing/2014/main" id="{919C503F-7385-42EA-B12A-33EE26FDF870}"/>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95033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a:t>
            </a:r>
          </a:p>
          <a:p>
            <a:pPr lvl="1"/>
            <a:r>
              <a:rPr lang="en-US" dirty="0"/>
              <a:t>Just make arguments in mechanical ways.</a:t>
            </a:r>
          </a:p>
          <a:p>
            <a:r>
              <a:rPr lang="en-US" dirty="0"/>
              <a:t>Set Theory/Number Theory (bike in your backyard)</a:t>
            </a:r>
          </a:p>
          <a:p>
            <a:r>
              <a:rPr lang="en-US" dirty="0"/>
              <a:t>Models of computation (biking in your neighborhood)</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This week: regular expressions and context free grammars – understand these “simpler computers”</a:t>
            </a:r>
          </a:p>
          <a:p>
            <a:pPr lvl="1"/>
            <a:r>
              <a:rPr lang="en-US" dirty="0"/>
              <a:t>Soon: what these simple computers can do</a:t>
            </a:r>
            <a:br>
              <a:rPr lang="en-US" dirty="0"/>
            </a:br>
            <a:r>
              <a:rPr lang="en-US" dirty="0"/>
              <a:t>Then: what simple computers can’t do.</a:t>
            </a:r>
          </a:p>
          <a:p>
            <a:pPr lvl="1"/>
            <a:r>
              <a:rPr lang="en-US" dirty="0"/>
              <a:t>Last week: A problem our computers cannot solve.</a:t>
            </a:r>
          </a:p>
        </p:txBody>
      </p:sp>
    </p:spTree>
    <p:extLst>
      <p:ext uri="{BB962C8B-B14F-4D97-AF65-F5344CB8AC3E}">
        <p14:creationId xmlns:p14="http://schemas.microsoft.com/office/powerpoint/2010/main" val="285559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A88E-9064-4B3F-8EDD-29BCA1DEE518}"/>
              </a:ext>
            </a:extLst>
          </p:cNvPr>
          <p:cNvSpPr>
            <a:spLocks noGrp="1"/>
          </p:cNvSpPr>
          <p:nvPr>
            <p:ph type="title"/>
          </p:nvPr>
        </p:nvSpPr>
        <p:spPr/>
        <p:txBody>
          <a:bodyPr/>
          <a:lstStyle/>
          <a:p>
            <a:r>
              <a:rPr lang="en-US" dirty="0"/>
              <a:t>The next two weeks</a:t>
            </a:r>
          </a:p>
        </p:txBody>
      </p:sp>
      <p:sp>
        <p:nvSpPr>
          <p:cNvPr id="3" name="Content Placeholder 2">
            <a:extLst>
              <a:ext uri="{FF2B5EF4-FFF2-40B4-BE49-F238E27FC236}">
                <a16:creationId xmlns:a16="http://schemas.microsoft.com/office/drawing/2014/main" id="{C7D2DD42-ACB1-458F-94C4-C143ACA720DC}"/>
              </a:ext>
            </a:extLst>
          </p:cNvPr>
          <p:cNvSpPr>
            <a:spLocks noGrp="1"/>
          </p:cNvSpPr>
          <p:nvPr>
            <p:ph idx="1"/>
          </p:nvPr>
        </p:nvSpPr>
        <p:spPr/>
        <p:txBody>
          <a:bodyPr/>
          <a:lstStyle/>
          <a:p>
            <a:r>
              <a:rPr lang="en-US" dirty="0"/>
              <a:t>A big of a grab-bag—topics that don’t build on each other much. </a:t>
            </a:r>
          </a:p>
          <a:p>
            <a:r>
              <a:rPr lang="en-US" dirty="0"/>
              <a:t>Some stuff that’s has applications in future classes.</a:t>
            </a:r>
          </a:p>
          <a:p>
            <a:r>
              <a:rPr lang="en-US" dirty="0"/>
              <a:t>This week: some theory that’s useful for computer scientists</a:t>
            </a:r>
          </a:p>
          <a:p>
            <a:pPr lvl="1"/>
            <a:r>
              <a:rPr lang="en-US" dirty="0"/>
              <a:t>The topics for this weeks are key parts of building compilers, we’ll use that as motivation—no details on compilers, but hopefully enough that you’ll find it interesting.</a:t>
            </a:r>
          </a:p>
          <a:p>
            <a:pPr lvl="1"/>
            <a:r>
              <a:rPr lang="en-US" dirty="0"/>
              <a:t>They ALSO can be thought of as “underpowered computers.” </a:t>
            </a:r>
          </a:p>
          <a:p>
            <a:pPr lvl="1"/>
            <a:r>
              <a:rPr lang="en-US" dirty="0"/>
              <a:t>We’ll use them to build up to proving what computers can and can’t do. </a:t>
            </a:r>
          </a:p>
          <a:p>
            <a:r>
              <a:rPr lang="en-US" dirty="0"/>
              <a:t>Next week: some mathematical tools that are useful in the future.</a:t>
            </a:r>
          </a:p>
        </p:txBody>
      </p:sp>
    </p:spTree>
    <p:extLst>
      <p:ext uri="{BB962C8B-B14F-4D97-AF65-F5344CB8AC3E}">
        <p14:creationId xmlns:p14="http://schemas.microsoft.com/office/powerpoint/2010/main" val="113086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2327</TotalTime>
  <Words>2499</Words>
  <Application>Microsoft Office PowerPoint</Application>
  <PresentationFormat>Widescreen</PresentationFormat>
  <Paragraphs>210</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Cambria Math</vt:lpstr>
      <vt:lpstr>Courier New</vt:lpstr>
      <vt:lpstr>Segoe UI</vt:lpstr>
      <vt:lpstr>Segoe UI Light</vt:lpstr>
      <vt:lpstr>Segoe UI Semibold</vt:lpstr>
      <vt:lpstr>Segoe UI Semilight</vt:lpstr>
      <vt:lpstr>Tw Cen MT</vt:lpstr>
      <vt:lpstr>Wingdings 3</vt:lpstr>
      <vt:lpstr>Integral</vt:lpstr>
      <vt:lpstr>Regular Expressions</vt:lpstr>
      <vt:lpstr>Announcements</vt:lpstr>
      <vt:lpstr>What does the inductive step look like?</vt:lpstr>
      <vt:lpstr>Just the IS (you still need the other steps)</vt:lpstr>
      <vt:lpstr>If you don’t have a recursively-defined set</vt:lpstr>
      <vt:lpstr>Part 3 of the course!</vt:lpstr>
      <vt:lpstr>Course Outline</vt:lpstr>
      <vt:lpstr>The next two weeks</vt:lpstr>
      <vt:lpstr>Regular Expressions</vt:lpstr>
      <vt:lpstr>Languages </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Regular Expressions In Practice</vt:lpstr>
      <vt:lpstr>A Final Vocabulary Note</vt:lpstr>
      <vt:lpstr>A bit more on induction</vt:lpstr>
      <vt:lpstr>    CAUTION</vt:lpstr>
      <vt:lpstr>Induction: Hats!</vt:lpstr>
      <vt:lpstr>Induction: Hats!</vt:lpstr>
      <vt:lpstr>Induction: Hats!</vt:lpstr>
      <vt:lpstr>Induction: Hats!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Robert Weber</cp:lastModifiedBy>
  <cp:revision>45</cp:revision>
  <cp:lastPrinted>2023-11-09T22:26:48Z</cp:lastPrinted>
  <dcterms:created xsi:type="dcterms:W3CDTF">2020-11-13T00:25:39Z</dcterms:created>
  <dcterms:modified xsi:type="dcterms:W3CDTF">2024-02-16T20:11:32Z</dcterms:modified>
</cp:coreProperties>
</file>