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0.xml" ContentType="application/vnd.openxmlformats-officedocument.presentationml.tags+xml"/>
  <Override PartName="/ppt/tags/tag60.xml" ContentType="application/vnd.openxmlformats-officedocument.presentationml.tags+xml"/>
  <Override PartName="/ppt/tags/tag70.xml" ContentType="application/vnd.openxmlformats-officedocument.presentationml.tags+xml"/>
  <Override PartName="/ppt/tags/tag80.xml" ContentType="application/vnd.openxmlformats-officedocument.presentationml.tags+xml"/>
  <Override PartName="/ppt/tags/tag90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9"/>
  </p:handoutMasterIdLst>
  <p:sldIdLst>
    <p:sldId id="256" r:id="rId2"/>
    <p:sldId id="441" r:id="rId3"/>
    <p:sldId id="442" r:id="rId4"/>
    <p:sldId id="451" r:id="rId5"/>
    <p:sldId id="446" r:id="rId6"/>
    <p:sldId id="447" r:id="rId7"/>
    <p:sldId id="448" r:id="rId8"/>
    <p:sldId id="449" r:id="rId9"/>
    <p:sldId id="452" r:id="rId10"/>
    <p:sldId id="453" r:id="rId11"/>
    <p:sldId id="457" r:id="rId12"/>
    <p:sldId id="454" r:id="rId13"/>
    <p:sldId id="456" r:id="rId14"/>
    <p:sldId id="458" r:id="rId15"/>
    <p:sldId id="459" r:id="rId16"/>
    <p:sldId id="460" r:id="rId17"/>
    <p:sldId id="461" r:id="rId18"/>
    <p:sldId id="462" r:id="rId19"/>
    <p:sldId id="463" r:id="rId20"/>
    <p:sldId id="455" r:id="rId21"/>
    <p:sldId id="464" r:id="rId22"/>
    <p:sldId id="465" r:id="rId23"/>
    <p:sldId id="466" r:id="rId24"/>
    <p:sldId id="471" r:id="rId25"/>
    <p:sldId id="472" r:id="rId26"/>
    <p:sldId id="478" r:id="rId27"/>
    <p:sldId id="480" r:id="rId28"/>
    <p:sldId id="481" r:id="rId29"/>
    <p:sldId id="482" r:id="rId30"/>
    <p:sldId id="483" r:id="rId31"/>
    <p:sldId id="468" r:id="rId32"/>
    <p:sldId id="469" r:id="rId33"/>
    <p:sldId id="470" r:id="rId34"/>
    <p:sldId id="484" r:id="rId35"/>
    <p:sldId id="485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8" r:id="rId54"/>
    <p:sldId id="274" r:id="rId55"/>
    <p:sldId id="275" r:id="rId56"/>
    <p:sldId id="276" r:id="rId57"/>
    <p:sldId id="27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8" autoAdjust="0"/>
    <p:restoredTop sz="95061" autoAdjust="0"/>
  </p:normalViewPr>
  <p:slideViewPr>
    <p:cSldViewPr snapToGrid="0">
      <p:cViewPr varScale="1">
        <p:scale>
          <a:sx n="10" d="100"/>
          <a:sy n="10" d="100"/>
        </p:scale>
        <p:origin x="2" y="2"/>
      </p:cViewPr>
      <p:guideLst/>
    </p:cSldViewPr>
  </p:slideViewPr>
  <p:outlineViewPr>
    <p:cViewPr>
      <p:scale>
        <a:sx n="33" d="100"/>
        <a:sy n="33" d="100"/>
      </p:scale>
      <p:origin x="0" y="-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E26-AFC8-437F-9BF3-13DC742A27F7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66B0A-1B25-4814-BFC2-87D64979D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26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19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2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9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6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4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0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9E72C42-5BC0-4A8D-86D4-369A6C27877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881BB7-62A3-44A7-97F3-4EDC5C7569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4E0F-026E-4E95-9217-76EEAAD0CB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Halting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477EA-7A15-4D27-95C5-6388C7DC1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</a:p>
          <a:p>
            <a:r>
              <a:rPr lang="en-US" dirty="0"/>
              <a:t>Lecture 26</a:t>
            </a:r>
          </a:p>
        </p:txBody>
      </p:sp>
    </p:spTree>
    <p:extLst>
      <p:ext uri="{BB962C8B-B14F-4D97-AF65-F5344CB8AC3E}">
        <p14:creationId xmlns:p14="http://schemas.microsoft.com/office/powerpoint/2010/main" val="1623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it…let’s find out why.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A5FC-8C84-4D0A-9836-B411B576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there is 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which given input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will accurately report 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would halt when run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 or</a:t>
                </a:r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will run forever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b="1" dirty="0"/>
                  <a:t>Important: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does not just compile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P.java</a:t>
                </a:r>
                <a:r>
                  <a:rPr lang="en-US" dirty="0"/>
                  <a:t> and run it. To count,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needs to return “halt” or “doesn’t” in a finite amount of time. </a:t>
                </a:r>
              </a:p>
              <a:p>
                <a:r>
                  <a:rPr lang="en-US" dirty="0"/>
                  <a:t>And remember, it’s not a good idea to say “but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to run P.java to tell if it’ll go into an infinite loop” that’s what we’re trying to prove!!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1C384-B0F4-4D27-9BEF-B5E8EA0BF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239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4092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2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halts on Diagonal.java.</a:t>
            </a:r>
          </a:p>
          <a:p>
            <a:pPr algn="ctr"/>
            <a:r>
              <a:rPr lang="en-US" sz="2400" dirty="0"/>
              <a:t>Then H better say it halts. </a:t>
            </a:r>
          </a:p>
          <a:p>
            <a:pPr algn="ctr"/>
            <a:r>
              <a:rPr lang="en-US" sz="2400" dirty="0"/>
              <a:t>So it goes into an infinite loop.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58462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20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A415-24D9-46E7-86C1-CE869F1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Tricky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2BE4-9B09-4BB9-AEB6-5A6E5DCCD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Diagonal.java(String x){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Run H.exe on input &lt;x, x&gt;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if(H.exe says “x halts on x”)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  while(true){//Go into an infinite loop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	  int x=2+2;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else //H.exe says “x doesn’t halt on x”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return; //halt.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54F0A1-2E5C-4058-BFB1-67001035D161}"/>
              </a:ext>
            </a:extLst>
          </p:cNvPr>
          <p:cNvSpPr/>
          <p:nvPr/>
        </p:nvSpPr>
        <p:spPr>
          <a:xfrm>
            <a:off x="7508449" y="381786"/>
            <a:ext cx="4392891" cy="25970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Imagine Diagonal.java doesn’t halt on Diagonal.java.</a:t>
            </a:r>
          </a:p>
          <a:p>
            <a:pPr algn="ctr"/>
            <a:r>
              <a:rPr lang="en-US" sz="2400" dirty="0"/>
              <a:t>Then H better say it doesn’t halt. </a:t>
            </a:r>
          </a:p>
          <a:p>
            <a:pPr algn="ctr"/>
            <a:r>
              <a:rPr lang="en-US" sz="2400" dirty="0"/>
              <a:t>So we go into the else branch.</a:t>
            </a:r>
          </a:p>
          <a:p>
            <a:pPr algn="ctr"/>
            <a:r>
              <a:rPr lang="en-US" sz="2400" dirty="0"/>
              <a:t>And it halts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Wait shoot.</a:t>
            </a:r>
          </a:p>
        </p:txBody>
      </p:sp>
    </p:spTree>
    <p:extLst>
      <p:ext uri="{BB962C8B-B14F-4D97-AF65-F5344CB8AC3E}">
        <p14:creationId xmlns:p14="http://schemas.microsoft.com/office/powerpoint/2010/main" val="325671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DC02-C744-4B1A-8136-70773E83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</a:t>
            </a:r>
            <a:r>
              <a:rPr lang="en-US" dirty="0" err="1"/>
              <a:t>uhh</a:t>
            </a:r>
            <a:r>
              <a:rPr lang="en-US" dirty="0"/>
              <a:t> that’s a weird program.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5A73-2AE7-4482-A948-0446C24B1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we do with it?</a:t>
            </a:r>
          </a:p>
          <a:p>
            <a:r>
              <a:rPr lang="en-US" dirty="0"/>
              <a:t>USE IT TO BREAK STUFF</a:t>
            </a:r>
          </a:p>
          <a:p>
            <a:r>
              <a:rPr lang="en-US" dirty="0"/>
              <a:t>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 halt when its input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Diagonal.java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Let’s assume it does and see what happens…</a:t>
            </a:r>
          </a:p>
          <a:p>
            <a:pPr lvl="1"/>
            <a:r>
              <a:rPr lang="en-US" dirty="0"/>
              <a:t>That didn’t work.</a:t>
            </a:r>
          </a:p>
          <a:p>
            <a:r>
              <a:rPr lang="en-US" dirty="0"/>
              <a:t>Let’s assume it doesn’t and see what happens…</a:t>
            </a:r>
          </a:p>
          <a:p>
            <a:pPr lvl="1"/>
            <a:r>
              <a:rPr lang="en-US" dirty="0"/>
              <a:t>That didn’t work either.</a:t>
            </a:r>
          </a:p>
          <a:p>
            <a:r>
              <a:rPr lang="en-US" dirty="0"/>
              <a:t>There’s no third option. It either halts or it doesn’t. And it doesn’t do either. That’s a contradiction! H.exe can’t exist.</a:t>
            </a:r>
          </a:p>
        </p:txBody>
      </p:sp>
    </p:spTree>
    <p:extLst>
      <p:ext uri="{BB962C8B-B14F-4D97-AF65-F5344CB8AC3E}">
        <p14:creationId xmlns:p14="http://schemas.microsoft.com/office/powerpoint/2010/main" val="4140967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E469-EA63-4CDC-A6F4-06FA05A3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63E6-26B5-4DB4-A0B7-A601C7EA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there is no general-purpose algorithm that decides whether any input program (on any input string).</a:t>
            </a:r>
          </a:p>
          <a:p>
            <a:endParaRPr lang="en-US" dirty="0"/>
          </a:p>
          <a:p>
            <a:r>
              <a:rPr lang="en-US" dirty="0"/>
              <a:t>The Halting Problem is undecidable (i.e. </a:t>
            </a:r>
            <a:r>
              <a:rPr lang="en-US" dirty="0" err="1"/>
              <a:t>uncomputable</a:t>
            </a:r>
            <a:r>
              <a:rPr lang="en-US" dirty="0"/>
              <a:t>) there is no algorithm that solves every instance of the problem correctly.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912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34C6-4D30-4F93-8549-8FA1FC84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that does and doesn’t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11EF-C1B5-49CD-B5F3-75EE5035C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doesn’t mean that there aren’t algorithms that often get the answer right</a:t>
            </a:r>
          </a:p>
          <a:p>
            <a:pPr lvl="1"/>
            <a:r>
              <a:rPr lang="en-US" dirty="0"/>
              <a:t>For example, if there’s no loops, no recursion, and no method calls, it definitely halts. No problem with that kind of program existing.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This isn’t just a failure of computers – if you think </a:t>
            </a:r>
            <a:r>
              <a:rPr lang="en-US" sz="2800" b="1" dirty="0"/>
              <a:t>you </a:t>
            </a:r>
            <a:r>
              <a:rPr lang="en-US" sz="2800" dirty="0"/>
              <a:t>can do this by hand, well…</a:t>
            </a:r>
          </a:p>
          <a:p>
            <a:pPr lvl="1"/>
            <a:r>
              <a:rPr lang="en-US" sz="2800" dirty="0"/>
              <a:t>…you cant either.</a:t>
            </a:r>
          </a:p>
        </p:txBody>
      </p:sp>
    </p:spTree>
    <p:extLst>
      <p:ext uri="{BB962C8B-B14F-4D97-AF65-F5344CB8AC3E}">
        <p14:creationId xmlns:p14="http://schemas.microsoft.com/office/powerpoint/2010/main" val="563517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6B45-6584-4AB9-9232-437025D7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75B6-4799-4F7D-96D5-D68844ADD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expect that there’s a better IDE/better compiler/better programming language coming that will make it possible to tell if your code is going to hit an infinite loop.</a:t>
            </a:r>
          </a:p>
          <a:p>
            <a:endParaRPr lang="en-US" dirty="0"/>
          </a:p>
          <a:p>
            <a:r>
              <a:rPr lang="en-US" dirty="0"/>
              <a:t>It’s not coming. </a:t>
            </a:r>
          </a:p>
        </p:txBody>
      </p:sp>
    </p:spTree>
    <p:extLst>
      <p:ext uri="{BB962C8B-B14F-4D97-AF65-F5344CB8AC3E}">
        <p14:creationId xmlns:p14="http://schemas.microsoft.com/office/powerpoint/2010/main" val="18764308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 </a:t>
            </a:r>
          </a:p>
        </p:txBody>
      </p:sp>
    </p:spTree>
    <p:extLst>
      <p:ext uri="{BB962C8B-B14F-4D97-AF65-F5344CB8AC3E}">
        <p14:creationId xmlns:p14="http://schemas.microsoft.com/office/powerpoint/2010/main" val="1125909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82E8-48EE-4988-8CA4-1F68A500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Uncomputable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FB13-5931-473F-A4DF-D5CE1AFF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we gave the following task to 121 students:</a:t>
            </a:r>
          </a:p>
          <a:p>
            <a:endParaRPr lang="en-US" dirty="0"/>
          </a:p>
          <a:p>
            <a:r>
              <a:rPr lang="en-US" dirty="0"/>
              <a:t>Write a program that prints “Hello World” </a:t>
            </a:r>
          </a:p>
          <a:p>
            <a:endParaRPr lang="en-US" dirty="0"/>
          </a:p>
          <a:p>
            <a:r>
              <a:rPr lang="en-US" dirty="0"/>
              <a:t>Can you make an </a:t>
            </a:r>
            <a:r>
              <a:rPr lang="en-US" dirty="0" err="1"/>
              <a:t>autograder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Technically…NO!</a:t>
            </a:r>
          </a:p>
          <a:p>
            <a:r>
              <a:rPr lang="en-US" dirty="0"/>
              <a:t>In practice, we declare the program wrong if it runs for 1 minute or so. That’s not right 100% of the time, but it’s good enough for your programming classes. </a:t>
            </a:r>
          </a:p>
        </p:txBody>
      </p:sp>
    </p:spTree>
    <p:extLst>
      <p:ext uri="{BB962C8B-B14F-4D97-AF65-F5344CB8AC3E}">
        <p14:creationId xmlns:p14="http://schemas.microsoft.com/office/powerpoint/2010/main" val="357209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2F5F-1059-43D3-92EC-A9830F11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prove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DC835-284A-4F6B-A534-5BD3CAF9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</a:t>
            </a:r>
            <a:r>
              <a:rPr lang="en-US" b="1" dirty="0"/>
              <a:t>reduction</a:t>
            </a:r>
          </a:p>
          <a:p>
            <a:endParaRPr lang="en-US" b="1" dirty="0"/>
          </a:p>
          <a:p>
            <a:r>
              <a:rPr lang="en-US" dirty="0"/>
              <a:t>Suppose, for the sake of contradiction, I can solve the HelloWorld problem. (i.e. on input P.java I can tell whether it eventually prints HelloWorld)</a:t>
            </a:r>
          </a:p>
          <a:p>
            <a:r>
              <a:rPr lang="en-US" dirty="0"/>
              <a:t>Let W.exe solve that problem. </a:t>
            </a:r>
          </a:p>
          <a:p>
            <a:endParaRPr lang="en-US" dirty="0"/>
          </a:p>
          <a:p>
            <a:r>
              <a:rPr lang="en-US" dirty="0"/>
              <a:t>Consider this program…</a:t>
            </a:r>
          </a:p>
        </p:txBody>
      </p:sp>
    </p:spTree>
    <p:extLst>
      <p:ext uri="{BB962C8B-B14F-4D97-AF65-F5344CB8AC3E}">
        <p14:creationId xmlns:p14="http://schemas.microsoft.com/office/powerpoint/2010/main" val="404251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F35F-0A82-492E-A201-16B5AF512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5363-C91B-4C7E-9070-53BEA303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Trick(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P,x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P on x, //</a:t>
            </a:r>
            <a:r>
              <a:rPr lang="en-US" dirty="0"/>
              <a:t>(but only simulate printing if P prints things)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 “Hello World”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/>
              <a:t>This actually prints “hello world” </a:t>
            </a:r>
            <a:r>
              <a:rPr lang="en-US" dirty="0" err="1"/>
              <a:t>iff</a:t>
            </a:r>
            <a:r>
              <a:rPr lang="en-US" dirty="0"/>
              <a:t> P halts on x. </a:t>
            </a:r>
          </a:p>
          <a:p>
            <a:r>
              <a:rPr lang="en-US" dirty="0"/>
              <a:t>Plug Trick into W and….we solved the Halting Problem!</a:t>
            </a:r>
          </a:p>
        </p:txBody>
      </p:sp>
    </p:spTree>
    <p:extLst>
      <p:ext uri="{BB962C8B-B14F-4D97-AF65-F5344CB8AC3E}">
        <p14:creationId xmlns:p14="http://schemas.microsoft.com/office/powerpoint/2010/main" val="1918979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92F62-5906-4B9A-8A76-A9CE5704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191-7B0C-45F4-9C39-45252E3E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big idea for reductions is “reusing code”</a:t>
            </a:r>
          </a:p>
          <a:p>
            <a:r>
              <a:rPr lang="en-US" dirty="0"/>
              <a:t>Just like calling a library</a:t>
            </a:r>
          </a:p>
          <a:p>
            <a:r>
              <a:rPr lang="en-US" dirty="0"/>
              <a:t>But doing it in contrapositive form.</a:t>
            </a:r>
          </a:p>
          <a:p>
            <a:br>
              <a:rPr lang="en-US" dirty="0"/>
            </a:br>
            <a:r>
              <a:rPr lang="en-US" dirty="0"/>
              <a:t>Instead of</a:t>
            </a:r>
          </a:p>
          <a:p>
            <a:r>
              <a:rPr lang="en-US" dirty="0"/>
              <a:t>“If I have a library, then I can solve a new problem” reductions do the contrapositive:</a:t>
            </a:r>
            <a:br>
              <a:rPr lang="en-US" dirty="0"/>
            </a:br>
            <a:r>
              <a:rPr lang="en-US" dirty="0"/>
              <a:t>“If I can solve a problem I know I shouldn’t be able to, then that library function can’t exist” </a:t>
            </a:r>
          </a:p>
        </p:txBody>
      </p:sp>
    </p:spTree>
    <p:extLst>
      <p:ext uri="{BB962C8B-B14F-4D97-AF65-F5344CB8AC3E}">
        <p14:creationId xmlns:p14="http://schemas.microsoft.com/office/powerpoint/2010/main" val="458151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CE5A-2FE7-4FBD-9F04-B7B5FA19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(Scary?)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7C00A-105F-4DBF-99D3-B47683A6A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  <a:p>
            <a:endParaRPr lang="en-US" dirty="0"/>
          </a:p>
          <a:p>
            <a:r>
              <a:rPr lang="en-US" dirty="0"/>
              <a:t>Says any “non-trivial” behavior of programs cannot be computed (in finite time). </a:t>
            </a:r>
          </a:p>
        </p:txBody>
      </p:sp>
    </p:spTree>
    <p:extLst>
      <p:ext uri="{BB962C8B-B14F-4D97-AF65-F5344CB8AC3E}">
        <p14:creationId xmlns:p14="http://schemas.microsoft.com/office/powerpoint/2010/main" val="4175241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80D0-A39B-4A54-A866-6319BCCB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D6AA-1A7A-4EBA-8BB5-4C9D0875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312 (foundations II)</a:t>
            </a:r>
          </a:p>
          <a:p>
            <a:pPr lvl="1"/>
            <a:r>
              <a:rPr lang="en-US" dirty="0"/>
              <a:t>Fewer proofs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Basics of probability theory (super useful in algorithms, ML, and just everyday life). Fundamental statistics.</a:t>
            </a:r>
          </a:p>
          <a:p>
            <a:r>
              <a:rPr lang="en-US" dirty="0"/>
              <a:t>CSE 332 (data structures and parallelism) </a:t>
            </a:r>
          </a:p>
          <a:p>
            <a:pPr lvl="1"/>
            <a:r>
              <a:rPr lang="en-US" dirty="0"/>
              <a:t>Data structures, a few fundamental algorithms, parallelism.</a:t>
            </a:r>
          </a:p>
          <a:p>
            <a:pPr lvl="1"/>
            <a:r>
              <a:rPr lang="en-US" dirty="0"/>
              <a:t>Graphs. Graphs everywhere.</a:t>
            </a:r>
          </a:p>
          <a:p>
            <a:pPr lvl="1"/>
            <a:r>
              <a:rPr lang="en-US" dirty="0"/>
              <a:t>Also, induction. [same for 421, 422 the algorithms courses]</a:t>
            </a:r>
          </a:p>
          <a:p>
            <a:r>
              <a:rPr lang="en-US" dirty="0"/>
              <a:t>CSE 431 (complexity theory)</a:t>
            </a:r>
          </a:p>
          <a:p>
            <a:pPr lvl="1"/>
            <a:r>
              <a:rPr lang="en-US" dirty="0"/>
              <a:t>What can’t you do with computers </a:t>
            </a:r>
            <a:r>
              <a:rPr lang="en-US" b="1" dirty="0"/>
              <a:t>in a reasonable amount of time.</a:t>
            </a:r>
          </a:p>
          <a:p>
            <a:pPr lvl="1"/>
            <a:r>
              <a:rPr lang="en-US" dirty="0"/>
              <a:t>Beautiful theorems – more on CFGs, DFAs/NFAs as well.</a:t>
            </a:r>
          </a:p>
        </p:txBody>
      </p:sp>
    </p:spTree>
    <p:extLst>
      <p:ext uri="{BB962C8B-B14F-4D97-AF65-F5344CB8AC3E}">
        <p14:creationId xmlns:p14="http://schemas.microsoft.com/office/powerpoint/2010/main" val="1896666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0C6E-DE76-4D11-ADDC-5C5927A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Covered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FE19-7508-4B68-9C04-756448407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Propositional Logic. </a:t>
            </a:r>
          </a:p>
          <a:p>
            <a:r>
              <a:rPr lang="en-US" dirty="0"/>
              <a:t>Boolean logic and circuits.</a:t>
            </a:r>
          </a:p>
          <a:p>
            <a:r>
              <a:rPr lang="en-US" dirty="0"/>
              <a:t>Boolean algebra.</a:t>
            </a:r>
          </a:p>
          <a:p>
            <a:r>
              <a:rPr lang="en-US" dirty="0"/>
              <a:t>Predicates, </a:t>
            </a:r>
            <a:r>
              <a:rPr lang="en-US" dirty="0">
                <a:solidFill>
                  <a:schemeClr val="accent3"/>
                </a:solidFill>
              </a:rPr>
              <a:t>quantifiers </a:t>
            </a:r>
            <a:r>
              <a:rPr lang="en-US" dirty="0"/>
              <a:t>and predicate logic.</a:t>
            </a:r>
          </a:p>
          <a:p>
            <a:r>
              <a:rPr lang="en-US" dirty="0"/>
              <a:t>Inference rules and formal proofs for propositional and predicate logic.</a:t>
            </a:r>
          </a:p>
          <a:p>
            <a:r>
              <a:rPr lang="en-US" dirty="0"/>
              <a:t>English proofs.</a:t>
            </a:r>
          </a:p>
          <a:p>
            <a:r>
              <a:rPr lang="en-US" dirty="0">
                <a:solidFill>
                  <a:schemeClr val="accent3"/>
                </a:solidFill>
              </a:rPr>
              <a:t>Set theory.</a:t>
            </a:r>
          </a:p>
          <a:p>
            <a:r>
              <a:rPr lang="en-US" dirty="0"/>
              <a:t>Modular arithmetic.</a:t>
            </a:r>
          </a:p>
          <a:p>
            <a:r>
              <a:rPr lang="en-US" dirty="0">
                <a:solidFill>
                  <a:schemeClr val="accent3"/>
                </a:solidFill>
              </a:rPr>
              <a:t>Prime numbers.</a:t>
            </a:r>
          </a:p>
          <a:p>
            <a:r>
              <a:rPr lang="en-US" dirty="0"/>
              <a:t>GCD, Euclid's algorithm and modular inverse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0CAEB-5B6F-4846-B44F-FB335C9717B3}"/>
              </a:ext>
            </a:extLst>
          </p:cNvPr>
          <p:cNvSpPr/>
          <p:nvPr/>
        </p:nvSpPr>
        <p:spPr>
          <a:xfrm>
            <a:off x="3347357" y="2351315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quantifiers in 332 to define big-O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DA33F1-AFD5-49A9-A439-FA3659FC2294}"/>
              </a:ext>
            </a:extLst>
          </p:cNvPr>
          <p:cNvSpPr/>
          <p:nvPr/>
        </p:nvSpPr>
        <p:spPr>
          <a:xfrm>
            <a:off x="2422072" y="4089492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431 is basically 10 weeks of fun set proofs.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BE0DB4-8020-47A7-8AB9-6909A63F69A0}"/>
              </a:ext>
            </a:extLst>
          </p:cNvPr>
          <p:cNvSpPr/>
          <p:nvPr/>
        </p:nvSpPr>
        <p:spPr>
          <a:xfrm>
            <a:off x="3099707" y="4976950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Interested in crypto? They’ll come back.</a:t>
            </a:r>
          </a:p>
        </p:txBody>
      </p:sp>
    </p:spTree>
    <p:extLst>
      <p:ext uri="{BB962C8B-B14F-4D97-AF65-F5344CB8AC3E}">
        <p14:creationId xmlns:p14="http://schemas.microsoft.com/office/powerpoint/2010/main" val="1710541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C24F-DDD3-4CBA-8CD0-81CEE677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really. A 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FE41-3DC0-4E2C-BABF-7AE1D3FB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Induction </a:t>
            </a:r>
            <a:r>
              <a:rPr lang="en-US" dirty="0"/>
              <a:t>and Strong Induction.</a:t>
            </a:r>
          </a:p>
          <a:p>
            <a:r>
              <a:rPr lang="en-US" dirty="0"/>
              <a:t>Recursively defined functions and sets.</a:t>
            </a:r>
          </a:p>
          <a:p>
            <a:r>
              <a:rPr lang="en-US" dirty="0"/>
              <a:t>Structural induction.</a:t>
            </a:r>
          </a:p>
          <a:p>
            <a:r>
              <a:rPr lang="en-US" dirty="0"/>
              <a:t>Regular expressions.</a:t>
            </a:r>
          </a:p>
          <a:p>
            <a:r>
              <a:rPr lang="en-US" dirty="0">
                <a:solidFill>
                  <a:schemeClr val="accent3"/>
                </a:solidFill>
              </a:rPr>
              <a:t>Context-free grammars</a:t>
            </a:r>
            <a:r>
              <a:rPr lang="en-US" dirty="0"/>
              <a:t> and languages.</a:t>
            </a:r>
          </a:p>
          <a:p>
            <a:r>
              <a:rPr lang="en-US" dirty="0"/>
              <a:t>Relations and composition.</a:t>
            </a:r>
          </a:p>
          <a:p>
            <a:r>
              <a:rPr lang="en-US" dirty="0"/>
              <a:t>Transitive-reflexive closure.</a:t>
            </a:r>
          </a:p>
          <a:p>
            <a:r>
              <a:rPr lang="en-US" dirty="0">
                <a:solidFill>
                  <a:schemeClr val="accent3"/>
                </a:solidFill>
              </a:rPr>
              <a:t>Graph representation </a:t>
            </a:r>
            <a:r>
              <a:rPr lang="en-US" dirty="0"/>
              <a:t>of relations and their closures.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6986E3-3A3E-420A-83C6-D8E970BB0EA7}"/>
              </a:ext>
            </a:extLst>
          </p:cNvPr>
          <p:cNvSpPr/>
          <p:nvPr/>
        </p:nvSpPr>
        <p:spPr>
          <a:xfrm>
            <a:off x="5769913" y="1463857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Lots of induction proof [sketches] in 332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99B539C-131A-4F90-9F90-962D2C385848}"/>
              </a:ext>
            </a:extLst>
          </p:cNvPr>
          <p:cNvSpPr/>
          <p:nvPr/>
        </p:nvSpPr>
        <p:spPr>
          <a:xfrm>
            <a:off x="3987377" y="3219003"/>
            <a:ext cx="5992585" cy="4816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see these in compilers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FC0FC-AB81-493E-8AEE-C143C9CCC161}"/>
              </a:ext>
            </a:extLst>
          </p:cNvPr>
          <p:cNvSpPr/>
          <p:nvPr/>
        </p:nvSpPr>
        <p:spPr>
          <a:xfrm>
            <a:off x="1445563" y="5827668"/>
            <a:ext cx="5992585" cy="7670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use graphs at least once a week for the rest of your CS career. </a:t>
            </a:r>
          </a:p>
        </p:txBody>
      </p:sp>
    </p:spTree>
    <p:extLst>
      <p:ext uri="{BB962C8B-B14F-4D97-AF65-F5344CB8AC3E}">
        <p14:creationId xmlns:p14="http://schemas.microsoft.com/office/powerpoint/2010/main" val="2717857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57DB-5719-4D82-A80B-3018D725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A lot a lot.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D6EB3-FD36-4860-81F3-2B432F3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3817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DFAs, NFAs and language recognition.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Cross Product construction for DFAs.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Finite state machines with outputs at states.</a:t>
            </a:r>
          </a:p>
          <a:p>
            <a:r>
              <a:rPr lang="en-US" dirty="0"/>
              <a:t>Conversion of regular expressions to NFAs.</a:t>
            </a:r>
          </a:p>
          <a:p>
            <a:r>
              <a:rPr lang="en-US" dirty="0"/>
              <a:t>Powerset construction to convert NFAs to DFAs.</a:t>
            </a:r>
          </a:p>
          <a:p>
            <a:r>
              <a:rPr lang="en-US" dirty="0"/>
              <a:t>Equivalence of DFAs, NFAs, Regular Expressions </a:t>
            </a:r>
          </a:p>
          <a:p>
            <a:r>
              <a:rPr lang="en-US" dirty="0"/>
              <a:t>Method to prove languages not accepted by DFAs.</a:t>
            </a:r>
          </a:p>
          <a:p>
            <a:r>
              <a:rPr lang="en-US" dirty="0"/>
              <a:t>Cardinality, countability and diagonalization</a:t>
            </a:r>
          </a:p>
          <a:p>
            <a:r>
              <a:rPr lang="en-US" dirty="0"/>
              <a:t>Undecidability: </a:t>
            </a:r>
            <a:r>
              <a:rPr lang="en-US" dirty="0">
                <a:solidFill>
                  <a:schemeClr val="accent3"/>
                </a:solidFill>
              </a:rPr>
              <a:t>Halting problem </a:t>
            </a:r>
            <a:r>
              <a:rPr lang="en-US" dirty="0"/>
              <a:t>and evaluating properties of programs.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735B23-AB86-4BA1-83E5-0CC1940283B0}"/>
              </a:ext>
            </a:extLst>
          </p:cNvPr>
          <p:cNvSpPr/>
          <p:nvPr/>
        </p:nvSpPr>
        <p:spPr>
          <a:xfrm>
            <a:off x="2670206" y="5641521"/>
            <a:ext cx="9168008" cy="11491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Promise you won’t ever try to solve the Halting Problem? It’s tempting to try to sometimes if you don’t remember it’s undecidable</a:t>
            </a:r>
          </a:p>
        </p:txBody>
      </p:sp>
    </p:spTree>
    <p:extLst>
      <p:ext uri="{BB962C8B-B14F-4D97-AF65-F5344CB8AC3E}">
        <p14:creationId xmlns:p14="http://schemas.microsoft.com/office/powerpoint/2010/main" val="59215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533</TotalTime>
  <Words>5483</Words>
  <Application>Microsoft Office PowerPoint</Application>
  <PresentationFormat>Widescreen</PresentationFormat>
  <Paragraphs>1901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Halting Problem</vt:lpstr>
      <vt:lpstr>Bijection</vt:lpstr>
      <vt:lpstr>Definition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A Proof By Contradiction</vt:lpstr>
      <vt:lpstr>A Very Tricky Program.</vt:lpstr>
      <vt:lpstr>So, uhh that’s a weird program.</vt:lpstr>
      <vt:lpstr>A Very Tricky Program.</vt:lpstr>
      <vt:lpstr>So, uhh that’s a weird program.</vt:lpstr>
      <vt:lpstr>A Very Tricky Program.</vt:lpstr>
      <vt:lpstr>So, uhh that’s a weird program.</vt:lpstr>
      <vt:lpstr>So…</vt:lpstr>
      <vt:lpstr>What that does and doesn’t mean</vt:lpstr>
      <vt:lpstr>Takeaways</vt:lpstr>
      <vt:lpstr>More Uncomputable problems</vt:lpstr>
      <vt:lpstr>More Uncomputable problems</vt:lpstr>
      <vt:lpstr>How Would we prove that?</vt:lpstr>
      <vt:lpstr>A Reduction</vt:lpstr>
      <vt:lpstr>Reductions in General</vt:lpstr>
      <vt:lpstr>Fun (Scary?) Fact</vt:lpstr>
      <vt:lpstr>What Comes next?</vt:lpstr>
      <vt:lpstr>We’ve Covered A LOT</vt:lpstr>
      <vt:lpstr>No really. A lot</vt:lpstr>
      <vt:lpstr>Like A lot a lot.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Halting Problem</dc:title>
  <dc:creator>rtweber2</dc:creator>
  <cp:lastModifiedBy>rtweber2</cp:lastModifiedBy>
  <cp:revision>27</cp:revision>
  <cp:lastPrinted>2024-03-07T00:30:26Z</cp:lastPrinted>
  <dcterms:created xsi:type="dcterms:W3CDTF">2020-12-08T21:10:43Z</dcterms:created>
  <dcterms:modified xsi:type="dcterms:W3CDTF">2024-03-07T01:55:54Z</dcterms:modified>
</cp:coreProperties>
</file>