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62" r:id="rId10"/>
    <p:sldId id="272" r:id="rId11"/>
    <p:sldId id="271" r:id="rId12"/>
    <p:sldId id="278" r:id="rId13"/>
    <p:sldId id="277" r:id="rId14"/>
    <p:sldId id="274" r:id="rId15"/>
    <p:sldId id="264" r:id="rId16"/>
    <p:sldId id="265" r:id="rId17"/>
    <p:sldId id="266" r:id="rId18"/>
    <p:sldId id="27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49" d="100"/>
          <a:sy n="49" d="100"/>
        </p:scale>
        <p:origin x="26" y="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7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1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3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7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1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4F93F9-3AD3-4264-8A47-77F53CCDC70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F5A4-8FA2-4DD8-8580-766DBE957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MLE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9322-5FDA-46EF-8174-3FF82782F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26</a:t>
            </a:r>
          </a:p>
        </p:txBody>
      </p:sp>
    </p:spTree>
    <p:extLst>
      <p:ext uri="{BB962C8B-B14F-4D97-AF65-F5344CB8AC3E}">
        <p14:creationId xmlns:p14="http://schemas.microsoft.com/office/powerpoint/2010/main" val="18584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CAF-A4D5-44AD-A042-ACFD6B5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unbiased?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2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630433-575A-45F6-96A2-517373C0E3AB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75537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num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flips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630433-575A-45F6-96A2-517373C0E3AB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6868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E99-6855-4D11-BDDD-F165539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Then an algebraic miracle occurs…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056C-CEA9-42AF-8A57-1D0CF52D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Unbiased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not what we wanted. This is a biased estimator. But it’s not too biased…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/>
              <p:nvPr/>
            </p:nvSpPr>
            <p:spPr>
              <a:xfrm>
                <a:off x="575239" y="463485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“consistent”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634859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 t="-2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FC91-F91B-4FFF-9425-5313055D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MLE slightly underestimates the true variance.</a:t>
                </a:r>
              </a:p>
              <a:p>
                <a:r>
                  <a:rPr lang="en-US" dirty="0"/>
                  <a:t>You could correct for this! Just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would give you a formula of: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sample mean. </a:t>
                </a:r>
              </a:p>
              <a:p>
                <a:r>
                  <a:rPr lang="en-US" dirty="0"/>
                  <a:t>Called the “sample variance” because it’s the variance you estimate if you want an (unbiased) estimate of the variance given only a sample.</a:t>
                </a:r>
              </a:p>
              <a:p>
                <a:r>
                  <a:rPr lang="en-US" dirty="0"/>
                  <a:t>If you took a statistics course, you probably learned the square root of this as the definition of variance.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5D2BC-25E1-490F-B71F-1F11D889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119-3CD3-432E-8654-907C8D9BC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Soooooooooo, why is the MLE off?</a:t>
                </a:r>
              </a:p>
              <a:p>
                <a:r>
                  <a:rPr lang="en-US" dirty="0"/>
                  <a:t>Intuition 1: when we’re comparing to the real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doesn’t affect the real mean (the mean is what the mean is regardless of what you draw). </a:t>
                </a:r>
              </a:p>
              <a:p>
                <a:r>
                  <a:rPr lang="en-US" dirty="0"/>
                  <a:t>But when you compare to the sample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pulls the sample mean toward it, decreasing the variance a tiny bit. </a:t>
                </a:r>
              </a:p>
              <a:p>
                <a:r>
                  <a:rPr lang="en-US" dirty="0"/>
                  <a:t>Intuition 2: We only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“degrees of freedom” with the mean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points, you know the final data point.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 have “information” the last is fixed by the sample mean.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9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9371-9836-4369-8EDD-9E92F0BA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statisticians are estimating a variance from a sample, they usually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They also (with unknown variance) generally don’t use the CLT to estimate probabilities.</a:t>
                </a:r>
              </a:p>
              <a:p>
                <a:endParaRPr lang="en-US" dirty="0"/>
              </a:p>
              <a:p>
                <a:r>
                  <a:rPr lang="en-US" dirty="0"/>
                  <a:t>A “t-test” is used when scientists/statisticians think their </a:t>
                </a:r>
              </a:p>
              <a:p>
                <a:r>
                  <a:rPr lang="en-US" dirty="0"/>
                  <a:t>They aren’t 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table, they’re using a different table based on the altered variance estimates.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5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DB23-9CD6-43C0-AC34-7CAA721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use MLEs? Are there other estimators?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have a prior distribution over 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likely, combining the idea of Bayes rule with the idea of an MLE will give you </a:t>
                </a:r>
              </a:p>
              <a:p>
                <a:r>
                  <a:rPr lang="en-US" dirty="0"/>
                  <a:t>Maximum a posteriori probability estimation (MAP)</a:t>
                </a:r>
              </a:p>
              <a:p>
                <a:r>
                  <a:rPr lang="en-US" dirty="0"/>
                  <a:t>You pick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starting from a known prior over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constant, so the argmax is unchanged if you ignore it.</a:t>
                </a:r>
              </a:p>
              <a:p>
                <a:r>
                  <a:rPr lang="en-US" dirty="0"/>
                  <a:t>Note when prior is constant, you get MLE!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6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30A6-9A29-4D05-B6C2-EF369896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72E16-178D-44FC-89C2-3EEE9B022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time: Trying to estimate an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of a distribution.</a:t>
                </a:r>
              </a:p>
              <a:p>
                <a:r>
                  <a:rPr lang="en-US" dirty="0"/>
                  <a:t>We chose the “maximum likelihood estimator”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Usually: write likelihood, take log, take derivative, confirm maximum</a:t>
                </a:r>
              </a:p>
              <a:p>
                <a:endParaRPr lang="en-US" dirty="0"/>
              </a:p>
              <a:p>
                <a:r>
                  <a:rPr lang="en-US" dirty="0"/>
                  <a:t>Today: What happens when you have two parameters, MLEs that aren’t what you expect.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72E16-178D-44FC-89C2-3EEE9B022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7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B04-8E4E-46E7-8ECF-456323A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last time that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what happens if we know our data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but nothing else. Both the mean and the variance are unknown.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9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A9D-F830-4F9D-ADB4-C92C013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be the unknown mean and standard deviation of a normal distribution. Suppose we get independent draws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9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estimate of a variance. It’ll never be negative (and as long as the draws aren’t identical it won’t be 0). So the second derivative is negative and we really have a maximizer.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797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F6B089B5-DCA8-41F7-9A2B-A7C971B304D8}"/>
              </a:ext>
            </a:extLst>
          </p:cNvPr>
          <p:cNvSpPr/>
          <p:nvPr/>
        </p:nvSpPr>
        <p:spPr>
          <a:xfrm>
            <a:off x="8585947" y="263276"/>
            <a:ext cx="3402106" cy="1935318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Arithmetic is nearly identical to known variance case.</a:t>
            </a:r>
          </a:p>
        </p:txBody>
      </p:sp>
    </p:spTree>
    <p:extLst>
      <p:ext uri="{BB962C8B-B14F-4D97-AF65-F5344CB8AC3E}">
        <p14:creationId xmlns:p14="http://schemas.microsoft.com/office/powerpoint/2010/main" val="17264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7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6119-7200-4FAC-AD98-8C09BDD0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part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/>
              <p:nvPr/>
            </p:nvSpPr>
            <p:spPr>
              <a:xfrm>
                <a:off x="4081182" y="4982135"/>
                <a:ext cx="3957032" cy="1327226"/>
              </a:xfrm>
              <a:prstGeom prst="wedgeRectCallout">
                <a:avLst>
                  <a:gd name="adj1" fmla="val -47912"/>
                  <a:gd name="adj2" fmla="val -82383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get the overall max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plug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82" y="4982135"/>
                <a:ext cx="3957032" cy="1327226"/>
              </a:xfrm>
              <a:prstGeom prst="wedgeRectCallout">
                <a:avLst>
                  <a:gd name="adj1" fmla="val -47912"/>
                  <a:gd name="adj2" fmla="val -82383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C7C-9E6E-47A2-8A35-8A98BC06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80B-7546-40FC-8082-EAB4F097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property we might want from an estimator is for it to be </a:t>
            </a:r>
            <a:r>
              <a:rPr lang="en-US" b="1" dirty="0"/>
              <a:t>unbiased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expectation is taken over the randomness in the samples we drew.</a:t>
            </a:r>
          </a:p>
          <a:p>
            <a:r>
              <a:rPr lang="en-US" dirty="0"/>
              <a:t>(those samples are random variables).</a:t>
            </a:r>
          </a:p>
          <a:p>
            <a:r>
              <a:rPr lang="en-US" dirty="0"/>
              <a:t>So we’re not consistently overestimating or underestimating. </a:t>
            </a:r>
          </a:p>
          <a:p>
            <a:r>
              <a:rPr lang="en-US" dirty="0"/>
              <a:t>If an estimator isn’t unbiased then it’s </a:t>
            </a:r>
            <a:r>
              <a:rPr lang="en-US" b="1" dirty="0"/>
              <a:t>biased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/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“unbiased”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44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1451</TotalTime>
  <Words>1043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MLE</vt:lpstr>
      <vt:lpstr>Outline</vt:lpstr>
      <vt:lpstr>Question for today</vt:lpstr>
      <vt:lpstr>Log-likelihood</vt:lpstr>
      <vt:lpstr>Expectation</vt:lpstr>
      <vt:lpstr>Variance</vt:lpstr>
      <vt:lpstr>Variance part 2</vt:lpstr>
      <vt:lpstr>Summary</vt:lpstr>
      <vt:lpstr>Biased</vt:lpstr>
      <vt:lpstr>Are our MLEs unbiased?</vt:lpstr>
      <vt:lpstr>Are our MLEs biased?</vt:lpstr>
      <vt:lpstr>Are our MLEs biased?</vt:lpstr>
      <vt:lpstr>Unbiased?</vt:lpstr>
      <vt:lpstr>Not Unbiased</vt:lpstr>
      <vt:lpstr>Correction</vt:lpstr>
      <vt:lpstr>Fun Facts</vt:lpstr>
      <vt:lpstr>What’s with the n-1?</vt:lpstr>
      <vt:lpstr>Why does it matter?</vt:lpstr>
      <vt:lpstr>Why use MLEs? Are there other estimators?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43</cp:revision>
  <dcterms:created xsi:type="dcterms:W3CDTF">2021-05-25T16:06:06Z</dcterms:created>
  <dcterms:modified xsi:type="dcterms:W3CDTF">2021-05-26T16:17:55Z</dcterms:modified>
</cp:coreProperties>
</file>