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2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93" r:id="rId11"/>
    <p:sldId id="294" r:id="rId12"/>
    <p:sldId id="295" r:id="rId13"/>
    <p:sldId id="377" r:id="rId14"/>
    <p:sldId id="382" r:id="rId15"/>
    <p:sldId id="257" r:id="rId16"/>
    <p:sldId id="258" r:id="rId17"/>
    <p:sldId id="261" r:id="rId18"/>
    <p:sldId id="259" r:id="rId19"/>
    <p:sldId id="379" r:id="rId20"/>
    <p:sldId id="297" r:id="rId21"/>
    <p:sldId id="380" r:id="rId22"/>
    <p:sldId id="299" r:id="rId23"/>
    <p:sldId id="263" r:id="rId24"/>
    <p:sldId id="300" r:id="rId25"/>
    <p:sldId id="298" r:id="rId26"/>
    <p:sldId id="302" r:id="rId27"/>
    <p:sldId id="303" r:id="rId28"/>
    <p:sldId id="383" r:id="rId29"/>
    <p:sldId id="304" r:id="rId30"/>
    <p:sldId id="305" r:id="rId31"/>
    <p:sldId id="307" r:id="rId32"/>
    <p:sldId id="306" r:id="rId33"/>
    <p:sldId id="309" r:id="rId34"/>
    <p:sldId id="3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FC78E554-DFFA-4E29-B4FA-D957CB8DCA32}"/>
    <pc:docChg chg="modSld">
      <pc:chgData name="kushaljh" userId="4c04cc6c-955c-4493-93eb-25196d563dbb" providerId="ADAL" clId="{FC78E554-DFFA-4E29-B4FA-D957CB8DCA32}" dt="2021-07-18T22:28:26.760" v="1" actId="20577"/>
      <pc:docMkLst>
        <pc:docMk/>
      </pc:docMkLst>
      <pc:sldChg chg="modSp mod">
        <pc:chgData name="kushaljh" userId="4c04cc6c-955c-4493-93eb-25196d563dbb" providerId="ADAL" clId="{FC78E554-DFFA-4E29-B4FA-D957CB8DCA32}" dt="2021-07-18T22:28:26.760" v="1" actId="20577"/>
        <pc:sldMkLst>
          <pc:docMk/>
          <pc:sldMk cId="1239117744" sldId="256"/>
        </pc:sldMkLst>
        <pc:spChg chg="mod">
          <ac:chgData name="kushaljh" userId="4c04cc6c-955c-4493-93eb-25196d563dbb" providerId="ADAL" clId="{FC78E554-DFFA-4E29-B4FA-D957CB8DCA32}" dt="2021-07-18T22:28:26.760" v="1" actId="20577"/>
          <ac:spMkLst>
            <pc:docMk/>
            <pc:sldMk cId="1239117744" sldId="256"/>
            <ac:spMk id="3" creationId="{3879D9B5-2D93-4E28-B8FB-5E820FD839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  <a:endCxn id="29" idx="0"/>
          </p:cNvCxnSpPr>
          <p:nvPr/>
        </p:nvCxnSpPr>
        <p:spPr>
          <a:xfrm flipH="1">
            <a:off x="2132698" y="4856647"/>
            <a:ext cx="260322" cy="1091702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  <a:endCxn id="22" idx="0"/>
          </p:cNvCxnSpPr>
          <p:nvPr/>
        </p:nvCxnSpPr>
        <p:spPr>
          <a:xfrm>
            <a:off x="2641704" y="4856647"/>
            <a:ext cx="912256" cy="1106335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956852" y="594834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B2ED8D-06B0-4424-A55D-BCAB98F7AA47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303408" y="1786823"/>
            <a:ext cx="736302" cy="1466331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97ABDC-F010-47E3-8B81-9A520BF40DAA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288393" y="1786823"/>
            <a:ext cx="710001" cy="1487823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994065-0063-4A60-BA3B-754599541ADC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 flipH="1">
            <a:off x="2517362" y="3553342"/>
            <a:ext cx="661704" cy="1003117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0DB171-5641-400D-A510-48E8D6923D78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3427750" y="3552004"/>
            <a:ext cx="626769" cy="103902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1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1761-A311-4F5D-8A86-D43A309A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AF52A-E3C6-4F00-A754-1B8F8D54C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Often, we want to capture quantitative properties of the outcome of a random experiment.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What is the sum of two dice rolls?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What is the number of coin tosses needed to see the first heads?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What is the number of heads among 2 coin tosses?</a:t>
            </a:r>
          </a:p>
        </p:txBody>
      </p:sp>
    </p:spTree>
    <p:extLst>
      <p:ext uri="{BB962C8B-B14F-4D97-AF65-F5344CB8AC3E}">
        <p14:creationId xmlns:p14="http://schemas.microsoft.com/office/powerpoint/2010/main" val="191816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2106242" y="2163889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48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35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Roll a fair red die and a fair blue die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5D3C84-8DC0-4CEE-84C6-41B37534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 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 3,…,12}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Often,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pmf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a random variable representing  the number of twos in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  <a:blipFill>
                <a:blip r:embed="rId2"/>
                <a:stretch>
                  <a:fillRect l="-2297" t="-2138" r="-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216949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86555" y="2802149"/>
            <a:ext cx="1109906" cy="639251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99380" y="5681096"/>
            <a:ext cx="629992" cy="383642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16014" y="3460595"/>
            <a:ext cx="4445775" cy="267350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316014" y="2117030"/>
            <a:ext cx="4445775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79077" y="3490054"/>
            <a:ext cx="1082936" cy="264404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0476" y="2129425"/>
            <a:ext cx="1071537" cy="65006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103580" y="4535353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103580" y="5113062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88420" y="3460595"/>
            <a:ext cx="1108041" cy="26735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16014" y="2802149"/>
            <a:ext cx="444577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90476" y="2808944"/>
            <a:ext cx="1071537" cy="6392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29425"/>
            <a:ext cx="1108041" cy="6535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balls? (Drawing 3 of the 20 without replacement)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FCE89A-1DD6-4560-8CC8-342A01C555A4}"/>
              </a:ext>
            </a:extLst>
          </p:cNvPr>
          <p:cNvSpPr/>
          <p:nvPr/>
        </p:nvSpPr>
        <p:spPr>
          <a:xfrm>
            <a:off x="7951574" y="5261247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014501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balls?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0                                          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balls?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0                                          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not,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074171" cy="590415"/>
          </a:xfrm>
        </p:spPr>
        <p:txBody>
          <a:bodyPr/>
          <a:lstStyle/>
          <a:p>
            <a:r>
              <a:rPr lang="en-US" dirty="0"/>
              <a:t>More Practice: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4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C95903-0FE7-4CF8-B201-3ED08E684635}"/>
              </a:ext>
            </a:extLst>
          </p:cNvPr>
          <p:cNvGrpSpPr/>
          <p:nvPr/>
        </p:nvGrpSpPr>
        <p:grpSpPr>
          <a:xfrm>
            <a:off x="421563" y="4177422"/>
            <a:ext cx="11348874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BE6A2A-1274-4730-9A74-EE47FFA625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conditioned on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𝐶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≠0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∣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∣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BE6A2A-1274-4730-9A74-EE47FFA625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C9D815-309A-4BA9-ACD1-62F6BA62EAE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5’s/6’s? </a:t>
                </a:r>
              </a:p>
              <a:p>
                <a:r>
                  <a:rPr lang="en-US" dirty="0"/>
                  <a:t>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Infinite sequential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84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46B1-0EA3-498F-ABD7-90FAD93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sequential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volleyball, sets are played first team to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Score 25 points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Lead by at least 2</a:t>
                </a:r>
              </a:p>
              <a:p>
                <a:pPr lvl="1"/>
                <a:r>
                  <a:rPr lang="en-US" dirty="0"/>
                  <a:t>At the same time wins a set.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Suppose a set is 23-23. Your team wins each point independently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What is the probability your team wins the set?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71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 flipH="1">
              <a:off x="3590818" y="3901036"/>
              <a:ext cx="796138" cy="45956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stCxn id="40" idx="3"/>
              <a:endCxn id="44" idx="7"/>
            </p:cNvCxnSpPr>
            <p:nvPr/>
          </p:nvCxnSpPr>
          <p:spPr>
            <a:xfrm flipH="1">
              <a:off x="5677282" y="3901036"/>
              <a:ext cx="662593" cy="524499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cxnSpLocks/>
              <a:stCxn id="44" idx="3"/>
              <a:endCxn id="50" idx="7"/>
            </p:cNvCxnSpPr>
            <p:nvPr/>
          </p:nvCxnSpPr>
          <p:spPr>
            <a:xfrm flipH="1">
              <a:off x="4634049" y="4715495"/>
              <a:ext cx="753273" cy="410066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88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 flipH="1">
              <a:off x="3590818" y="3901036"/>
              <a:ext cx="796138" cy="45956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stCxn id="40" idx="3"/>
              <a:endCxn id="44" idx="7"/>
            </p:cNvCxnSpPr>
            <p:nvPr/>
          </p:nvCxnSpPr>
          <p:spPr>
            <a:xfrm flipH="1">
              <a:off x="5677282" y="3901036"/>
              <a:ext cx="662593" cy="524499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72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67D22C4-E7A2-449F-A6EF-328F4222BEC5}"/>
              </a:ext>
            </a:extLst>
          </p:cNvPr>
          <p:cNvSpPr/>
          <p:nvPr/>
        </p:nvSpPr>
        <p:spPr>
          <a:xfrm>
            <a:off x="247668" y="5429372"/>
            <a:ext cx="11709400" cy="114599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2400" b="1" kern="12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Intuition: seeing a head gives you information – information that it’s more likely you got the biased coin and so the next head is more likely. 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Setting the stage: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7624</TotalTime>
  <Words>1902</Words>
  <Application>Microsoft Office PowerPoint</Application>
  <PresentationFormat>Widescreen</PresentationFormat>
  <Paragraphs>314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 Variables</vt:lpstr>
      <vt:lpstr>Conditional Independence</vt:lpstr>
      <vt:lpstr>Conditional Independence</vt:lpstr>
      <vt:lpstr>Conditional Independence Example</vt:lpstr>
      <vt:lpstr>(Unconditioned) Independence</vt:lpstr>
      <vt:lpstr>Conditional Independence</vt:lpstr>
      <vt:lpstr>Takeaway</vt:lpstr>
      <vt:lpstr>Setting the stage: Random Variables</vt:lpstr>
      <vt:lpstr>Implicitly defining Ω</vt:lpstr>
      <vt:lpstr>An infinite process.</vt:lpstr>
      <vt:lpstr>Finding P(at least 3 heads)</vt:lpstr>
      <vt:lpstr>Finding P(at least 3 heads)</vt:lpstr>
      <vt:lpstr>Random Variables</vt:lpstr>
      <vt:lpstr>Random Variable</vt:lpstr>
      <vt:lpstr>Random Variable</vt:lpstr>
      <vt:lpstr>The sum of two dice</vt:lpstr>
      <vt:lpstr>More random variables</vt:lpstr>
      <vt:lpstr>Support</vt:lpstr>
      <vt:lpstr>Probability Mass Function</vt:lpstr>
      <vt:lpstr>Partition</vt:lpstr>
      <vt:lpstr>Try It Yourself</vt:lpstr>
      <vt:lpstr>Try It Yourself</vt:lpstr>
      <vt:lpstr>Describing a Random Variable</vt:lpstr>
      <vt:lpstr>Try It Yourself</vt:lpstr>
      <vt:lpstr>Try It Yourself</vt:lpstr>
      <vt:lpstr>Try It Yourself</vt:lpstr>
      <vt:lpstr>Two descriptions</vt:lpstr>
      <vt:lpstr>More Practice: Random Variables</vt:lpstr>
      <vt:lpstr>More Random Variable Practice</vt:lpstr>
      <vt:lpstr>More Random Variable Practice</vt:lpstr>
      <vt:lpstr>More Practice: Infinite sequential processes</vt:lpstr>
      <vt:lpstr>Infinite sequential process</vt:lpstr>
      <vt:lpstr>Sequential Process</vt:lpstr>
      <vt:lpstr>Sequential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62</cp:revision>
  <dcterms:created xsi:type="dcterms:W3CDTF">2021-06-01T00:54:01Z</dcterms:created>
  <dcterms:modified xsi:type="dcterms:W3CDTF">2021-07-18T22:28:54Z</dcterms:modified>
</cp:coreProperties>
</file>