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473" r:id="rId3"/>
    <p:sldId id="472" r:id="rId4"/>
    <p:sldId id="474" r:id="rId5"/>
    <p:sldId id="471" r:id="rId6"/>
    <p:sldId id="475" r:id="rId7"/>
    <p:sldId id="477" r:id="rId8"/>
    <p:sldId id="478" r:id="rId9"/>
    <p:sldId id="476" r:id="rId10"/>
    <p:sldId id="480" r:id="rId11"/>
    <p:sldId id="481" r:id="rId12"/>
    <p:sldId id="484" r:id="rId13"/>
    <p:sldId id="479" r:id="rId14"/>
    <p:sldId id="482" r:id="rId15"/>
    <p:sldId id="483" r:id="rId16"/>
    <p:sldId id="485" r:id="rId17"/>
    <p:sldId id="486" r:id="rId18"/>
    <p:sldId id="487" r:id="rId19"/>
    <p:sldId id="488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35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13</a:t>
            </a:r>
            <a:br>
              <a:rPr lang="en-US" sz="3200" i="0" dirty="0" smtClean="0"/>
            </a:br>
            <a:r>
              <a:rPr lang="en-US" sz="3200" i="0" dirty="0" smtClean="0"/>
              <a:t>Equivalence;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Parametric Polymorphism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don’t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0028296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0028296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48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505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353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r>
              <a:rPr lang="en-US" dirty="0" smtClean="0"/>
              <a:t>CSE341: PL Equivalence: given same inputs, same outputs and effects</a:t>
            </a:r>
          </a:p>
          <a:p>
            <a:pPr lvl="1"/>
            <a:r>
              <a:rPr lang="en-US" dirty="0" smtClean="0"/>
              <a:t>Good: Let’s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CSE332: Asymptotic equivalence: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CSE333: 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90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Parametric polymorphism is a fancy name for “</a:t>
            </a:r>
            <a:r>
              <a:rPr lang="en-US" dirty="0" err="1" smtClean="0"/>
              <a:t>forall</a:t>
            </a:r>
            <a:r>
              <a:rPr lang="en-US" dirty="0" smtClean="0"/>
              <a:t> types” or “generics”</a:t>
            </a:r>
          </a:p>
          <a:p>
            <a:pPr lvl="1"/>
            <a:r>
              <a:rPr lang="en-US" dirty="0"/>
              <a:t>All those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 </a:t>
            </a:r>
            <a:r>
              <a:rPr lang="en-US" dirty="0" smtClean="0">
                <a:latin typeface="+mj-lt"/>
                <a:cs typeface="Courier New" pitchFamily="49" charset="0"/>
              </a:rPr>
              <a:t>things we have leveraged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Particularly useful with container types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Now common in languages with type systems (ML, Haskell, Java, C#, 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 didn’t have them for many years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contrast with subtyping near end of course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Though we have used them, what exactly do they mean…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949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Type means “</a:t>
            </a:r>
            <a:r>
              <a:rPr lang="en-US" dirty="0" smtClean="0">
                <a:solidFill>
                  <a:schemeClr val="accent2"/>
                </a:solidFill>
              </a:rPr>
              <a:t>for </a:t>
            </a:r>
            <a:r>
              <a:rPr lang="en-US" dirty="0">
                <a:solidFill>
                  <a:schemeClr val="accent2"/>
                </a:solidFill>
              </a:rPr>
              <a:t>all types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'b</a:t>
            </a:r>
            <a:r>
              <a:rPr lang="en-US" dirty="0" smtClean="0">
                <a:solidFill>
                  <a:schemeClr val="accent2"/>
                </a:solidFill>
              </a:rPr>
              <a:t>, function </a:t>
            </a:r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'a*'b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'b*'a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”</a:t>
            </a:r>
            <a:endParaRPr lang="en-US" dirty="0" smtClean="0">
              <a:solidFill>
                <a:schemeClr val="accent2"/>
              </a:solidFill>
              <a:latin typeface="+mj-lt"/>
            </a:endParaRPr>
          </a:p>
          <a:p>
            <a:pPr lvl="1"/>
            <a:r>
              <a:rPr lang="en-US" dirty="0" smtClean="0"/>
              <a:t>Clearly choice of type variable names here doesn’t matter:   same type as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'foo*'bar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'bar*'foo</a:t>
            </a:r>
          </a:p>
          <a:p>
            <a:pPr lvl="1"/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In ML the “for all types …” part is implicit, you need not (and cannot) write it out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is explicit in languages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+mj-lt"/>
                <a:cs typeface="Courier New" pitchFamily="49" charset="0"/>
              </a:rPr>
              <a:t>Fascinating side comment:</a:t>
            </a:r>
            <a:r>
              <a:rPr lang="en-US" dirty="0" smtClean="0">
                <a:latin typeface="+mj-lt"/>
                <a:cs typeface="Courier New" pitchFamily="49" charset="0"/>
              </a:rPr>
              <a:t> A function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'a*'b -&gt; 'b*'a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is not necessarily equivalent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swap</a:t>
            </a:r>
            <a:r>
              <a:rPr lang="en-US" dirty="0" smtClean="0">
                <a:latin typeface="+mj-lt"/>
                <a:cs typeface="Courier New" pitchFamily="49" charset="0"/>
              </a:rPr>
              <a:t> (exceptions, infinite loop, I/O, mutation, …), but if it returns, then it returns what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swap</a:t>
            </a:r>
            <a:r>
              <a:rPr lang="en-US" dirty="0" smtClean="0">
                <a:latin typeface="+mj-lt"/>
                <a:cs typeface="Courier New" pitchFamily="49" charset="0"/>
              </a:rPr>
              <a:t> does (!!)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524000"/>
            <a:ext cx="6934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*'b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'b*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'a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4652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instantiate the type variables to get a less general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'a*'b -&gt; 'b*'a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string -&gt; string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* string -&gt; string * string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/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55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Non-example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(silly-but-short) code: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Running this code would work, produce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((7,7),(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true,true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will not type-check: type inference fails with conflicting argument types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does </a:t>
            </a:r>
            <a:r>
              <a:rPr lang="en-US" i="1" dirty="0" smtClean="0"/>
              <a:t>not</a:t>
            </a:r>
            <a:r>
              <a:rPr lang="en-US" dirty="0" smtClean="0"/>
              <a:t>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('a-&gt;'a*'a) -&gt;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)*(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Body must type-check with </a:t>
            </a:r>
            <a:r>
              <a:rPr lang="en-US" i="1" dirty="0" smtClean="0">
                <a:latin typeface="+mj-lt"/>
                <a:cs typeface="Courier New" pitchFamily="49" charset="0"/>
              </a:rPr>
              <a:t>one</a:t>
            </a:r>
            <a:r>
              <a:rPr lang="en-US" dirty="0" smtClean="0">
                <a:latin typeface="+mj-lt"/>
                <a:cs typeface="Courier New" pitchFamily="49" charset="0"/>
              </a:rPr>
              <a:t>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that callers instantiate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+mj-lt"/>
                <a:cs typeface="Courier New" pitchFamily="49" charset="0"/>
              </a:rPr>
              <a:t> could have type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'a,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('a-&gt;'a*'a)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)*(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Could only be called with a polymorphic function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ML has no such type</a:t>
            </a: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1828800"/>
            <a:ext cx="5867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5201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We just saw that ML cannot type-check a program that makes perfect sense and might even be useful</a:t>
            </a:r>
          </a:p>
          <a:p>
            <a:pPr lvl="1"/>
            <a:r>
              <a:rPr lang="en-US" dirty="0" smtClean="0"/>
              <a:t>Never tries to misuse any values</a:t>
            </a:r>
          </a:p>
          <a:p>
            <a:pPr lvl="1"/>
            <a:endParaRPr lang="en-US" sz="1400" dirty="0"/>
          </a:p>
          <a:p>
            <a:r>
              <a:rPr lang="en-US" dirty="0" smtClean="0"/>
              <a:t>But every sound type system is like that </a:t>
            </a:r>
          </a:p>
          <a:p>
            <a:pPr lvl="1"/>
            <a:r>
              <a:rPr lang="en-US" dirty="0" smtClean="0"/>
              <a:t>cf. </a:t>
            </a:r>
            <a:r>
              <a:rPr lang="en-US" i="1" dirty="0" err="1" smtClean="0"/>
              <a:t>undecidability</a:t>
            </a:r>
            <a:r>
              <a:rPr lang="en-US" dirty="0" smtClean="0"/>
              <a:t> in CSE311</a:t>
            </a:r>
          </a:p>
          <a:p>
            <a:pPr lvl="1"/>
            <a:r>
              <a:rPr lang="en-US" dirty="0" smtClean="0"/>
              <a:t>Cannot reject exactly the programs that do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“hi” (4,3)</a:t>
            </a:r>
          </a:p>
          <a:p>
            <a:endParaRPr lang="en-US" sz="1400" dirty="0"/>
          </a:p>
          <a:p>
            <a:r>
              <a:rPr lang="en-US" dirty="0" smtClean="0"/>
              <a:t>Designing a type system is about subtle trade-offs</a:t>
            </a:r>
          </a:p>
          <a:p>
            <a:pPr lvl="1"/>
            <a:r>
              <a:rPr lang="en-US" dirty="0" smtClean="0"/>
              <a:t>Done by specialists</a:t>
            </a:r>
          </a:p>
          <a:p>
            <a:pPr lvl="1"/>
            <a:r>
              <a:rPr lang="en-US" dirty="0" smtClean="0"/>
              <a:t>Always rejects some reasonable program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ML preferred convenience of type inference and implicit “for all” “all the way on the outside of types”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748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Today is Wednesday (duh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Friday will be an introduction to Racket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Monday is our midterm, on material up through today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Biased toward later lectures because material builds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Section will focus on modules and do some review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My exams are difficult; possibly a bit harder than samples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Don’t panic; it’s fairer that way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You can bring one side of one sheet of paper</a:t>
            </a:r>
          </a:p>
          <a:p>
            <a:pPr lvl="1"/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Will move into new concepts using Racket very quickly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Homework 4 due about a week after midterm and is much more than “getting started with Racket”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48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r>
              <a:rPr lang="en-US" dirty="0" smtClean="0"/>
              <a:t>Made easier with (a) abstraction (b) fewer side effects</a:t>
            </a:r>
          </a:p>
          <a:p>
            <a:pPr lvl="1"/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Parametric polymorphism (a.k.a. </a:t>
            </a:r>
            <a:r>
              <a:rPr lang="en-US" dirty="0" smtClean="0">
                <a:solidFill>
                  <a:schemeClr val="accent2"/>
                </a:solidFill>
              </a:rPr>
              <a:t>generic types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Before we stop using a statically typed language</a:t>
            </a:r>
          </a:p>
          <a:p>
            <a:pPr lvl="1"/>
            <a:r>
              <a:rPr lang="en-US" dirty="0" smtClean="0"/>
              <a:t>See that while generics are very convenient in ML, even ML is more restrictive than it could be</a:t>
            </a:r>
          </a:p>
          <a:p>
            <a:pPr lvl="1"/>
            <a:r>
              <a:rPr lang="en-US" dirty="0" smtClean="0"/>
              <a:t>(Will contrast with </a:t>
            </a:r>
            <a:r>
              <a:rPr lang="en-US" i="1" dirty="0" smtClean="0"/>
              <a:t>subtyping</a:t>
            </a:r>
            <a:r>
              <a:rPr lang="en-US" dirty="0" smtClean="0"/>
              <a:t> near end of course)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Won’t learn any “new ways to code something up” today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1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6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8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They are if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855762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6977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Else it’s not actually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235684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28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85822</TotalTime>
  <Words>1950</Words>
  <Application>Microsoft Office PowerPoint</Application>
  <PresentationFormat>On-screen Show (4:3)</PresentationFormat>
  <Paragraphs>361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13 Equivalence; Parametric Polymorphism</vt:lpstr>
      <vt:lpstr>Upcoming schedule</vt:lpstr>
      <vt:lpstr>Today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  <vt:lpstr>Parametric polymorphism</vt:lpstr>
      <vt:lpstr>Example</vt:lpstr>
      <vt:lpstr>Instantiation</vt:lpstr>
      <vt:lpstr>Non-example</vt:lpstr>
      <vt:lpstr>Why not?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1345</cp:revision>
  <dcterms:created xsi:type="dcterms:W3CDTF">2009-03-13T20:43:19Z</dcterms:created>
  <dcterms:modified xsi:type="dcterms:W3CDTF">2011-10-26T23:56:28Z</dcterms:modified>
</cp:coreProperties>
</file>