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sldIdLst>
    <p:sldId id="256" r:id="rId2"/>
    <p:sldId id="553" r:id="rId3"/>
    <p:sldId id="554" r:id="rId4"/>
    <p:sldId id="552" r:id="rId5"/>
    <p:sldId id="555" r:id="rId6"/>
    <p:sldId id="558" r:id="rId7"/>
    <p:sldId id="559" r:id="rId8"/>
    <p:sldId id="560" r:id="rId9"/>
    <p:sldId id="561" r:id="rId10"/>
    <p:sldId id="556" r:id="rId11"/>
    <p:sldId id="562" r:id="rId12"/>
    <p:sldId id="557" r:id="rId13"/>
    <p:sldId id="564" r:id="rId14"/>
    <p:sldId id="565" r:id="rId15"/>
    <p:sldId id="566" r:id="rId16"/>
    <p:sldId id="575" r:id="rId17"/>
    <p:sldId id="567" r:id="rId18"/>
    <p:sldId id="568" r:id="rId19"/>
    <p:sldId id="569" r:id="rId20"/>
    <p:sldId id="570" r:id="rId21"/>
    <p:sldId id="571" r:id="rId22"/>
    <p:sldId id="572" r:id="rId23"/>
    <p:sldId id="573" r:id="rId2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410" y="-14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18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25146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17</a:t>
            </a:r>
            <a:br>
              <a:rPr lang="en-US" sz="3200" i="0" dirty="0" smtClean="0"/>
            </a:br>
            <a:r>
              <a:rPr lang="en-US" sz="3200" i="0" dirty="0" err="1" smtClean="0"/>
              <a:t>Structs</a:t>
            </a:r>
            <a:r>
              <a:rPr lang="en-US" sz="3200" i="0" dirty="0" smtClean="0"/>
              <a:t>, Implementing Languages, Implementing Higher-Order Functions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029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Fall 2011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Digression: </a:t>
            </a:r>
            <a:r>
              <a:rPr lang="en-US" b="1" i="0" dirty="0" err="1" smtClean="0">
                <a:latin typeface="Courier New" pitchFamily="49" charset="0"/>
                <a:cs typeface="Courier New" pitchFamily="49" charset="0"/>
              </a:rPr>
              <a:t>eval</a:t>
            </a:r>
            <a:r>
              <a:rPr lang="en-US" dirty="0" smtClean="0"/>
              <a:t> in Racket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Appropriate idioms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eval</a:t>
            </a:r>
            <a:r>
              <a:rPr lang="en-US" dirty="0" smtClean="0"/>
              <a:t> are a matter of contention</a:t>
            </a:r>
          </a:p>
          <a:p>
            <a:pPr lvl="1"/>
            <a:r>
              <a:rPr lang="en-US" dirty="0" smtClean="0"/>
              <a:t>Often but not always there is a better way</a:t>
            </a:r>
          </a:p>
          <a:p>
            <a:pPr lvl="1"/>
            <a:r>
              <a:rPr lang="en-US" dirty="0" smtClean="0"/>
              <a:t>Programs with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eval</a:t>
            </a:r>
            <a:r>
              <a:rPr lang="en-US" dirty="0" smtClean="0"/>
              <a:t> are harder to analyze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We won’t use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eval</a:t>
            </a:r>
            <a:r>
              <a:rPr lang="en-US" dirty="0" smtClean="0"/>
              <a:t>, but no point in leaving it mysterious</a:t>
            </a:r>
          </a:p>
          <a:p>
            <a:pPr lvl="1"/>
            <a:r>
              <a:rPr lang="en-US" dirty="0" smtClean="0"/>
              <a:t>It works on nested lists of symbols and other values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3886200"/>
            <a:ext cx="8077200" cy="1905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make-some-code y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just returns a list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(list </a:t>
            </a:r>
            <a:r>
              <a:rPr lang="en-US" sz="2000" dirty="0" smtClean="0">
                <a:latin typeface="Courier New" pitchFamily="49" charset="0"/>
              </a:rPr>
              <a:t>'begin (</a:t>
            </a:r>
            <a:r>
              <a:rPr lang="en-US" sz="2000" dirty="0">
                <a:latin typeface="Courier New" pitchFamily="49" charset="0"/>
              </a:rPr>
              <a:t>list 'print "</a:t>
            </a:r>
            <a:r>
              <a:rPr lang="en-US" sz="2000" dirty="0" smtClean="0">
                <a:latin typeface="Courier New" pitchFamily="49" charset="0"/>
              </a:rPr>
              <a:t>hi") (list '+ 4 2))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(list </a:t>
            </a:r>
            <a:r>
              <a:rPr lang="en-US" sz="2000" dirty="0">
                <a:latin typeface="Courier New" pitchFamily="49" charset="0"/>
              </a:rPr>
              <a:t>'+ </a:t>
            </a:r>
            <a:r>
              <a:rPr lang="en-US" sz="2000" dirty="0" smtClean="0">
                <a:latin typeface="Courier New" pitchFamily="49" charset="0"/>
              </a:rPr>
              <a:t>5 3)))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eval</a:t>
            </a:r>
            <a:r>
              <a:rPr lang="en-US" sz="2000" kern="0" dirty="0" smtClean="0">
                <a:latin typeface="Courier New" pitchFamily="49" charset="0"/>
              </a:rPr>
              <a:t> (make-some-code #t))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prints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</a:rPr>
              <a:t>"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</a:rPr>
              <a:t>hi", result 6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755673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digression: quoting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Quoting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(quote …)</a:t>
            </a:r>
            <a:r>
              <a:rPr lang="en-US" dirty="0" smtClean="0"/>
              <a:t> or </a:t>
            </a:r>
            <a:r>
              <a:rPr lang="en-US" dirty="0" smtClean="0">
                <a:latin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(…)</a:t>
            </a:r>
            <a:r>
              <a:rPr lang="en-US" dirty="0" smtClean="0"/>
              <a:t> is a special form that makes “everything underneath” atoms and lists, not variables and calls</a:t>
            </a:r>
          </a:p>
          <a:p>
            <a:pPr lvl="1"/>
            <a:r>
              <a:rPr lang="en-US" dirty="0" smtClean="0"/>
              <a:t>But then calling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eval</a:t>
            </a:r>
            <a:r>
              <a:rPr lang="en-US" dirty="0" smtClean="0"/>
              <a:t> on it looks up symbols as code</a:t>
            </a:r>
          </a:p>
          <a:p>
            <a:pPr lvl="1"/>
            <a:r>
              <a:rPr lang="en-US" dirty="0" smtClean="0"/>
              <a:t>So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quote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eval</a:t>
            </a:r>
            <a:r>
              <a:rPr lang="en-US" dirty="0" smtClean="0"/>
              <a:t> are </a:t>
            </a:r>
            <a:r>
              <a:rPr lang="en-US" i="1" dirty="0" smtClean="0"/>
              <a:t>inverses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There is also </a:t>
            </a:r>
            <a:r>
              <a:rPr lang="en-US" i="1" dirty="0" err="1" smtClean="0"/>
              <a:t>quasiquoting</a:t>
            </a:r>
            <a:endParaRPr lang="en-US" i="1" dirty="0"/>
          </a:p>
          <a:p>
            <a:pPr lvl="1"/>
            <a:r>
              <a:rPr lang="en-US" dirty="0" smtClean="0"/>
              <a:t>Everything underneath is atoms and lists except if </a:t>
            </a:r>
            <a:r>
              <a:rPr lang="en-US" i="1" dirty="0" smtClean="0"/>
              <a:t>unquoted</a:t>
            </a:r>
          </a:p>
          <a:p>
            <a:pPr lvl="1"/>
            <a:r>
              <a:rPr lang="en-US" dirty="0"/>
              <a:t>Languages like Ruby, Python, Perl </a:t>
            </a:r>
            <a:r>
              <a:rPr lang="en-US" dirty="0" err="1" smtClean="0"/>
              <a:t>eval</a:t>
            </a:r>
            <a:r>
              <a:rPr lang="en-US" dirty="0" smtClean="0"/>
              <a:t> strings and support  putting expressions inside strings, which is </a:t>
            </a:r>
            <a:r>
              <a:rPr lang="en-US" dirty="0" err="1" smtClean="0"/>
              <a:t>quasiquoting</a:t>
            </a:r>
            <a:endParaRPr lang="en-US" dirty="0"/>
          </a:p>
          <a:p>
            <a:pPr marL="457200" lvl="1" indent="0">
              <a:buNone/>
            </a:pPr>
            <a:endParaRPr lang="en-US" sz="1200" dirty="0"/>
          </a:p>
          <a:p>
            <a:r>
              <a:rPr lang="en-US" dirty="0" smtClean="0"/>
              <a:t>We won’t use any of this: see The Racket Guide if curious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3124200"/>
            <a:ext cx="3733800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(list </a:t>
            </a:r>
            <a:r>
              <a:rPr lang="en-US" sz="2000" dirty="0" smtClean="0">
                <a:latin typeface="Courier New" pitchFamily="49" charset="0"/>
              </a:rPr>
              <a:t>'begin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</a:rPr>
              <a:t>    (</a:t>
            </a:r>
            <a:r>
              <a:rPr lang="en-US" sz="2000" dirty="0">
                <a:latin typeface="Courier New" pitchFamily="49" charset="0"/>
              </a:rPr>
              <a:t>list 'print "</a:t>
            </a:r>
            <a:r>
              <a:rPr lang="en-US" sz="2000" dirty="0" smtClean="0">
                <a:latin typeface="Courier New" pitchFamily="49" charset="0"/>
              </a:rPr>
              <a:t>hi")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</a:rPr>
              <a:t>    (list '+ 4 2))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257800" y="3124200"/>
            <a:ext cx="3429000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quote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dirty="0" smtClean="0">
                <a:latin typeface="Courier New" pitchFamily="49" charset="0"/>
              </a:rPr>
              <a:t>begin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</a:rPr>
              <a:t>        (print </a:t>
            </a:r>
            <a:r>
              <a:rPr lang="en-US" sz="2000" dirty="0">
                <a:latin typeface="Courier New" pitchFamily="49" charset="0"/>
              </a:rPr>
              <a:t>"</a:t>
            </a:r>
            <a:r>
              <a:rPr lang="en-US" sz="2000" dirty="0" smtClean="0">
                <a:latin typeface="Courier New" pitchFamily="49" charset="0"/>
              </a:rPr>
              <a:t>hi")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</a:rPr>
              <a:t>        (+ 4 2)))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4572000" y="3505200"/>
            <a:ext cx="5334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4572000" y="3657600"/>
            <a:ext cx="5334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981754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implementing a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81400" cy="381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</a:rPr>
              <a:t>"(</a:t>
            </a:r>
            <a:r>
              <a:rPr lang="en-US" b="1" dirty="0" err="1" smtClean="0">
                <a:latin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</a:rPr>
              <a:t> x =&gt; x + x) 7"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ight Arrow 6"/>
          <p:cNvSpPr/>
          <p:nvPr/>
        </p:nvSpPr>
        <p:spPr bwMode="auto">
          <a:xfrm rot="2317181">
            <a:off x="2939736" y="2311025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74045" y="2362200"/>
            <a:ext cx="119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Parsing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01869" y="2438400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Call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Connector 9"/>
          <p:cNvCxnSpPr>
            <a:stCxn id="9" idx="2"/>
          </p:cNvCxnSpPr>
          <p:nvPr/>
        </p:nvCxnSpPr>
        <p:spPr bwMode="auto">
          <a:xfrm flipH="1">
            <a:off x="3733803" y="2838510"/>
            <a:ext cx="668176" cy="20949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stCxn id="9" idx="2"/>
          </p:cNvCxnSpPr>
          <p:nvPr/>
        </p:nvCxnSpPr>
        <p:spPr bwMode="auto">
          <a:xfrm>
            <a:off x="4401979" y="2838510"/>
            <a:ext cx="551021" cy="20949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667000" y="3028890"/>
            <a:ext cx="1415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Function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3" name="Straight Connector 12"/>
          <p:cNvCxnSpPr>
            <a:stCxn id="20" idx="0"/>
            <a:endCxn id="12" idx="2"/>
          </p:cNvCxnSpPr>
          <p:nvPr/>
        </p:nvCxnSpPr>
        <p:spPr bwMode="auto">
          <a:xfrm flipV="1">
            <a:off x="3064877" y="3429000"/>
            <a:ext cx="310009" cy="20949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3547646" y="363849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54604" y="302889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Negate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 flipV="1">
            <a:off x="5024735" y="3429000"/>
            <a:ext cx="4465" cy="1524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4299228" y="3562290"/>
            <a:ext cx="1415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Constant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 flipV="1">
            <a:off x="5042357" y="3933855"/>
            <a:ext cx="4465" cy="1524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4876800" y="409569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4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95600" y="363849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x</a:t>
            </a:r>
          </a:p>
        </p:txBody>
      </p:sp>
      <p:cxnSp>
        <p:nvCxnSpPr>
          <p:cNvPr id="22" name="Straight Connector 21"/>
          <p:cNvCxnSpPr>
            <a:stCxn id="14" idx="0"/>
            <a:endCxn id="12" idx="2"/>
          </p:cNvCxnSpPr>
          <p:nvPr/>
        </p:nvCxnSpPr>
        <p:spPr bwMode="auto">
          <a:xfrm flipH="1" flipV="1">
            <a:off x="3374886" y="3429000"/>
            <a:ext cx="342037" cy="20949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3200400" y="455289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x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928646" y="455289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x</a:t>
            </a:r>
          </a:p>
        </p:txBody>
      </p:sp>
      <p:cxnSp>
        <p:nvCxnSpPr>
          <p:cNvPr id="28" name="Straight Connector 27"/>
          <p:cNvCxnSpPr/>
          <p:nvPr/>
        </p:nvCxnSpPr>
        <p:spPr bwMode="auto">
          <a:xfrm flipV="1">
            <a:off x="3429000" y="3962400"/>
            <a:ext cx="310009" cy="20949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 flipH="1" flipV="1">
            <a:off x="3739009" y="3962400"/>
            <a:ext cx="342037" cy="20949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3087469" y="4191000"/>
            <a:ext cx="6463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Var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49469" y="4171890"/>
            <a:ext cx="6463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Var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2" name="Straight Connector 31"/>
          <p:cNvCxnSpPr/>
          <p:nvPr/>
        </p:nvCxnSpPr>
        <p:spPr bwMode="auto">
          <a:xfrm flipV="1">
            <a:off x="4114800" y="4495800"/>
            <a:ext cx="4465" cy="1524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flipV="1">
            <a:off x="3352800" y="4495800"/>
            <a:ext cx="4465" cy="1524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Right Arrow 33"/>
          <p:cNvSpPr/>
          <p:nvPr/>
        </p:nvSpPr>
        <p:spPr bwMode="auto">
          <a:xfrm>
            <a:off x="5727192" y="4163568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429000" y="4748701"/>
            <a:ext cx="23920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Static checking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(what checked</a:t>
            </a:r>
          </a:p>
          <a:p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 depends on PL)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829858" y="3790890"/>
            <a:ext cx="13997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Possible </a:t>
            </a:r>
          </a:p>
          <a:p>
            <a:r>
              <a:rPr lang="en-US" dirty="0" smtClean="0"/>
              <a:t>Errors /</a:t>
            </a:r>
          </a:p>
          <a:p>
            <a:r>
              <a:rPr lang="en-US" dirty="0" smtClean="0"/>
              <a:t>warnings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281917" y="5118033"/>
            <a:ext cx="22413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Rest of 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implementation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Right Arrow 37"/>
          <p:cNvSpPr/>
          <p:nvPr/>
        </p:nvSpPr>
        <p:spPr bwMode="auto">
          <a:xfrm rot="2317181">
            <a:off x="5277646" y="4796557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ight Arrow 38"/>
          <p:cNvSpPr/>
          <p:nvPr/>
        </p:nvSpPr>
        <p:spPr bwMode="auto">
          <a:xfrm>
            <a:off x="3572913" y="1757994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620058" y="1295400"/>
            <a:ext cx="13997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Possible </a:t>
            </a:r>
          </a:p>
          <a:p>
            <a:r>
              <a:rPr lang="en-US" dirty="0" smtClean="0"/>
              <a:t>Errors /</a:t>
            </a:r>
          </a:p>
          <a:p>
            <a:r>
              <a:rPr lang="en-US" dirty="0" smtClean="0"/>
              <a:t>warnings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2110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Skipping those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Alternately, we can </a:t>
            </a:r>
            <a:r>
              <a:rPr lang="en-US" i="1" dirty="0" smtClean="0"/>
              <a:t>embed</a:t>
            </a:r>
            <a:r>
              <a:rPr lang="en-US" dirty="0" smtClean="0"/>
              <a:t> our language inside (data structures) in the </a:t>
            </a:r>
            <a:r>
              <a:rPr lang="en-US" dirty="0" err="1" smtClean="0"/>
              <a:t>metalanguage</a:t>
            </a:r>
            <a:endParaRPr lang="en-US" dirty="0" smtClean="0"/>
          </a:p>
          <a:p>
            <a:pPr lvl="1"/>
            <a:r>
              <a:rPr lang="en-US" dirty="0" smtClean="0"/>
              <a:t>Skip parsing: Use constructors instead of just strings</a:t>
            </a:r>
          </a:p>
          <a:p>
            <a:pPr lvl="1"/>
            <a:r>
              <a:rPr lang="en-US" dirty="0" smtClean="0"/>
              <a:t>These abstract syntax trees (ASTs) are already ideal structures for passing to an interpreter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We can also, for simplicity, skip static checking</a:t>
            </a:r>
          </a:p>
          <a:p>
            <a:pPr lvl="1"/>
            <a:r>
              <a:rPr lang="en-US" dirty="0" smtClean="0"/>
              <a:t>Assume </a:t>
            </a:r>
            <a:r>
              <a:rPr lang="en-US" dirty="0" err="1" smtClean="0"/>
              <a:t>subexpressions</a:t>
            </a:r>
            <a:r>
              <a:rPr lang="en-US" dirty="0" smtClean="0"/>
              <a:t> are actually </a:t>
            </a:r>
            <a:r>
              <a:rPr lang="en-US" dirty="0" err="1" smtClean="0"/>
              <a:t>subexpressions</a:t>
            </a:r>
            <a:endParaRPr lang="en-US" dirty="0" smtClean="0"/>
          </a:p>
          <a:p>
            <a:pPr lvl="2"/>
            <a:r>
              <a:rPr lang="en-US" i="1" dirty="0" smtClean="0"/>
              <a:t>Do not</a:t>
            </a:r>
            <a:r>
              <a:rPr lang="en-US" dirty="0" smtClean="0"/>
              <a:t> worry about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(add #f “hi”)</a:t>
            </a:r>
          </a:p>
          <a:p>
            <a:pPr lvl="1"/>
            <a:r>
              <a:rPr lang="en-US" dirty="0" smtClean="0"/>
              <a:t>For dynamic errors in the embedded language, interpreter can give an error message</a:t>
            </a:r>
            <a:endParaRPr lang="en-US" i="1" dirty="0" smtClean="0"/>
          </a:p>
          <a:p>
            <a:pPr lvl="2"/>
            <a:r>
              <a:rPr lang="en-US" i="1" dirty="0" smtClean="0"/>
              <a:t>Do</a:t>
            </a:r>
            <a:r>
              <a:rPr lang="en-US" dirty="0" smtClean="0"/>
              <a:t> worry about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(add (fun …)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14))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9049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arith-exp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This embedding approach is exactly what we did for the PL of arithmetic expressions: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Note: So simple there are no dynamic type errors in the interpreter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41284" y="2380593"/>
            <a:ext cx="5446029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const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)   #:transparent)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e1 e2</a:t>
            </a:r>
            <a:r>
              <a:rPr lang="en-US" sz="2000" kern="0" dirty="0">
                <a:latin typeface="Courier New" pitchFamily="49" charset="0"/>
              </a:rPr>
              <a:t>) #:transparent)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negate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>
                <a:latin typeface="Courier New" pitchFamily="49" charset="0"/>
              </a:rPr>
              <a:t>)  #:transparent)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00200" y="3619500"/>
            <a:ext cx="6172200" cy="11049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(add (</a:t>
            </a:r>
            <a:r>
              <a:rPr lang="en-US" sz="2000" kern="0" dirty="0" err="1" smtClean="0">
                <a:latin typeface="Courier New" pitchFamily="49" charset="0"/>
              </a:rPr>
              <a:t>const</a:t>
            </a:r>
            <a:r>
              <a:rPr lang="en-US" sz="2000" kern="0" dirty="0" smtClean="0">
                <a:latin typeface="Courier New" pitchFamily="49" charset="0"/>
              </a:rPr>
              <a:t> 4)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(negate (add (</a:t>
            </a:r>
            <a:r>
              <a:rPr lang="en-US" sz="2000" kern="0" dirty="0" err="1" smtClean="0">
                <a:latin typeface="Courier New" pitchFamily="49" charset="0"/>
              </a:rPr>
              <a:t>const</a:t>
            </a:r>
            <a:r>
              <a:rPr lang="en-US" sz="2000" kern="0" dirty="0" smtClean="0">
                <a:latin typeface="Courier New" pitchFamily="49" charset="0"/>
              </a:rPr>
              <a:t> 1)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(negate (</a:t>
            </a:r>
            <a:r>
              <a:rPr lang="en-US" sz="2000" kern="0" dirty="0" err="1" smtClean="0">
                <a:latin typeface="Courier New" pitchFamily="49" charset="0"/>
              </a:rPr>
              <a:t>const</a:t>
            </a:r>
            <a:r>
              <a:rPr lang="en-US" sz="2000" kern="0" dirty="0" smtClean="0">
                <a:latin typeface="Courier New" pitchFamily="49" charset="0"/>
              </a:rPr>
              <a:t> 7)))))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1064" y="4953000"/>
            <a:ext cx="42291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eval-exp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) … )</a:t>
            </a:r>
          </a:p>
        </p:txBody>
      </p:sp>
    </p:spTree>
    <p:extLst>
      <p:ext uri="{BB962C8B-B14F-4D97-AF65-F5344CB8AC3E}">
        <p14:creationId xmlns:p14="http://schemas.microsoft.com/office/powerpoint/2010/main" val="8395460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interpreter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75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An interpreter takes programs in the language and produces values (answers) in the language</a:t>
            </a:r>
          </a:p>
          <a:p>
            <a:pPr lvl="1"/>
            <a:r>
              <a:rPr lang="en-US" dirty="0" smtClean="0"/>
              <a:t>Typically via recursive helper functions with cases</a:t>
            </a:r>
          </a:p>
          <a:p>
            <a:pPr lvl="1"/>
            <a:r>
              <a:rPr lang="en-US" dirty="0" smtClean="0"/>
              <a:t>This example is so simple we don’t need a helper and can assume all recursive results are constants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3352800"/>
            <a:ext cx="8458200" cy="2895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eval-exp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cond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[(</a:t>
            </a:r>
            <a:r>
              <a:rPr lang="en-US" sz="2000" kern="0" dirty="0" err="1" smtClean="0">
                <a:latin typeface="Courier New" pitchFamily="49" charset="0"/>
              </a:rPr>
              <a:t>const</a:t>
            </a:r>
            <a:r>
              <a:rPr lang="en-US" sz="2000" kern="0" dirty="0" smtClean="0">
                <a:latin typeface="Courier New" pitchFamily="49" charset="0"/>
              </a:rPr>
              <a:t>? e) e]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[(add? e)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 err="1" smtClean="0">
                <a:latin typeface="Courier New" pitchFamily="49" charset="0"/>
              </a:rPr>
              <a:t>const</a:t>
            </a:r>
            <a:r>
              <a:rPr lang="en-US" sz="2000" kern="0" dirty="0" smtClean="0">
                <a:latin typeface="Courier New" pitchFamily="49" charset="0"/>
              </a:rPr>
              <a:t> (+ (</a:t>
            </a:r>
            <a:r>
              <a:rPr lang="en-US" sz="2000" kern="0" dirty="0" err="1" smtClean="0">
                <a:latin typeface="Courier New" pitchFamily="49" charset="0"/>
              </a:rPr>
              <a:t>const-i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eval-exp</a:t>
            </a:r>
            <a:r>
              <a:rPr lang="en-US" sz="2000" kern="0" dirty="0" smtClean="0">
                <a:latin typeface="Courier New" pitchFamily="49" charset="0"/>
              </a:rPr>
              <a:t> (add-e1 e)))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(</a:t>
            </a:r>
            <a:r>
              <a:rPr lang="en-US" sz="2000" kern="0" dirty="0" err="1" smtClean="0">
                <a:latin typeface="Courier New" pitchFamily="49" charset="0"/>
              </a:rPr>
              <a:t>const-i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eval-exp</a:t>
            </a:r>
            <a:r>
              <a:rPr lang="en-US" sz="2000" kern="0" dirty="0" smtClean="0">
                <a:latin typeface="Courier New" pitchFamily="49" charset="0"/>
              </a:rPr>
              <a:t> (add-e2 e)))))]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[(negate? e)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 err="1" smtClean="0">
                <a:latin typeface="Courier New" pitchFamily="49" charset="0"/>
              </a:rPr>
              <a:t>const</a:t>
            </a:r>
            <a:r>
              <a:rPr lang="en-US" sz="2000" kern="0" dirty="0" smtClean="0">
                <a:latin typeface="Courier New" pitchFamily="49" charset="0"/>
              </a:rPr>
              <a:t> (- (</a:t>
            </a:r>
            <a:r>
              <a:rPr lang="en-US" sz="2000" kern="0" dirty="0" err="1" smtClean="0">
                <a:latin typeface="Courier New" pitchFamily="49" charset="0"/>
              </a:rPr>
              <a:t>const-i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eval-exp</a:t>
            </a:r>
            <a:r>
              <a:rPr lang="en-US" sz="2000" kern="0" dirty="0" smtClean="0">
                <a:latin typeface="Courier New" pitchFamily="49" charset="0"/>
              </a:rPr>
              <a:t> (negate-e e)))))]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[#t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error</a:t>
            </a:r>
            <a:r>
              <a:rPr lang="en-US" sz="2000" kern="0" dirty="0" smtClean="0">
                <a:latin typeface="Courier New" pitchFamily="49" charset="0"/>
              </a:rPr>
              <a:t> “</a:t>
            </a:r>
            <a:r>
              <a:rPr lang="en-US" sz="2000" kern="0" dirty="0" err="1" smtClean="0">
                <a:latin typeface="Courier New" pitchFamily="49" charset="0"/>
              </a:rPr>
              <a:t>eval-exp</a:t>
            </a:r>
            <a:r>
              <a:rPr lang="en-US" sz="2000" kern="0" dirty="0" smtClean="0">
                <a:latin typeface="Courier New" pitchFamily="49" charset="0"/>
              </a:rPr>
              <a:t> expected an expression”)]))</a:t>
            </a:r>
          </a:p>
        </p:txBody>
      </p:sp>
    </p:spTree>
    <p:extLst>
      <p:ext uri="{BB962C8B-B14F-4D97-AF65-F5344CB8AC3E}">
        <p14:creationId xmlns:p14="http://schemas.microsoft.com/office/powerpoint/2010/main" val="16462647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“Macros”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Another advantage of the embedding approach is we can use the </a:t>
            </a:r>
            <a:r>
              <a:rPr lang="en-US" dirty="0" err="1" smtClean="0"/>
              <a:t>metalanguage</a:t>
            </a:r>
            <a:r>
              <a:rPr lang="en-US" dirty="0" smtClean="0"/>
              <a:t> to define helper functions that create programs in our language</a:t>
            </a:r>
          </a:p>
          <a:p>
            <a:pPr lvl="1"/>
            <a:r>
              <a:rPr lang="en-US" dirty="0" smtClean="0"/>
              <a:t>They generate the (abstract) syntax</a:t>
            </a:r>
          </a:p>
          <a:p>
            <a:pPr lvl="1"/>
            <a:r>
              <a:rPr lang="en-US" dirty="0" smtClean="0"/>
              <a:t>Result can </a:t>
            </a:r>
            <a:r>
              <a:rPr lang="en-US" i="1" dirty="0" smtClean="0"/>
              <a:t>then</a:t>
            </a:r>
            <a:r>
              <a:rPr lang="en-US" dirty="0" smtClean="0"/>
              <a:t> be put in a larger program or evaluated</a:t>
            </a:r>
          </a:p>
          <a:p>
            <a:pPr lvl="1"/>
            <a:r>
              <a:rPr lang="en-US" dirty="0" smtClean="0"/>
              <a:t>This is a lot like a macro, using the </a:t>
            </a:r>
            <a:r>
              <a:rPr lang="en-US" dirty="0" err="1" smtClean="0"/>
              <a:t>metalanguage</a:t>
            </a:r>
            <a:r>
              <a:rPr lang="en-US" dirty="0" smtClean="0"/>
              <a:t> as our macro system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Example: </a:t>
            </a:r>
          </a:p>
          <a:p>
            <a:pPr marL="0" indent="0">
              <a:buNone/>
            </a:pPr>
            <a:r>
              <a:rPr lang="en-US" dirty="0" smtClean="0"/>
              <a:t>  All this does is create a program that has four constant expressions: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5105400"/>
            <a:ext cx="71628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triple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(add x (add x x)))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2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latin typeface="Courier New" pitchFamily="49" charset="0"/>
              </a:rPr>
              <a:t>add (</a:t>
            </a:r>
            <a:r>
              <a:rPr lang="en-US" sz="2000" kern="0" dirty="0" err="1" smtClean="0">
                <a:latin typeface="Courier New" pitchFamily="49" charset="0"/>
              </a:rPr>
              <a:t>const</a:t>
            </a:r>
            <a:r>
              <a:rPr lang="en-US" sz="2000" kern="0" dirty="0" smtClean="0">
                <a:latin typeface="Courier New" pitchFamily="49" charset="0"/>
              </a:rPr>
              <a:t> 1) (triple (</a:t>
            </a:r>
            <a:r>
              <a:rPr lang="en-US" sz="2000" kern="0" dirty="0" err="1" smtClean="0">
                <a:latin typeface="Courier New" pitchFamily="49" charset="0"/>
              </a:rPr>
              <a:t>const</a:t>
            </a:r>
            <a:r>
              <a:rPr lang="en-US" sz="2000" kern="0" dirty="0" smtClean="0">
                <a:latin typeface="Courier New" pitchFamily="49" charset="0"/>
              </a:rPr>
              <a:t> 2))))</a:t>
            </a:r>
          </a:p>
        </p:txBody>
      </p:sp>
    </p:spTree>
    <p:extLst>
      <p:ext uri="{BB962C8B-B14F-4D97-AF65-F5344CB8AC3E}">
        <p14:creationId xmlns:p14="http://schemas.microsoft.com/office/powerpoint/2010/main" val="738818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missing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Two very interesting features missing from our arithmetic-expression language:</a:t>
            </a:r>
          </a:p>
          <a:p>
            <a:pPr lvl="1"/>
            <a:r>
              <a:rPr lang="en-US" dirty="0" smtClean="0"/>
              <a:t>Local variables</a:t>
            </a:r>
          </a:p>
          <a:p>
            <a:pPr lvl="1"/>
            <a:r>
              <a:rPr lang="en-US" dirty="0" smtClean="0"/>
              <a:t>Higher-order functions with lexical scope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How to support local variables:</a:t>
            </a:r>
          </a:p>
          <a:p>
            <a:pPr lvl="1"/>
            <a:r>
              <a:rPr lang="en-US" dirty="0" smtClean="0"/>
              <a:t>Interpreter helper function(s) need to take an </a:t>
            </a:r>
            <a:r>
              <a:rPr lang="en-US" i="1" dirty="0" smtClean="0">
                <a:solidFill>
                  <a:schemeClr val="accent2"/>
                </a:solidFill>
              </a:rPr>
              <a:t>environment</a:t>
            </a:r>
          </a:p>
          <a:p>
            <a:pPr lvl="1"/>
            <a:r>
              <a:rPr lang="en-US" dirty="0" smtClean="0"/>
              <a:t>As we have said since lecture 1, the environment maps variable names to values</a:t>
            </a:r>
          </a:p>
          <a:p>
            <a:pPr lvl="2"/>
            <a:r>
              <a:rPr lang="en-US" dirty="0" smtClean="0"/>
              <a:t>A Racket association list works well enough</a:t>
            </a:r>
          </a:p>
          <a:p>
            <a:pPr lvl="1"/>
            <a:r>
              <a:rPr lang="en-US" dirty="0" smtClean="0"/>
              <a:t>Evaluate a variable expression by looking up the name</a:t>
            </a:r>
          </a:p>
          <a:p>
            <a:pPr lvl="1"/>
            <a:r>
              <a:rPr lang="en-US" dirty="0" smtClean="0"/>
              <a:t>A let-body is evaluated in a larger environment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9846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Higher-order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“magic”: How is the “right environment” around for lexical scope when functions may return other functions, store them in data structures, etc.?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Lack of magic: The interpreter uses a closure data structure (with two parts) to keep the environment it will need to use later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Evaluate a function expression:</a:t>
            </a:r>
          </a:p>
          <a:p>
            <a:pPr lvl="1"/>
            <a:r>
              <a:rPr lang="en-US" dirty="0" smtClean="0"/>
              <a:t>A function is not a value; a closure is a value</a:t>
            </a:r>
          </a:p>
          <a:p>
            <a:pPr lvl="1"/>
            <a:r>
              <a:rPr lang="en-US" dirty="0" smtClean="0"/>
              <a:t>Create a closure out of (a) the function and (b) the current environment</a:t>
            </a:r>
          </a:p>
          <a:p>
            <a:pPr lvl="1"/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Evaluate a function call:</a:t>
            </a:r>
          </a:p>
          <a:p>
            <a:pPr lvl="1"/>
            <a:r>
              <a:rPr lang="en-US" dirty="0" smtClean="0"/>
              <a:t>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9275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19600"/>
          </a:xfrm>
        </p:spPr>
        <p:txBody>
          <a:bodyPr/>
          <a:lstStyle/>
          <a:p>
            <a:r>
              <a:rPr lang="en-US" dirty="0" smtClean="0"/>
              <a:t>Evaluate </a:t>
            </a:r>
            <a:r>
              <a:rPr lang="en-US" dirty="0"/>
              <a:t>1</a:t>
            </a:r>
            <a:r>
              <a:rPr lang="en-US" dirty="0" smtClean="0"/>
              <a:t>st </a:t>
            </a:r>
            <a:r>
              <a:rPr lang="en-US" dirty="0" err="1" smtClean="0"/>
              <a:t>subexpression</a:t>
            </a:r>
            <a:r>
              <a:rPr lang="en-US" dirty="0" smtClean="0"/>
              <a:t> to a closure with current environment</a:t>
            </a:r>
          </a:p>
          <a:p>
            <a:r>
              <a:rPr lang="en-US" dirty="0" smtClean="0"/>
              <a:t>Evaluate 2nd </a:t>
            </a:r>
            <a:r>
              <a:rPr lang="en-US" dirty="0" err="1" smtClean="0"/>
              <a:t>subexpression</a:t>
            </a:r>
            <a:r>
              <a:rPr lang="en-US" dirty="0" smtClean="0"/>
              <a:t> to a value with current environment</a:t>
            </a:r>
          </a:p>
          <a:p>
            <a:r>
              <a:rPr lang="en-US" dirty="0" smtClean="0"/>
              <a:t>Evaluate closure’s function’s body </a:t>
            </a:r>
            <a:r>
              <a:rPr lang="en-US" dirty="0" smtClean="0">
                <a:solidFill>
                  <a:schemeClr val="accent2"/>
                </a:solidFill>
              </a:rPr>
              <a:t>in the closure’s environment</a:t>
            </a:r>
            <a:r>
              <a:rPr lang="en-US" dirty="0" smtClean="0"/>
              <a:t>, extended to map the function’s argument-name to the argument-value</a:t>
            </a:r>
          </a:p>
          <a:p>
            <a:pPr lvl="1"/>
            <a:r>
              <a:rPr lang="en-US" dirty="0" smtClean="0"/>
              <a:t>And for recursion, function’s name to the whole closure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This is the same semantics we learned a few weeks ago “coded up”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Given a closure, the code part is only ever evaluated using the environment part (extended), not the environment at the call-site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0596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276600"/>
          </a:xfrm>
        </p:spPr>
        <p:txBody>
          <a:bodyPr/>
          <a:lstStyle/>
          <a:p>
            <a:r>
              <a:rPr lang="en-US" dirty="0" smtClean="0"/>
              <a:t>Given pairs and dynamic typing, you can code up “one-of types” by using first list-element like a constructor name: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But much better and more convenient is Racket’s </a:t>
            </a:r>
            <a:r>
              <a:rPr lang="en-US" dirty="0" err="1" smtClean="0"/>
              <a:t>structs</a:t>
            </a:r>
            <a:endParaRPr lang="en-US" dirty="0" smtClean="0"/>
          </a:p>
          <a:p>
            <a:pPr lvl="1"/>
            <a:r>
              <a:rPr lang="en-US" dirty="0" smtClean="0"/>
              <a:t>Makes a new dynamic type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pair?</a:t>
            </a:r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dirty="0" smtClean="0"/>
              <a:t>nswers false)</a:t>
            </a:r>
          </a:p>
          <a:p>
            <a:pPr lvl="1"/>
            <a:r>
              <a:rPr lang="en-US" dirty="0" smtClean="0"/>
              <a:t>Provides constructor, predicate, </a:t>
            </a:r>
            <a:r>
              <a:rPr lang="en-US" dirty="0" err="1" smtClean="0"/>
              <a:t>accessors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40571" y="2438400"/>
            <a:ext cx="5979429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const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i</a:t>
            </a:r>
            <a:r>
              <a:rPr lang="en-US" sz="2000" kern="0" dirty="0" smtClean="0">
                <a:latin typeface="Courier New" pitchFamily="49" charset="0"/>
              </a:rPr>
              <a:t>)   (</a:t>
            </a:r>
            <a:r>
              <a:rPr lang="en-US" sz="2000" kern="0" dirty="0">
                <a:latin typeface="Courier New" pitchFamily="49" charset="0"/>
              </a:rPr>
              <a:t>list </a:t>
            </a:r>
            <a:r>
              <a:rPr lang="en-US" sz="2000" kern="0" dirty="0" smtClean="0">
                <a:latin typeface="Courier New" pitchFamily="49" charset="0"/>
              </a:rPr>
              <a:t>'</a:t>
            </a:r>
            <a:r>
              <a:rPr lang="en-US" sz="2000" kern="0" dirty="0" err="1" smtClean="0">
                <a:latin typeface="Courier New" pitchFamily="49" charset="0"/>
              </a:rPr>
              <a:t>const</a:t>
            </a:r>
            <a:r>
              <a:rPr lang="en-US" sz="2000" kern="0" dirty="0" smtClean="0">
                <a:latin typeface="Courier New" pitchFamily="49" charset="0"/>
              </a:rPr>
              <a:t> i))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e1 e2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>
                <a:latin typeface="Courier New" pitchFamily="49" charset="0"/>
              </a:rPr>
              <a:t>list </a:t>
            </a:r>
            <a:r>
              <a:rPr lang="en-US" sz="2000" kern="0" dirty="0" smtClean="0">
                <a:latin typeface="Courier New" pitchFamily="49" charset="0"/>
              </a:rPr>
              <a:t>'add e1 e2))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negate e</a:t>
            </a:r>
            <a:r>
              <a:rPr lang="en-US" sz="2000" kern="0" dirty="0" smtClean="0">
                <a:latin typeface="Courier New" pitchFamily="49" charset="0"/>
              </a:rPr>
              <a:t>)  (</a:t>
            </a:r>
            <a:r>
              <a:rPr lang="en-US" sz="2000" kern="0" dirty="0">
                <a:latin typeface="Courier New" pitchFamily="49" charset="0"/>
              </a:rPr>
              <a:t>list </a:t>
            </a:r>
            <a:r>
              <a:rPr lang="en-US" sz="2000" kern="0" dirty="0" smtClean="0">
                <a:latin typeface="Courier New" pitchFamily="49" charset="0"/>
              </a:rPr>
              <a:t>'negate e))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45371" y="5029200"/>
            <a:ext cx="5446029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const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   #:transparent)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 e2</a:t>
            </a:r>
            <a:r>
              <a:rPr lang="en-US" sz="2000" kern="0" dirty="0">
                <a:latin typeface="Courier New" pitchFamily="49" charset="0"/>
              </a:rPr>
              <a:t>) #:transparent)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negate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)  #:</a:t>
            </a:r>
            <a:r>
              <a:rPr lang="en-US" sz="2000" kern="0" dirty="0">
                <a:latin typeface="Courier New" pitchFamily="49" charset="0"/>
              </a:rPr>
              <a:t>transparent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337759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that expensive?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Time</a:t>
            </a:r>
            <a:r>
              <a:rPr lang="en-US" dirty="0" smtClean="0"/>
              <a:t> to build a closure is tiny: a </a:t>
            </a:r>
            <a:r>
              <a:rPr lang="en-US" dirty="0" err="1" smtClean="0"/>
              <a:t>struct</a:t>
            </a:r>
            <a:r>
              <a:rPr lang="en-US" dirty="0" smtClean="0"/>
              <a:t> with two fields</a:t>
            </a:r>
          </a:p>
          <a:p>
            <a:endParaRPr lang="en-US" dirty="0" smtClean="0"/>
          </a:p>
          <a:p>
            <a:r>
              <a:rPr lang="en-US" i="1" dirty="0" smtClean="0"/>
              <a:t>Space</a:t>
            </a:r>
            <a:r>
              <a:rPr lang="en-US" dirty="0" smtClean="0"/>
              <a:t> to store closures </a:t>
            </a:r>
            <a:r>
              <a:rPr lang="en-US" i="1" dirty="0" smtClean="0"/>
              <a:t>might</a:t>
            </a:r>
            <a:r>
              <a:rPr lang="en-US" dirty="0" smtClean="0"/>
              <a:t> be large if environment is large</a:t>
            </a:r>
          </a:p>
          <a:p>
            <a:pPr lvl="1"/>
            <a:r>
              <a:rPr lang="en-US" dirty="0" smtClean="0"/>
              <a:t>But environments are immutable, so natural and correct to have lots of sharing, e.g., of list tails (cf. lecture 3)</a:t>
            </a:r>
          </a:p>
          <a:p>
            <a:pPr lvl="1"/>
            <a:endParaRPr lang="en-US" dirty="0"/>
          </a:p>
          <a:p>
            <a:r>
              <a:rPr lang="en-US" dirty="0" smtClean="0"/>
              <a:t>Alternative</a:t>
            </a:r>
            <a:r>
              <a:rPr lang="en-US" smtClean="0"/>
              <a:t>: Homework </a:t>
            </a:r>
            <a:r>
              <a:rPr lang="en-US" dirty="0" smtClean="0"/>
              <a:t>5 challenge problem is to, when creating a closure, store a possibly-smaller environment holding only the variables that are </a:t>
            </a:r>
            <a:r>
              <a:rPr lang="en-US" dirty="0" smtClean="0">
                <a:solidFill>
                  <a:schemeClr val="accent2"/>
                </a:solidFill>
              </a:rPr>
              <a:t>free variables</a:t>
            </a:r>
            <a:r>
              <a:rPr lang="en-US" dirty="0" smtClean="0"/>
              <a:t> in the function body</a:t>
            </a:r>
          </a:p>
          <a:p>
            <a:pPr lvl="1"/>
            <a:r>
              <a:rPr lang="en-US" dirty="0" smtClean="0"/>
              <a:t>Free variables: Variables that occur, not counting shadowed uses of the same variable name</a:t>
            </a:r>
          </a:p>
          <a:p>
            <a:pPr lvl="1"/>
            <a:r>
              <a:rPr lang="en-US" dirty="0" smtClean="0"/>
              <a:t>A function body would never need anything else from the environment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2690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variables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(lambda () (+ x y z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(lambda (x) (+ x y z))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(lambda (x) (if x y z))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(lambda (x) (let ([y 0]) (+ x y z)))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(lambda (x y z) (+ x y z))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(lambda (x) (+ y (let ([y z]) (+ y y))))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0418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variables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(lambda () (+ x y z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x y z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(lambda (x) (+ x y z))  ; y z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(lambda (x) (if x y z)) ; y z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(lambda (x) (let ([y 0]) (+ x y z))) ; z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(lambda (x y z) (+ x y z)) ; {}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(lambda (x) (+ y (let ([y z]) (+ y y)))) ; y z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393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higher-order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to the interpreter approach: Interpreter helper function takes an environment argument</a:t>
            </a:r>
          </a:p>
          <a:p>
            <a:pPr lvl="1"/>
            <a:r>
              <a:rPr lang="en-US" dirty="0" smtClean="0"/>
              <a:t>Recursive calls can use a different environment</a:t>
            </a:r>
          </a:p>
          <a:p>
            <a:endParaRPr lang="en-US" sz="1000" dirty="0"/>
          </a:p>
          <a:p>
            <a:r>
              <a:rPr lang="en-US" dirty="0" smtClean="0"/>
              <a:t>Can also compile higher-order functions by having the translation produce “regular” functions (like in C or assembly) that </a:t>
            </a:r>
            <a:r>
              <a:rPr lang="en-US" i="1" dirty="0" smtClean="0"/>
              <a:t>all</a:t>
            </a:r>
            <a:r>
              <a:rPr lang="en-US" dirty="0" smtClean="0"/>
              <a:t> take an extra </a:t>
            </a:r>
            <a:r>
              <a:rPr lang="en-US" i="1" dirty="0" smtClean="0"/>
              <a:t>explicit</a:t>
            </a:r>
            <a:r>
              <a:rPr lang="en-US" dirty="0" smtClean="0"/>
              <a:t> argument called “environment”</a:t>
            </a:r>
          </a:p>
          <a:p>
            <a:endParaRPr lang="en-US" sz="1000" dirty="0"/>
          </a:p>
          <a:p>
            <a:r>
              <a:rPr lang="en-US" dirty="0" smtClean="0"/>
              <a:t>And compiler replaces all uses of free variables with code that looks up the variable using the environment argument</a:t>
            </a:r>
          </a:p>
          <a:p>
            <a:pPr lvl="1"/>
            <a:r>
              <a:rPr lang="en-US" dirty="0" smtClean="0"/>
              <a:t>Can make these fast operations with some tricks</a:t>
            </a:r>
          </a:p>
          <a:p>
            <a:pPr lvl="1"/>
            <a:endParaRPr lang="en-US" dirty="0"/>
          </a:p>
          <a:p>
            <a:r>
              <a:rPr lang="en-US" dirty="0" smtClean="0"/>
              <a:t>Running program still creates closures and every function call passes the closure’s environment to the closure’s code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4773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Defines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Either lists or </a:t>
            </a:r>
            <a:r>
              <a:rPr lang="en-US" dirty="0" err="1" smtClean="0"/>
              <a:t>structs</a:t>
            </a:r>
            <a:r>
              <a:rPr lang="en-US" dirty="0" smtClean="0"/>
              <a:t> (we’ll use </a:t>
            </a:r>
            <a:r>
              <a:rPr lang="en-US" dirty="0" err="1" smtClean="0"/>
              <a:t>structs</a:t>
            </a:r>
            <a:r>
              <a:rPr lang="en-US" dirty="0" smtClean="0"/>
              <a:t>) can then let us build trees to represent compound data such as expressions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Since Racket is dynamically typed, the idea that a set of constructors are variants for “an expression </a:t>
            </a:r>
            <a:r>
              <a:rPr lang="en-US" dirty="0" err="1" smtClean="0"/>
              <a:t>datatype</a:t>
            </a:r>
            <a:r>
              <a:rPr lang="en-US" dirty="0" smtClean="0"/>
              <a:t>” is in our heads / comments </a:t>
            </a:r>
          </a:p>
          <a:p>
            <a:pPr lvl="1"/>
            <a:r>
              <a:rPr lang="en-US" dirty="0" smtClean="0"/>
              <a:t>Skipping: Racket’s </a:t>
            </a:r>
            <a:r>
              <a:rPr lang="en-US" i="1" dirty="0" smtClean="0"/>
              <a:t>contracts</a:t>
            </a:r>
            <a:r>
              <a:rPr lang="en-US" dirty="0" smtClean="0"/>
              <a:t> have such notions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2705100"/>
            <a:ext cx="6172200" cy="11049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(add (</a:t>
            </a:r>
            <a:r>
              <a:rPr lang="en-US" sz="2000" kern="0" dirty="0" err="1" smtClean="0">
                <a:latin typeface="Courier New" pitchFamily="49" charset="0"/>
              </a:rPr>
              <a:t>const</a:t>
            </a:r>
            <a:r>
              <a:rPr lang="en-US" sz="2000" kern="0" dirty="0" smtClean="0">
                <a:latin typeface="Courier New" pitchFamily="49" charset="0"/>
              </a:rPr>
              <a:t> 4)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(negate (add (</a:t>
            </a:r>
            <a:r>
              <a:rPr lang="en-US" sz="2000" kern="0" dirty="0" err="1" smtClean="0">
                <a:latin typeface="Courier New" pitchFamily="49" charset="0"/>
              </a:rPr>
              <a:t>const</a:t>
            </a:r>
            <a:r>
              <a:rPr lang="en-US" sz="2000" kern="0" dirty="0" smtClean="0">
                <a:latin typeface="Courier New" pitchFamily="49" charset="0"/>
              </a:rPr>
              <a:t> 1)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(negate (</a:t>
            </a:r>
            <a:r>
              <a:rPr lang="en-US" sz="2000" kern="0" dirty="0" err="1" smtClean="0">
                <a:latin typeface="Courier New" pitchFamily="49" charset="0"/>
              </a:rPr>
              <a:t>const</a:t>
            </a:r>
            <a:r>
              <a:rPr lang="en-US" sz="2000" kern="0" dirty="0" smtClean="0">
                <a:latin typeface="Courier New" pitchFamily="49" charset="0"/>
              </a:rPr>
              <a:t> 7)))))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940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ML’s view of Racket’s “type system”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One way to describe Racket is that it has “one big </a:t>
            </a:r>
            <a:r>
              <a:rPr lang="en-US" dirty="0" err="1" smtClean="0"/>
              <a:t>datatype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All values have this same one type</a:t>
            </a:r>
          </a:p>
          <a:p>
            <a:pPr lvl="1"/>
            <a:endParaRPr lang="en-US" sz="1000" dirty="0"/>
          </a:p>
          <a:p>
            <a:r>
              <a:rPr lang="en-US" dirty="0" smtClean="0"/>
              <a:t>Constructors are applied implicitly (values are </a:t>
            </a:r>
            <a:r>
              <a:rPr lang="en-US" i="1" dirty="0" smtClean="0"/>
              <a:t>tagged</a:t>
            </a:r>
            <a:r>
              <a:rPr lang="en-US" dirty="0" smtClean="0"/>
              <a:t>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42</a:t>
            </a:r>
            <a:r>
              <a:rPr lang="en-US" dirty="0" smtClean="0"/>
              <a:t> is implicitly “</a:t>
            </a:r>
            <a:r>
              <a:rPr lang="en-US" dirty="0" err="1" smtClean="0"/>
              <a:t>int</a:t>
            </a:r>
            <a:r>
              <a:rPr lang="en-US" dirty="0" smtClean="0"/>
              <a:t> constructor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42</a:t>
            </a:r>
            <a:r>
              <a:rPr lang="en-US" dirty="0" smtClean="0"/>
              <a:t>”</a:t>
            </a:r>
          </a:p>
          <a:p>
            <a:pPr lvl="1"/>
            <a:endParaRPr lang="en-US" sz="1000" dirty="0"/>
          </a:p>
          <a:p>
            <a:r>
              <a:rPr lang="en-US" dirty="0" smtClean="0"/>
              <a:t>Primitives implicitly </a:t>
            </a:r>
            <a:r>
              <a:rPr lang="en-US" i="1" dirty="0" smtClean="0"/>
              <a:t>check tags and extract data</a:t>
            </a:r>
            <a:r>
              <a:rPr lang="en-US" dirty="0" smtClean="0"/>
              <a:t>, raising errors for wrong constructors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 is implicitly “check for </a:t>
            </a:r>
            <a:r>
              <a:rPr lang="en-US" dirty="0" err="1" smtClean="0"/>
              <a:t>int</a:t>
            </a:r>
            <a:r>
              <a:rPr lang="en-US" dirty="0" smtClean="0"/>
              <a:t> constructors and extract data”</a:t>
            </a:r>
          </a:p>
          <a:p>
            <a:pPr lvl="1"/>
            <a:r>
              <a:rPr lang="en-US" dirty="0" smtClean="0"/>
              <a:t>[Actually Racket has a </a:t>
            </a:r>
            <a:r>
              <a:rPr lang="en-US" i="1" dirty="0" smtClean="0"/>
              <a:t>numeric tower</a:t>
            </a:r>
            <a:r>
              <a:rPr lang="en-US" dirty="0" smtClean="0"/>
              <a:t> that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 works on]</a:t>
            </a:r>
          </a:p>
          <a:p>
            <a:pPr lvl="1"/>
            <a:endParaRPr lang="en-US" sz="1000" dirty="0"/>
          </a:p>
          <a:p>
            <a:r>
              <a:rPr lang="en-US" dirty="0" smtClean="0"/>
              <a:t>Built-in: numbers, strings, </a:t>
            </a:r>
            <a:r>
              <a:rPr lang="en-US" dirty="0" err="1" smtClean="0"/>
              <a:t>booleans</a:t>
            </a:r>
            <a:r>
              <a:rPr lang="en-US" dirty="0" smtClean="0"/>
              <a:t>, pairs, symbols, procedures, etc.</a:t>
            </a:r>
          </a:p>
          <a:p>
            <a:pPr lvl="1"/>
            <a:r>
              <a:rPr lang="en-US" dirty="0" smtClean="0"/>
              <a:t>Each </a:t>
            </a:r>
            <a:r>
              <a:rPr lang="en-US" dirty="0" err="1" smtClean="0"/>
              <a:t>struct</a:t>
            </a:r>
            <a:r>
              <a:rPr lang="en-US" dirty="0" smtClean="0"/>
              <a:t> creates a </a:t>
            </a:r>
            <a:r>
              <a:rPr lang="en-US" i="1" dirty="0" smtClean="0"/>
              <a:t>new constructor</a:t>
            </a:r>
            <a:r>
              <a:rPr lang="en-US" dirty="0" smtClean="0"/>
              <a:t>, a feature many dynamic languages do not have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…)</a:t>
            </a:r>
            <a:r>
              <a:rPr lang="en-US" dirty="0" smtClean="0"/>
              <a:t> can be neither a function nor a macro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7162800" y="2438400"/>
            <a:ext cx="9906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inttag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153400" y="2438400"/>
            <a:ext cx="8382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 42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4678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PLs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Most of the course is learning fundamental concepts for </a:t>
            </a:r>
            <a:r>
              <a:rPr lang="en-US" i="1" dirty="0" smtClean="0"/>
              <a:t>using</a:t>
            </a:r>
            <a:r>
              <a:rPr lang="en-US" dirty="0" smtClean="0"/>
              <a:t> PLs</a:t>
            </a:r>
          </a:p>
          <a:p>
            <a:pPr lvl="1"/>
            <a:r>
              <a:rPr lang="en-US" dirty="0" smtClean="0"/>
              <a:t>Syntax vs. semantics vs. idioms</a:t>
            </a:r>
          </a:p>
          <a:p>
            <a:pPr lvl="1"/>
            <a:r>
              <a:rPr lang="en-US" dirty="0" smtClean="0"/>
              <a:t>Powerful constructs like pattern-matching, closures, dynamically typed pairs, macros, …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An educated computer scientist should also know some things about </a:t>
            </a:r>
            <a:r>
              <a:rPr lang="en-US" i="1" dirty="0" smtClean="0"/>
              <a:t>implementing</a:t>
            </a:r>
            <a:r>
              <a:rPr lang="en-US" dirty="0" smtClean="0"/>
              <a:t> PLs</a:t>
            </a:r>
          </a:p>
          <a:p>
            <a:pPr lvl="1"/>
            <a:r>
              <a:rPr lang="en-US" dirty="0" smtClean="0"/>
              <a:t>Implementing something requires fully understanding its semantics</a:t>
            </a:r>
          </a:p>
          <a:p>
            <a:pPr lvl="1"/>
            <a:r>
              <a:rPr lang="en-US" dirty="0" smtClean="0"/>
              <a:t>Things like closures and objects are not “magic”</a:t>
            </a:r>
          </a:p>
          <a:p>
            <a:pPr lvl="1"/>
            <a:r>
              <a:rPr lang="en-US" dirty="0" smtClean="0"/>
              <a:t>Many programming tasks are like implementing PLs</a:t>
            </a:r>
          </a:p>
          <a:p>
            <a:pPr lvl="2"/>
            <a:r>
              <a:rPr lang="en-US" dirty="0" smtClean="0"/>
              <a:t>Example: rendering a document (“program” is the [structured] document and “pixels” is the output)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2468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implement a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Two fundamental ways to implement a PL </a:t>
            </a:r>
            <a:r>
              <a:rPr lang="en-US" i="1" dirty="0" smtClean="0"/>
              <a:t>A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Write an </a:t>
            </a:r>
            <a:r>
              <a:rPr lang="en-US" dirty="0" smtClean="0">
                <a:solidFill>
                  <a:schemeClr val="accent2"/>
                </a:solidFill>
              </a:rPr>
              <a:t>interpreter</a:t>
            </a:r>
            <a:r>
              <a:rPr lang="en-US" dirty="0" smtClean="0"/>
              <a:t> in another language </a:t>
            </a:r>
            <a:r>
              <a:rPr lang="en-US" i="1" dirty="0" smtClean="0"/>
              <a:t>B</a:t>
            </a:r>
          </a:p>
          <a:p>
            <a:pPr lvl="1"/>
            <a:r>
              <a:rPr lang="en-US" dirty="0" smtClean="0"/>
              <a:t>Better names: evaluator, executor</a:t>
            </a:r>
          </a:p>
          <a:p>
            <a:pPr lvl="1"/>
            <a:r>
              <a:rPr lang="en-US" dirty="0" smtClean="0"/>
              <a:t>Take a program in </a:t>
            </a:r>
            <a:r>
              <a:rPr lang="en-US" i="1" dirty="0" smtClean="0"/>
              <a:t>A</a:t>
            </a:r>
            <a:r>
              <a:rPr lang="en-US" dirty="0" smtClean="0"/>
              <a:t> and produce an answer (in </a:t>
            </a:r>
            <a:r>
              <a:rPr lang="en-US" i="1" dirty="0" smtClean="0"/>
              <a:t>A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 smtClean="0"/>
              <a:t>Write a </a:t>
            </a:r>
            <a:r>
              <a:rPr lang="en-US" dirty="0" smtClean="0">
                <a:solidFill>
                  <a:schemeClr val="accent2"/>
                </a:solidFill>
              </a:rPr>
              <a:t>compiler</a:t>
            </a:r>
            <a:r>
              <a:rPr lang="en-US" dirty="0" smtClean="0"/>
              <a:t> in another language </a:t>
            </a:r>
            <a:r>
              <a:rPr lang="en-US" i="1" dirty="0" smtClean="0"/>
              <a:t>B</a:t>
            </a:r>
            <a:r>
              <a:rPr lang="en-US" dirty="0" smtClean="0"/>
              <a:t> to a third language </a:t>
            </a:r>
            <a:r>
              <a:rPr lang="en-US" i="1" dirty="0" smtClean="0"/>
              <a:t>C</a:t>
            </a:r>
          </a:p>
          <a:p>
            <a:pPr lvl="1"/>
            <a:r>
              <a:rPr lang="en-US" dirty="0" smtClean="0"/>
              <a:t>Better name: translator</a:t>
            </a:r>
          </a:p>
          <a:p>
            <a:pPr lvl="1"/>
            <a:r>
              <a:rPr lang="en-US" dirty="0" smtClean="0"/>
              <a:t>Translation must </a:t>
            </a:r>
            <a:r>
              <a:rPr lang="en-US" i="1" dirty="0" smtClean="0"/>
              <a:t>preserve meaning</a:t>
            </a:r>
            <a:r>
              <a:rPr lang="en-US" dirty="0" smtClean="0"/>
              <a:t> (equivalence)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We call </a:t>
            </a:r>
            <a:r>
              <a:rPr lang="en-US" i="1" dirty="0" smtClean="0"/>
              <a:t>B</a:t>
            </a:r>
            <a:r>
              <a:rPr lang="en-US" dirty="0" smtClean="0"/>
              <a:t> the </a:t>
            </a:r>
            <a:r>
              <a:rPr lang="en-US" dirty="0" err="1" smtClean="0"/>
              <a:t>metalanguage</a:t>
            </a:r>
            <a:r>
              <a:rPr lang="en-US" dirty="0" smtClean="0"/>
              <a:t>; crucial to keep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B</a:t>
            </a:r>
            <a:r>
              <a:rPr lang="en-US" dirty="0" smtClean="0"/>
              <a:t> straight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Very first language needed a hardware implementation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53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Reality more complicated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Evaluation (interpreter) and translation (compiler) are your options</a:t>
            </a:r>
          </a:p>
          <a:p>
            <a:pPr lvl="1"/>
            <a:r>
              <a:rPr lang="en-US" dirty="0" smtClean="0"/>
              <a:t>But in modern practice have both and multiple layers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A plausible example:</a:t>
            </a:r>
          </a:p>
          <a:p>
            <a:pPr lvl="1"/>
            <a:r>
              <a:rPr lang="en-US" dirty="0" smtClean="0"/>
              <a:t>Java compiler to </a:t>
            </a:r>
            <a:r>
              <a:rPr lang="en-US" dirty="0" err="1" smtClean="0"/>
              <a:t>bytecode</a:t>
            </a:r>
            <a:r>
              <a:rPr lang="en-US" dirty="0" smtClean="0"/>
              <a:t> intermediate language</a:t>
            </a:r>
          </a:p>
          <a:p>
            <a:pPr lvl="1"/>
            <a:r>
              <a:rPr lang="en-US" dirty="0" smtClean="0"/>
              <a:t>Have an interpreter for </a:t>
            </a:r>
            <a:r>
              <a:rPr lang="en-US" dirty="0" err="1" smtClean="0"/>
              <a:t>bytecode</a:t>
            </a:r>
            <a:r>
              <a:rPr lang="en-US" dirty="0" smtClean="0"/>
              <a:t> (itself in binary), but compile frequent functions to binary at run-time</a:t>
            </a:r>
          </a:p>
          <a:p>
            <a:pPr lvl="1"/>
            <a:r>
              <a:rPr lang="en-US" dirty="0" smtClean="0"/>
              <a:t>The chip is itself an interpreter for binary</a:t>
            </a:r>
          </a:p>
          <a:p>
            <a:pPr lvl="2"/>
            <a:r>
              <a:rPr lang="en-US" dirty="0" smtClean="0"/>
              <a:t>Well, except these days the x86 has a translator in hardware to more primitive micro-operations that it then executes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Racket uses a similar mix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8289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Sermon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Interpreter versus compiler versus combinations is about a particular language </a:t>
            </a:r>
            <a:r>
              <a:rPr lang="en-US" b="1" dirty="0" smtClean="0">
                <a:solidFill>
                  <a:schemeClr val="accent2"/>
                </a:solidFill>
              </a:rPr>
              <a:t>implementation</a:t>
            </a:r>
            <a:r>
              <a:rPr lang="en-US" dirty="0" smtClean="0">
                <a:solidFill>
                  <a:schemeClr val="accent2"/>
                </a:solidFill>
              </a:rPr>
              <a:t>, not the language </a:t>
            </a:r>
            <a:r>
              <a:rPr lang="en-US" b="1" dirty="0" smtClean="0">
                <a:solidFill>
                  <a:schemeClr val="accent2"/>
                </a:solidFill>
              </a:rPr>
              <a:t>definition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clearly there is no such thing as a “compiled language” or an “interpreted language”</a:t>
            </a:r>
          </a:p>
          <a:p>
            <a:pPr lvl="1"/>
            <a:r>
              <a:rPr lang="en-US" dirty="0" smtClean="0"/>
              <a:t>Programs cannot “see” how the implementation works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Unfortunately, you hear these phrases all the time</a:t>
            </a:r>
          </a:p>
          <a:p>
            <a:pPr lvl="1"/>
            <a:r>
              <a:rPr lang="en-US" dirty="0" smtClean="0"/>
              <a:t>“C is faster because it’s compiled and LISP is interpreted”</a:t>
            </a:r>
          </a:p>
          <a:p>
            <a:pPr lvl="1"/>
            <a:r>
              <a:rPr lang="en-US" dirty="0" smtClean="0"/>
              <a:t>Nonsense: I can write a C interpreter or a LISP compiler, regardless of what most implementations happen to do</a:t>
            </a:r>
          </a:p>
          <a:p>
            <a:pPr lvl="1"/>
            <a:r>
              <a:rPr lang="en-US" dirty="0" smtClean="0"/>
              <a:t>Please politely correct your managers, friends, and other professors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8842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Okay, they do have one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a traditional implementation via compiler, you do not need the language implementation to run the program</a:t>
            </a:r>
          </a:p>
          <a:p>
            <a:pPr lvl="1"/>
            <a:r>
              <a:rPr lang="en-US" dirty="0" smtClean="0"/>
              <a:t>Only to compile it</a:t>
            </a:r>
          </a:p>
          <a:p>
            <a:pPr lvl="1"/>
            <a:r>
              <a:rPr lang="en-US" dirty="0" smtClean="0"/>
              <a:t>So you can just “ship the binary”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But Racket, Scheme, LISP, </a:t>
            </a:r>
            <a:r>
              <a:rPr lang="en-US" dirty="0" err="1" smtClean="0"/>
              <a:t>Javascript</a:t>
            </a:r>
            <a:r>
              <a:rPr lang="en-US" dirty="0" smtClean="0"/>
              <a:t>, Ruby, … have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eval</a:t>
            </a:r>
            <a:endParaRPr lang="en-US" dirty="0" smtClean="0"/>
          </a:p>
          <a:p>
            <a:pPr lvl="1"/>
            <a:r>
              <a:rPr lang="en-US" dirty="0" smtClean="0"/>
              <a:t>At run-time create some data (in Racket a list, in </a:t>
            </a:r>
            <a:r>
              <a:rPr lang="en-US" dirty="0" err="1" smtClean="0"/>
              <a:t>Javascript</a:t>
            </a:r>
            <a:r>
              <a:rPr lang="en-US" dirty="0" smtClean="0"/>
              <a:t> a string) and treat it as a program</a:t>
            </a:r>
          </a:p>
          <a:p>
            <a:pPr lvl="1"/>
            <a:r>
              <a:rPr lang="en-US" dirty="0" smtClean="0"/>
              <a:t>Then run that program</a:t>
            </a:r>
          </a:p>
          <a:p>
            <a:pPr lvl="1"/>
            <a:r>
              <a:rPr lang="en-US" dirty="0" smtClean="0"/>
              <a:t>Since we don’t know ahead of time what data will be created and therefore what program it will represent, we need a language implementation at run-time to support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eval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Could be interpreter, compiler, combination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5331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100591</TotalTime>
  <Words>2276</Words>
  <Application>Microsoft Office PowerPoint</Application>
  <PresentationFormat>On-screen Show (4:3)</PresentationFormat>
  <Paragraphs>354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dan_design_template</vt:lpstr>
      <vt:lpstr>CSE341: Programming Languages  Lecture 17 Structs, Implementing Languages, Implementing Higher-Order Functions</vt:lpstr>
      <vt:lpstr>Review</vt:lpstr>
      <vt:lpstr>Defines trees</vt:lpstr>
      <vt:lpstr>ML’s view of Racket’s “type system”</vt:lpstr>
      <vt:lpstr>Implementing PLs</vt:lpstr>
      <vt:lpstr>Ways to implement a language</vt:lpstr>
      <vt:lpstr>Reality more complicated</vt:lpstr>
      <vt:lpstr>Sermon</vt:lpstr>
      <vt:lpstr>Okay, they do have one point</vt:lpstr>
      <vt:lpstr>Digression: eval in Racket</vt:lpstr>
      <vt:lpstr>Further digression: quoting</vt:lpstr>
      <vt:lpstr>Back to implementing a language</vt:lpstr>
      <vt:lpstr>Skipping those steps</vt:lpstr>
      <vt:lpstr>The arith-exp example</vt:lpstr>
      <vt:lpstr>The interpreter</vt:lpstr>
      <vt:lpstr>“Macros”</vt:lpstr>
      <vt:lpstr>What’s missing</vt:lpstr>
      <vt:lpstr>Higher-order functions</vt:lpstr>
      <vt:lpstr>Function calls</vt:lpstr>
      <vt:lpstr>Is that expensive?</vt:lpstr>
      <vt:lpstr>Free variables examples</vt:lpstr>
      <vt:lpstr>Free variables examples</vt:lpstr>
      <vt:lpstr>Compiling higher-order functions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1618</cp:revision>
  <dcterms:created xsi:type="dcterms:W3CDTF">2009-03-13T20:43:19Z</dcterms:created>
  <dcterms:modified xsi:type="dcterms:W3CDTF">2011-11-11T01:19:42Z</dcterms:modified>
</cp:coreProperties>
</file>