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635" r:id="rId3"/>
    <p:sldId id="634" r:id="rId4"/>
    <p:sldId id="636" r:id="rId5"/>
    <p:sldId id="637" r:id="rId6"/>
    <p:sldId id="638" r:id="rId7"/>
    <p:sldId id="639" r:id="rId8"/>
    <p:sldId id="640" r:id="rId9"/>
    <p:sldId id="642" r:id="rId10"/>
    <p:sldId id="643" r:id="rId11"/>
    <p:sldId id="644" r:id="rId12"/>
    <p:sldId id="645" r:id="rId13"/>
    <p:sldId id="646" r:id="rId14"/>
    <p:sldId id="647" r:id="rId15"/>
    <p:sldId id="649" r:id="rId16"/>
    <p:sldId id="648" r:id="rId17"/>
    <p:sldId id="650" r:id="rId18"/>
    <p:sldId id="651" r:id="rId19"/>
    <p:sldId id="652" r:id="rId20"/>
    <p:sldId id="653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8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21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Late Binding;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OOP as a Racket Pattern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"do what we expect"</a:t>
            </a:r>
          </a:p>
          <a:p>
            <a:pPr lvl="1"/>
            <a:r>
              <a:rPr lang="en-US" dirty="0" smtClean="0"/>
              <a:t>Doesn't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773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languages), subclasses can change the behavior of methods they don't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7724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Makes it harder to reason about "the code you're looking at"</a:t>
            </a:r>
          </a:p>
          <a:p>
            <a:pPr lvl="1"/>
            <a:r>
              <a:rPr lang="en-US" dirty="0" smtClean="0"/>
              <a:t>Can avoid by disallowing overriding (Java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) of helper methods you call</a:t>
            </a:r>
          </a:p>
          <a:p>
            <a:pPr lvl="1"/>
            <a:endParaRPr lang="en-US" dirty="0"/>
          </a:p>
          <a:p>
            <a:r>
              <a:rPr lang="en-US" dirty="0" smtClean="0"/>
              <a:t>Makes it easier for subclasses to specialize behavior without copying code</a:t>
            </a:r>
          </a:p>
          <a:p>
            <a:pPr lvl="1"/>
            <a:r>
              <a:rPr lang="en-US" dirty="0" smtClean="0"/>
              <a:t>Provided method in superclass isn't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197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Rest of lecture: Write Racket code with little more than pairs and functions that acts like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even though not everything is an object)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similar to how an interpreter/compiler would do 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In Lecture 9, we encoded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66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achieve our aim. 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lec21.rkt</a:t>
            </a:r>
            <a:r>
              <a:rPr lang="en-US" dirty="0" smtClean="0"/>
              <a:t> does this:</a:t>
            </a:r>
          </a:p>
          <a:p>
            <a:pPr lvl="1"/>
            <a:r>
              <a:rPr lang="en-US" dirty="0" smtClean="0"/>
              <a:t>An "object"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Association lists sufficient but not efficient</a:t>
            </a:r>
          </a:p>
          <a:p>
            <a:r>
              <a:rPr lang="en-US" dirty="0" smtClean="0"/>
              <a:t>This is not class-based: object has a list of methods, not a class that has a list of methods [could do it that way instead]</a:t>
            </a:r>
          </a:p>
          <a:p>
            <a:r>
              <a:rPr lang="en-US" dirty="0" smtClean="0"/>
              <a:t>The key trick is having lambdas take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"regular"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416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482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7013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the object representation on previous slide, define plain-old Racket functions to get field, set field, send message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8555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482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944386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 (see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lec21.rkt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"methods"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Real arguments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9343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Subclassing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"super" "constructor"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926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dispatch aka late binding aka virtual method calls</a:t>
            </a:r>
          </a:p>
          <a:p>
            <a:pPr lvl="1"/>
            <a:r>
              <a:rPr lang="en-US" dirty="0" smtClean="0"/>
              <a:t>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objects and method lookup as carefully as we defined variable lookup for functional programming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 consider advantages, disadvantages of dynamic dispatch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 encoding OOP / dynamic dispatch with pairs and functions</a:t>
            </a:r>
          </a:p>
          <a:p>
            <a:pPr lvl="1"/>
            <a:r>
              <a:rPr lang="en-US" dirty="0" smtClean="0"/>
              <a:t>In Racket</a:t>
            </a:r>
          </a:p>
          <a:p>
            <a:pPr lvl="1"/>
            <a:r>
              <a:rPr lang="en-US" dirty="0" smtClean="0"/>
              <a:t>Complement Lecture 9's encoding of closures in Java or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927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en-US" dirty="0" smtClean="0"/>
              <a:t>We were wise to do this exercise in Racket, not ML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doesn't have subtyping for declaring a polar-point type and a point type </a:t>
            </a:r>
            <a:r>
              <a:rPr lang="en-US" i="1" dirty="0" smtClean="0"/>
              <a:t>and</a:t>
            </a:r>
            <a:r>
              <a:rPr lang="en-US" dirty="0" smtClean="0"/>
              <a:t> treating one as the other</a:t>
            </a:r>
          </a:p>
          <a:p>
            <a:pPr lvl="1"/>
            <a:r>
              <a:rPr lang="en-US" dirty="0" smtClean="0"/>
              <a:t>Various workarounds possible (e.g., 1 type for all objects)</a:t>
            </a:r>
          </a:p>
          <a:p>
            <a:pPr lvl="1"/>
            <a:r>
              <a:rPr lang="en-US" dirty="0" smtClean="0"/>
              <a:t>Without workarounds,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Type depends on "what class" is "using" the method (and whole purpose is to support dynamic dispatch)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Future lecture will discuss subtyping, contrast it with generics, and discuss how a language (e.g., Java) can support both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17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rules for "looking up" various symbols in a PL is a key part of the language's definition</a:t>
            </a:r>
          </a:p>
          <a:p>
            <a:pPr lvl="1"/>
            <a:r>
              <a:rPr lang="en-US" dirty="0" smtClean="0"/>
              <a:t>So discuss in general before considering dynamic dispatch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variables in the appropriate environment</a:t>
            </a:r>
          </a:p>
          <a:p>
            <a:pPr lvl="1"/>
            <a:r>
              <a:rPr lang="en-US" dirty="0" smtClean="0"/>
              <a:t>Key point of closures' lexical scope is defining "appropriate"</a:t>
            </a:r>
          </a:p>
          <a:p>
            <a:pPr lvl="1"/>
            <a:r>
              <a:rPr lang="en-US" dirty="0" smtClean="0"/>
              <a:t>Field names (for records) are different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let, </a:t>
            </a:r>
            <a:r>
              <a:rPr lang="en-US" dirty="0" err="1" smtClean="0"/>
              <a:t>letrec</a:t>
            </a:r>
            <a:r>
              <a:rPr lang="en-US" dirty="0" smtClean="0"/>
              <a:t>, and hygienic macros</a:t>
            </a:r>
          </a:p>
          <a:p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and methods (all more like record fields)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48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instance variables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"current" object</a:t>
            </a:r>
          </a:p>
          <a:p>
            <a:r>
              <a:rPr lang="en-US" dirty="0" smtClean="0"/>
              <a:t>Look up local variables in environment of method</a:t>
            </a:r>
          </a:p>
          <a:p>
            <a:r>
              <a:rPr lang="en-US" dirty="0" smtClean="0"/>
              <a:t>Look up instance variables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r>
              <a:rPr lang="en-US" dirty="0" smtClean="0"/>
              <a:t>Look up class variables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syntactic distinction</a:t>
            </a:r>
            <a:r>
              <a:rPr lang="en-US" dirty="0" smtClean="0"/>
              <a:t> between local/instance/class means there is no ambiguity or shadowing rules</a:t>
            </a:r>
          </a:p>
          <a:p>
            <a:pPr lvl="1"/>
            <a:r>
              <a:rPr lang="en-US" dirty="0" smtClean="0"/>
              <a:t>Contrast: Java locals shadow fields unless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But there is ambiguity/shadowing with local variables and zero-argument no-parenthesis calls</a:t>
            </a:r>
          </a:p>
          <a:p>
            <a:pPr lvl="1"/>
            <a:r>
              <a:rPr lang="en-US" dirty="0" smtClean="0"/>
              <a:t>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m+2</a:t>
            </a:r>
            <a:r>
              <a:rPr lang="en-US" dirty="0" smtClean="0"/>
              <a:t> mean? </a:t>
            </a:r>
          </a:p>
          <a:p>
            <a:pPr lvl="2"/>
            <a:r>
              <a:rPr lang="en-US" dirty="0" smtClean="0"/>
              <a:t>Local shadows method if exists unless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m()+2</a:t>
            </a:r>
          </a:p>
          <a:p>
            <a:pPr lvl="2"/>
            <a:r>
              <a:rPr lang="en-US" dirty="0" smtClean="0"/>
              <a:t>Contrast: Java forces parentheses for syntactic distinctions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0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names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self, locals, instance variables, class variables all map to objects</a:t>
            </a:r>
          </a:p>
          <a:p>
            <a:endParaRPr lang="en-US" dirty="0"/>
          </a:p>
          <a:p>
            <a:r>
              <a:rPr lang="en-US" dirty="0" smtClean="0"/>
              <a:t>Have said "everything is an object" but that's not quite true:</a:t>
            </a:r>
          </a:p>
          <a:p>
            <a:pPr lvl="1"/>
            <a:r>
              <a:rPr lang="en-US" dirty="0" smtClean="0"/>
              <a:t>Method names (more like ML field names)</a:t>
            </a:r>
          </a:p>
          <a:p>
            <a:pPr lvl="1"/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Argument lists</a:t>
            </a:r>
          </a:p>
          <a:p>
            <a:pPr lvl="1"/>
            <a:endParaRPr lang="en-US" dirty="0"/>
          </a:p>
          <a:p>
            <a:r>
              <a:rPr lang="en-US" i="1" dirty="0" smtClean="0"/>
              <a:t>First-class</a:t>
            </a:r>
            <a:r>
              <a:rPr lang="en-US" dirty="0" smtClean="0"/>
              <a:t> values are things you can store, pass, return, etc.</a:t>
            </a:r>
          </a:p>
          <a:p>
            <a:pPr lvl="1"/>
            <a:r>
              <a:rPr lang="en-US" dirty="0" smtClean="0"/>
              <a:t>In Ruby, only objects (almost everything) are first-class</a:t>
            </a:r>
          </a:p>
          <a:p>
            <a:pPr lvl="1"/>
            <a:r>
              <a:rPr lang="en-US" dirty="0" smtClean="0"/>
              <a:t>Example: cannot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e.(if b then m1 else m2 end)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Have to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b then e.m1 else e.m2 end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can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b then x else y).m1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117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message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41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 lookup (very similar)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[Complicated rules to pick "the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" using the static types of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solidFill>
                  <a:schemeClr val="accent2"/>
                </a:solidFill>
              </a:rPr>
              <a:t>, …,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Static checking ensures an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and in fact a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will always be found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Rules similar to Ruby except for this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dirty="0" err="1" smtClean="0">
                <a:solidFill>
                  <a:schemeClr val="accent2"/>
                </a:solidFill>
              </a:rPr>
              <a:t>mixins</a:t>
            </a:r>
            <a:r>
              <a:rPr lang="en-US" dirty="0" smtClean="0">
                <a:solidFill>
                  <a:schemeClr val="accent2"/>
                </a:solidFill>
              </a:rPr>
              <a:t> to worry about (interfaces irrelevant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 -- this implements dynamic dispatch!</a:t>
            </a:r>
          </a:p>
        </p:txBody>
      </p:sp>
    </p:spTree>
    <p:extLst>
      <p:ext uri="{BB962C8B-B14F-4D97-AF65-F5344CB8AC3E}">
        <p14:creationId xmlns:p14="http://schemas.microsoft.com/office/powerpoint/2010/main" val="31147306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receiver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the body use the receiver's class, </a:t>
            </a:r>
          </a:p>
          <a:p>
            <a:pPr lvl="1"/>
            <a:r>
              <a:rPr lang="en-US" dirty="0" smtClean="0"/>
              <a:t>Not necessarily the class that defined the method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8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last lecture's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implemented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self.x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receiver's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smtClean="0"/>
              <a:t>, then will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methods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bound to the receiver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because you learned it first</a:t>
            </a:r>
          </a:p>
          <a:p>
            <a:pPr lvl="1"/>
            <a:r>
              <a:rPr lang="en-US" dirty="0" smtClean="0"/>
              <a:t>Complicated doesn't imply superior or inferior</a:t>
            </a:r>
          </a:p>
          <a:p>
            <a:pPr lvl="2"/>
            <a:r>
              <a:rPr lang="en-US" dirty="0" smtClean="0"/>
              <a:t>Depends on how you use it…</a:t>
            </a:r>
          </a:p>
          <a:p>
            <a:pPr lvl="2"/>
            <a:r>
              <a:rPr lang="en-US" dirty="0" smtClean="0"/>
              <a:t>Overriding does tend to be overused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95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105799</TotalTime>
  <Words>2072</Words>
  <Application>Microsoft Office PowerPoint</Application>
  <PresentationFormat>On-screen Show (4:3)</PresentationFormat>
  <Paragraphs>361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CSE341: Programming Languages  Lecture 21 Late Binding; OOP as a Racket Pattern</vt:lpstr>
      <vt:lpstr>Today</vt:lpstr>
      <vt:lpstr>Resolving identifiers</vt:lpstr>
      <vt:lpstr>Ruby instance variables and methods</vt:lpstr>
      <vt:lpstr>Method names are different</vt:lpstr>
      <vt:lpstr>Ruby message lookup</vt:lpstr>
      <vt:lpstr>Java method lookup (very similar)</vt:lpstr>
      <vt:lpstr>The punch-line again</vt:lpstr>
      <vt:lpstr>Comments on dynamic dispatch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"Subclassing"</vt:lpstr>
      <vt:lpstr>Why not ML?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1948</cp:revision>
  <dcterms:created xsi:type="dcterms:W3CDTF">2009-03-13T20:43:19Z</dcterms:created>
  <dcterms:modified xsi:type="dcterms:W3CDTF">2011-11-21T18:27:42Z</dcterms:modified>
</cp:coreProperties>
</file>