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672" r:id="rId3"/>
    <p:sldId id="676" r:id="rId4"/>
    <p:sldId id="677" r:id="rId5"/>
    <p:sldId id="678" r:id="rId6"/>
    <p:sldId id="679" r:id="rId7"/>
    <p:sldId id="680" r:id="rId8"/>
    <p:sldId id="681" r:id="rId9"/>
    <p:sldId id="682" r:id="rId10"/>
    <p:sldId id="675" r:id="rId11"/>
    <p:sldId id="673" r:id="rId12"/>
    <p:sldId id="674" r:id="rId13"/>
    <p:sldId id="683" r:id="rId14"/>
    <p:sldId id="684" r:id="rId15"/>
    <p:sldId id="685" r:id="rId16"/>
    <p:sldId id="686" r:id="rId17"/>
    <p:sldId id="687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E4F3"/>
    <a:srgbClr val="75D2D7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03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23</a:t>
            </a:r>
            <a:br>
              <a:rPr lang="en-US" sz="3200" i="0" dirty="0" smtClean="0"/>
            </a:br>
            <a:r>
              <a:rPr lang="en-US" sz="3200" i="0" dirty="0" smtClean="0"/>
              <a:t>OO vs. Functional Decomposition;   Adding Operations &amp; Variants;       Double-Dispatch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software extensible is valuable and hard</a:t>
            </a:r>
          </a:p>
          <a:p>
            <a:pPr lvl="1"/>
            <a:r>
              <a:rPr lang="en-US" dirty="0" smtClean="0"/>
              <a:t>If you know you want new operations, use FP</a:t>
            </a:r>
          </a:p>
          <a:p>
            <a:pPr lvl="1"/>
            <a:r>
              <a:rPr lang="en-US" dirty="0" smtClean="0"/>
              <a:t>If you know you want new variants, use OOP</a:t>
            </a:r>
          </a:p>
          <a:p>
            <a:pPr lvl="1"/>
            <a:r>
              <a:rPr lang="en-US" dirty="0" smtClean="0"/>
              <a:t>If both? Languages like </a:t>
            </a:r>
            <a:r>
              <a:rPr lang="en-US" dirty="0" err="1" smtClean="0"/>
              <a:t>Scala</a:t>
            </a:r>
            <a:r>
              <a:rPr lang="en-US" dirty="0" smtClean="0"/>
              <a:t> try; it’s a hard problem</a:t>
            </a:r>
          </a:p>
          <a:p>
            <a:pPr lvl="1"/>
            <a:r>
              <a:rPr lang="en-US" dirty="0" smtClean="0"/>
              <a:t>Reality: The future is often hard to predict!</a:t>
            </a:r>
          </a:p>
          <a:p>
            <a:pPr lvl="1"/>
            <a:endParaRPr lang="en-US" dirty="0"/>
          </a:p>
          <a:p>
            <a:r>
              <a:rPr lang="en-US" dirty="0" smtClean="0"/>
              <a:t>Extensibility is a double-edged sword</a:t>
            </a:r>
          </a:p>
          <a:p>
            <a:pPr lvl="1"/>
            <a:r>
              <a:rPr lang="en-US" dirty="0" smtClean="0"/>
              <a:t>Code more reusable without being changed later</a:t>
            </a:r>
          </a:p>
          <a:p>
            <a:pPr lvl="1"/>
            <a:r>
              <a:rPr lang="en-US" dirty="0" smtClean="0"/>
              <a:t>But makes original code more difficult to reason about locally or change later (could break extensions)</a:t>
            </a:r>
          </a:p>
          <a:p>
            <a:pPr lvl="1"/>
            <a:r>
              <a:rPr lang="en-US" dirty="0" smtClean="0"/>
              <a:t>Often language mechanisms to make code </a:t>
            </a:r>
            <a:r>
              <a:rPr lang="en-US" i="1" dirty="0" smtClean="0"/>
              <a:t>less</a:t>
            </a:r>
            <a:r>
              <a:rPr lang="en-US" dirty="0" smtClean="0"/>
              <a:t> extensible (ML modules hide </a:t>
            </a:r>
            <a:r>
              <a:rPr lang="en-US" dirty="0" err="1" smtClean="0"/>
              <a:t>datatypes</a:t>
            </a:r>
            <a:r>
              <a:rPr lang="en-US" dirty="0" smtClean="0"/>
              <a:t>;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 prevents </a:t>
            </a:r>
            <a:r>
              <a:rPr lang="en-US" dirty="0" err="1" smtClean="0"/>
              <a:t>subclassing</a:t>
            </a:r>
            <a:r>
              <a:rPr lang="en-US" dirty="0" smtClean="0"/>
              <a:t>/overriding)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9888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3: Binary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Situation </a:t>
            </a:r>
            <a:r>
              <a:rPr lang="en-US" dirty="0" smtClean="0"/>
              <a:t>is more complicated if an operation is defined over multiple arguments that can have different </a:t>
            </a:r>
            <a:r>
              <a:rPr lang="en-US" dirty="0" smtClean="0"/>
              <a:t>variants</a:t>
            </a:r>
          </a:p>
          <a:p>
            <a:pPr lvl="1"/>
            <a:r>
              <a:rPr lang="en-US" dirty="0" smtClean="0"/>
              <a:t>Can arise in original program or after an extension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Our example:</a:t>
            </a:r>
          </a:p>
          <a:p>
            <a:pPr lvl="1"/>
            <a:r>
              <a:rPr lang="en-US" dirty="0" smtClean="0"/>
              <a:t>Include variants String and Rational</a:t>
            </a:r>
          </a:p>
          <a:p>
            <a:pPr lvl="1"/>
            <a:r>
              <a:rPr lang="en-US" dirty="0" smtClean="0"/>
              <a:t>(Re)define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to work on any pair of </a:t>
            </a:r>
            <a:r>
              <a:rPr lang="en-US" dirty="0" err="1" smtClean="0"/>
              <a:t>Int</a:t>
            </a:r>
            <a:r>
              <a:rPr lang="en-US" dirty="0" smtClean="0"/>
              <a:t>, String, Rational in either order</a:t>
            </a:r>
          </a:p>
          <a:p>
            <a:pPr lvl="2"/>
            <a:r>
              <a:rPr lang="en-US" dirty="0" smtClean="0"/>
              <a:t>String-concatenation if &gt;= 1 </a:t>
            </a:r>
            <a:r>
              <a:rPr lang="en-US" dirty="0" err="1" smtClean="0"/>
              <a:t>arg</a:t>
            </a:r>
            <a:r>
              <a:rPr lang="en-US" dirty="0" smtClean="0"/>
              <a:t> is a String, else math</a:t>
            </a:r>
          </a:p>
          <a:p>
            <a:pPr lvl="1"/>
            <a:r>
              <a:rPr lang="en-US" dirty="0" smtClean="0"/>
              <a:t>(Just to </a:t>
            </a:r>
            <a:r>
              <a:rPr lang="en-US" dirty="0" smtClean="0"/>
              <a:t>keep example smaller,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 smtClean="0"/>
              <a:t> </a:t>
            </a:r>
            <a:r>
              <a:rPr lang="en-US" dirty="0" smtClean="0"/>
              <a:t>still work </a:t>
            </a:r>
            <a:r>
              <a:rPr lang="en-US" dirty="0" smtClean="0"/>
              <a:t>only on </a:t>
            </a:r>
            <a:r>
              <a:rPr lang="en-US" dirty="0" err="1" smtClean="0"/>
              <a:t>Int</a:t>
            </a:r>
            <a:r>
              <a:rPr lang="en-US" dirty="0" smtClean="0"/>
              <a:t>, with a run-time error for a String or Rational)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1415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Binary operation in SML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works differently for most combinations of </a:t>
            </a:r>
            <a:r>
              <a:rPr lang="en-US" dirty="0" err="1" smtClean="0"/>
              <a:t>Int</a:t>
            </a:r>
            <a:r>
              <a:rPr lang="en-US" dirty="0" smtClean="0"/>
              <a:t>, String, Rational</a:t>
            </a:r>
          </a:p>
          <a:p>
            <a:pPr lvl="1"/>
            <a:r>
              <a:rPr lang="en-US" dirty="0" smtClean="0"/>
              <a:t>Run-time </a:t>
            </a:r>
            <a:r>
              <a:rPr lang="en-US" dirty="0" smtClean="0"/>
              <a:t>error for any other kinds of expression</a:t>
            </a:r>
          </a:p>
          <a:p>
            <a:pPr lvl="1"/>
            <a:endParaRPr lang="en-US" sz="500" dirty="0"/>
          </a:p>
          <a:p>
            <a:pPr marL="0" indent="0">
              <a:buNone/>
            </a:pPr>
            <a:r>
              <a:rPr lang="en-US" dirty="0" smtClean="0"/>
              <a:t>Natural approach: pattern-match on the pair of values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commutative</a:t>
            </a:r>
            <a:r>
              <a:rPr lang="en-US" dirty="0" smtClean="0"/>
              <a:t> possibilities, can re-call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(v2,v1)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895600"/>
            <a:ext cx="8153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i+j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String (</a:t>
            </a:r>
            <a:r>
              <a:rPr lang="en-US" sz="2000" kern="0" dirty="0" err="1" smtClean="0">
                <a:latin typeface="Courier New" pitchFamily="49" charset="0"/>
              </a:rPr>
              <a:t>Int.toString</a:t>
            </a:r>
            <a:r>
              <a:rPr lang="en-US" sz="2000" kern="0" dirty="0" smtClean="0">
                <a:latin typeface="Courier New" pitchFamily="49" charset="0"/>
              </a:rPr>
              <a:t> 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^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Rational(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Rational (</a:t>
            </a:r>
            <a:r>
              <a:rPr lang="en-US" sz="2000" kern="0" dirty="0" smtClean="0">
                <a:latin typeface="Courier New" pitchFamily="49" charset="0"/>
              </a:rPr>
              <a:t>i*</a:t>
            </a:r>
            <a:r>
              <a:rPr lang="en-US" sz="2000" kern="0" dirty="0" err="1" smtClean="0">
                <a:latin typeface="Courier New" pitchFamily="49" charset="0"/>
              </a:rPr>
              <a:t>k+j,k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smtClean="0">
                <a:latin typeface="Courier New" pitchFamily="49" charset="0"/>
              </a:rPr>
              <a:t>(Rational _,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_)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latin typeface="Courier New" pitchFamily="49" charset="0"/>
              </a:rPr>
              <a:t>v2,v1)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more cases (3^2 total):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see lec23.sml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e1, 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49569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operation in </a:t>
            </a:r>
            <a:r>
              <a:rPr lang="en-US" dirty="0" smtClean="0"/>
              <a:t>OOP: first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1905000"/>
          </a:xfrm>
        </p:spPr>
        <p:txBody>
          <a:bodyPr/>
          <a:lstStyle/>
          <a:p>
            <a:r>
              <a:rPr lang="en-US" dirty="0" smtClean="0"/>
              <a:t>Normal dynamic dispatch gives us separate methods for the variant of the first argument (the receiver)</a:t>
            </a:r>
          </a:p>
          <a:p>
            <a:pPr lvl="1"/>
            <a:r>
              <a:rPr lang="en-US" dirty="0" smtClean="0"/>
              <a:t>We could then abandon OOP style </a:t>
            </a:r>
            <a:r>
              <a:rPr lang="en-US" dirty="0" smtClean="0">
                <a:sym typeface="Wingdings" pitchFamily="2" charset="2"/>
              </a:rPr>
              <a:t> </a:t>
            </a:r>
            <a:r>
              <a:rPr lang="en-US" dirty="0" smtClean="0"/>
              <a:t>and </a:t>
            </a:r>
            <a:r>
              <a:rPr lang="en-US" dirty="0" smtClean="0"/>
              <a:t>use Racket-style type tests for branching on the 2</a:t>
            </a:r>
            <a:r>
              <a:rPr lang="en-US" baseline="30000" dirty="0" smtClean="0"/>
              <a:t>nd</a:t>
            </a:r>
            <a:r>
              <a:rPr lang="en-US" dirty="0" smtClean="0"/>
              <a:t> argument’s variant</a:t>
            </a:r>
          </a:p>
          <a:p>
            <a:pPr lvl="1"/>
            <a:r>
              <a:rPr lang="en-US" dirty="0" smtClean="0"/>
              <a:t>9 cases total: 3 in </a:t>
            </a:r>
            <a:r>
              <a:rPr lang="en-US" dirty="0" err="1" smtClean="0"/>
              <a:t>Int’s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/>
              <a:t>, 3 in String’s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/>
              <a:t>, 3 in </a:t>
            </a:r>
            <a:r>
              <a:rPr lang="en-US" dirty="0" err="1" smtClean="0"/>
              <a:t>Rational’s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3276600"/>
            <a:ext cx="73914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other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other.is_a</a:t>
            </a:r>
            <a:r>
              <a:rPr lang="en-US" sz="2000" kern="0" dirty="0" smtClean="0">
                <a:latin typeface="Courier New" pitchFamily="49" charset="0"/>
              </a:rPr>
              <a:t>?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other.is_a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 …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e1.eval.add_values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e2.eval 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57740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OO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The FP approach had 3*3 case-expression branches</a:t>
            </a:r>
          </a:p>
          <a:p>
            <a:endParaRPr lang="en-US" dirty="0" smtClean="0"/>
          </a:p>
          <a:p>
            <a:r>
              <a:rPr lang="en-US" dirty="0" smtClean="0"/>
              <a:t>Our half-OOP approach had 3 methods with 3 branches</a:t>
            </a:r>
          </a:p>
          <a:p>
            <a:endParaRPr lang="en-US" dirty="0" smtClean="0"/>
          </a:p>
          <a:p>
            <a:r>
              <a:rPr lang="en-US" dirty="0" smtClean="0"/>
              <a:t>A full-OOP would have 9 methods, with dynamic dispatch picking the right one</a:t>
            </a:r>
          </a:p>
          <a:p>
            <a:pPr lvl="1"/>
            <a:r>
              <a:rPr lang="en-US" dirty="0" smtClean="0"/>
              <a:t>There are languages that have such </a:t>
            </a:r>
            <a:r>
              <a:rPr lang="en-US" i="1" dirty="0" err="1" smtClean="0"/>
              <a:t>multimethods</a:t>
            </a:r>
            <a:r>
              <a:rPr lang="en-US" dirty="0" smtClean="0"/>
              <a:t>, i.e., </a:t>
            </a:r>
            <a:r>
              <a:rPr lang="en-US" dirty="0" smtClean="0"/>
              <a:t>method calls </a:t>
            </a:r>
            <a:r>
              <a:rPr lang="en-US" dirty="0" smtClean="0"/>
              <a:t>that use dynamic dispatch on &gt; 1 argument</a:t>
            </a:r>
          </a:p>
          <a:p>
            <a:pPr lvl="1"/>
            <a:r>
              <a:rPr lang="en-US" dirty="0" smtClean="0"/>
              <a:t>Ruby &amp; Java (&amp; C++ &amp; C# &amp; …) have no such feature</a:t>
            </a:r>
          </a:p>
          <a:p>
            <a:pPr lvl="1"/>
            <a:r>
              <a:rPr lang="en-US" dirty="0" smtClean="0"/>
              <a:t>But we can code it up ourselves in an OOP way using the </a:t>
            </a:r>
            <a:r>
              <a:rPr lang="en-US" i="1" dirty="0" smtClean="0"/>
              <a:t>double-dispatch idiom</a:t>
            </a:r>
            <a:r>
              <a:rPr lang="en-US" dirty="0" smtClean="0"/>
              <a:t> (next slide)</a:t>
            </a:r>
          </a:p>
          <a:p>
            <a:pPr lvl="2"/>
            <a:r>
              <a:rPr lang="en-US" dirty="0" smtClean="0"/>
              <a:t>(If we had three arguments, could use triple dispatch, etc., but double-dispatch is already fairly unwieldy)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6938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double-dispatch “trick”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>
                <a:cs typeface="Courier New" pitchFamily="49" charset="0"/>
              </a:rPr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>
                <a:cs typeface="Courier New" pitchFamily="49" charset="0"/>
              </a:rPr>
              <a:t> all define all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addRational</a:t>
            </a:r>
            <a:r>
              <a:rPr lang="en-US" dirty="0">
                <a:cs typeface="Courier New" pitchFamily="49" charset="0"/>
              </a:rPr>
              <a:t>, that’s 9 cases</a:t>
            </a:r>
          </a:p>
          <a:p>
            <a:pPr lvl="1"/>
            <a:r>
              <a:rPr lang="en-US" dirty="0">
                <a:cs typeface="Courier New" pitchFamily="49" charset="0"/>
              </a:rPr>
              <a:t>For example,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>
                <a:cs typeface="Courier New" pitchFamily="49" charset="0"/>
              </a:rPr>
              <a:t>’s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 is for additions </a:t>
            </a:r>
            <a:r>
              <a:rPr lang="en-US" dirty="0" smtClean="0">
                <a:cs typeface="Courier New" pitchFamily="49" charset="0"/>
              </a:rPr>
              <a:t>of the form “i + s” where i is an </a:t>
            </a:r>
            <a:r>
              <a:rPr lang="en-US" dirty="0" err="1" smtClean="0"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 and s is a string (i.e.,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cs typeface="Courier New" pitchFamily="49" charset="0"/>
              </a:rPr>
              <a:t> is “on the right”)</a:t>
            </a:r>
          </a:p>
          <a:p>
            <a:pPr marL="457200" lvl="1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 method calls </a:t>
            </a:r>
            <a:r>
              <a:rPr lang="en-US" b="1" dirty="0" smtClean="0">
                <a:latin typeface="Courier New" pitchFamily="49" charset="0"/>
              </a:rPr>
              <a:t>e1.eval.add_values e2.eval</a:t>
            </a:r>
            <a:r>
              <a:rPr lang="en-US" dirty="0" smtClean="0">
                <a:latin typeface="+mj-lt"/>
              </a:rPr>
              <a:t>, which dispatches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+mj-lt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latin typeface="+mj-lt"/>
              </a:rPr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 err="1" smtClean="0">
                <a:latin typeface="+mj-lt"/>
                <a:cs typeface="Courier New" pitchFamily="49" charset="0"/>
              </a:rPr>
              <a:t>Int’s</a:t>
            </a:r>
            <a:r>
              <a:rPr lang="en-US" dirty="0" smtClean="0">
                <a:latin typeface="+mj-lt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other.addInt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self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String’s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</a:t>
            </a:r>
            <a:r>
              <a:rPr lang="en-US" sz="1000" dirty="0" smtClean="0">
                <a:latin typeface="+mj-lt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other.addString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self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Rational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 </a:t>
            </a:r>
            <a:r>
              <a:rPr lang="en-US" sz="800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other.addRational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self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 performs “the 2nd dispatch” to the correct case!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See lec23.rb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9303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in Java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In a statically typed language, double-dispatch works fine</a:t>
            </a:r>
          </a:p>
          <a:p>
            <a:pPr lvl="1"/>
            <a:r>
              <a:rPr lang="en-US" dirty="0" smtClean="0"/>
              <a:t>Just need all the dispatch methods in the type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See lec23.java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162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extneds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(Value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addInt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addString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Strng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addRational</a:t>
            </a:r>
            <a:r>
              <a:rPr lang="en-US" sz="2000" kern="0" dirty="0" smtClean="0">
                <a:latin typeface="Courier New" pitchFamily="49" charset="0"/>
              </a:rPr>
              <a:t>(Rational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>
                <a:latin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562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“The 2-D grid” is a fundamental truth about software, essential to understanding how OOP and procedural decomposition relate</a:t>
            </a:r>
          </a:p>
          <a:p>
            <a:endParaRPr lang="en-US" dirty="0"/>
          </a:p>
          <a:p>
            <a:r>
              <a:rPr lang="en-US" dirty="0" smtClean="0"/>
              <a:t>Software extensibility is easy in some ways and hard in others</a:t>
            </a:r>
          </a:p>
          <a:p>
            <a:pPr lvl="1"/>
            <a:r>
              <a:rPr lang="en-US" dirty="0" smtClean="0"/>
              <a:t>Which ways are which depend on how code is structured</a:t>
            </a:r>
          </a:p>
          <a:p>
            <a:pPr lvl="1"/>
            <a:endParaRPr lang="en-US" dirty="0"/>
          </a:p>
          <a:p>
            <a:r>
              <a:rPr lang="en-US" dirty="0" smtClean="0"/>
              <a:t>Double-dispatch is how you “stay OOP” in a language without </a:t>
            </a:r>
            <a:r>
              <a:rPr lang="en-US" dirty="0" err="1" smtClean="0"/>
              <a:t>multimethods</a:t>
            </a:r>
            <a:r>
              <a:rPr lang="en-US" dirty="0" smtClean="0"/>
              <a:t> for operations that take multiple arguments of different variants</a:t>
            </a:r>
          </a:p>
          <a:p>
            <a:pPr lvl="1"/>
            <a:r>
              <a:rPr lang="en-US" dirty="0" smtClean="0"/>
              <a:t>Is “staying OOP” here worth it?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3185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things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In functional (and procedural) programming, break programs down into </a:t>
            </a:r>
            <a:r>
              <a:rPr lang="en-US" dirty="0" smtClean="0">
                <a:solidFill>
                  <a:schemeClr val="accent2"/>
                </a:solidFill>
              </a:rPr>
              <a:t>functions that perform some operation</a:t>
            </a:r>
          </a:p>
          <a:p>
            <a:endParaRPr lang="en-US" sz="1000" dirty="0"/>
          </a:p>
          <a:p>
            <a:r>
              <a:rPr lang="en-US" dirty="0" smtClean="0"/>
              <a:t>In object-oriented programming, break programs down into </a:t>
            </a:r>
            <a:r>
              <a:rPr lang="en-US" dirty="0" smtClean="0">
                <a:solidFill>
                  <a:schemeClr val="accent2"/>
                </a:solidFill>
              </a:rPr>
              <a:t>classes that give behavior to some kind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lecture: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These two forms of </a:t>
            </a:r>
            <a:r>
              <a:rPr lang="en-US" i="1" dirty="0" smtClean="0"/>
              <a:t>decomposition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so exactly opposite</a:t>
            </a:r>
            <a:r>
              <a:rPr lang="en-US" dirty="0" smtClean="0"/>
              <a:t> that they are two ways of looking at the same “matrix”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Which form is “better” is somewhat personal taste, but also depends on </a:t>
            </a:r>
            <a:r>
              <a:rPr lang="en-US" dirty="0" smtClean="0">
                <a:solidFill>
                  <a:schemeClr val="accent2"/>
                </a:solidFill>
              </a:rPr>
              <a:t>how you expect to </a:t>
            </a:r>
            <a:r>
              <a:rPr lang="en-US" i="1" dirty="0" smtClean="0">
                <a:solidFill>
                  <a:schemeClr val="accent2"/>
                </a:solidFill>
              </a:rPr>
              <a:t>change/extend software</a:t>
            </a:r>
          </a:p>
          <a:p>
            <a:pPr lvl="1"/>
            <a:endParaRPr lang="en-US" sz="800" i="1" dirty="0" smtClean="0"/>
          </a:p>
          <a:p>
            <a:pPr lvl="1"/>
            <a:r>
              <a:rPr lang="en-US" dirty="0" smtClean="0"/>
              <a:t>For some operations over two (multiple) arguments, functions and pattern-matching are straightforward, but with OOP we can do it with </a:t>
            </a:r>
            <a:r>
              <a:rPr lang="en-US" i="1" dirty="0" smtClean="0">
                <a:solidFill>
                  <a:schemeClr val="accent2"/>
                </a:solidFill>
              </a:rPr>
              <a:t>double dispatch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(multiple dispatch)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2055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Well-known and compelling example of a common </a:t>
            </a:r>
            <a:r>
              <a:rPr lang="en-US" i="1" dirty="0" smtClean="0"/>
              <a:t>pattern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Expressions</a:t>
            </a:r>
            <a:r>
              <a:rPr lang="en-US" dirty="0" smtClean="0"/>
              <a:t> </a:t>
            </a:r>
            <a:r>
              <a:rPr lang="en-US" dirty="0" smtClean="0"/>
              <a:t>for a small language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accent2"/>
                </a:solidFill>
              </a:rPr>
              <a:t>variants</a:t>
            </a:r>
            <a:r>
              <a:rPr lang="en-US" dirty="0" smtClean="0"/>
              <a:t> of expressions: </a:t>
            </a:r>
            <a:r>
              <a:rPr lang="en-US" dirty="0" err="1" smtClean="0"/>
              <a:t>ints</a:t>
            </a:r>
            <a:r>
              <a:rPr lang="en-US" dirty="0" smtClean="0"/>
              <a:t>, additions, negations, …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accent2"/>
                </a:solidFill>
              </a:rPr>
              <a:t>operations</a:t>
            </a:r>
            <a:r>
              <a:rPr lang="en-US" dirty="0" smtClean="0"/>
              <a:t> to perform: </a:t>
            </a:r>
            <a:r>
              <a:rPr lang="en-US" dirty="0" err="1" smtClean="0"/>
              <a:t>eval</a:t>
            </a:r>
            <a:r>
              <a:rPr lang="en-US" dirty="0" smtClean="0"/>
              <a:t>, </a:t>
            </a:r>
            <a:r>
              <a:rPr lang="en-US" dirty="0" err="1" smtClean="0"/>
              <a:t>toString</a:t>
            </a:r>
            <a:r>
              <a:rPr lang="en-US" dirty="0" smtClean="0"/>
              <a:t>, </a:t>
            </a:r>
            <a:r>
              <a:rPr lang="en-US" dirty="0" err="1" smtClean="0"/>
              <a:t>hasZero</a:t>
            </a:r>
            <a:r>
              <a:rPr lang="en-US" dirty="0" smtClean="0"/>
              <a:t>, 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Leads to a matrix (2D-grid) of variants and operations</a:t>
            </a:r>
          </a:p>
          <a:p>
            <a:pPr lvl="1"/>
            <a:r>
              <a:rPr lang="en-US" dirty="0" smtClean="0"/>
              <a:t>Implementation will involve deciding what “should happen” for each entry in the grid </a:t>
            </a:r>
            <a:r>
              <a:rPr lang="en-US" i="1" dirty="0" smtClean="0"/>
              <a:t>regardless of the PL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71192"/>
              </p:ext>
            </p:extLst>
          </p:nvPr>
        </p:nvGraphicFramePr>
        <p:xfrm>
          <a:off x="1752601" y="4267200"/>
          <a:ext cx="5867399" cy="1868824"/>
        </p:xfrm>
        <a:graphic>
          <a:graphicData uri="http://schemas.openxmlformats.org/drawingml/2006/table">
            <a:tbl>
              <a:tblPr/>
              <a:tblGrid>
                <a:gridCol w="1429238"/>
                <a:gridCol w="1128346"/>
                <a:gridCol w="977900"/>
                <a:gridCol w="1053123"/>
                <a:gridCol w="1278792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toString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hasZero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0234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err="1" smtClean="0"/>
              <a:t>datatype</a:t>
            </a:r>
            <a:r>
              <a:rPr lang="en-US" dirty="0" smtClean="0"/>
              <a:t>, with one </a:t>
            </a:r>
            <a:r>
              <a:rPr lang="en-US" i="1" dirty="0" smtClean="0"/>
              <a:t>constructor</a:t>
            </a:r>
            <a:r>
              <a:rPr lang="en-US" dirty="0" smtClean="0"/>
              <a:t> for each variant</a:t>
            </a:r>
          </a:p>
          <a:p>
            <a:pPr lvl="1"/>
            <a:r>
              <a:rPr lang="en-US" dirty="0" smtClean="0"/>
              <a:t>(No need to indicate </a:t>
            </a:r>
            <a:r>
              <a:rPr lang="en-US" dirty="0" err="1" smtClean="0"/>
              <a:t>datatypes</a:t>
            </a:r>
            <a:r>
              <a:rPr lang="en-US" dirty="0" smtClean="0"/>
              <a:t> if dynamically typed)</a:t>
            </a:r>
          </a:p>
          <a:p>
            <a:r>
              <a:rPr lang="en-US" dirty="0" smtClean="0"/>
              <a:t>Define a </a:t>
            </a:r>
            <a:r>
              <a:rPr lang="en-US" i="1" dirty="0" smtClean="0"/>
              <a:t>function</a:t>
            </a:r>
            <a:r>
              <a:rPr lang="en-US" dirty="0" smtClean="0"/>
              <a:t> for each operation</a:t>
            </a:r>
          </a:p>
          <a:p>
            <a:r>
              <a:rPr lang="en-US" dirty="0" smtClean="0"/>
              <a:t>So 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function per column</a:t>
            </a:r>
            <a:r>
              <a:rPr lang="en-US" dirty="0" smtClean="0"/>
              <a:t> with one case-expression branch for each grid position</a:t>
            </a:r>
          </a:p>
          <a:p>
            <a:pPr lvl="1"/>
            <a:r>
              <a:rPr lang="en-US" dirty="0" smtClean="0"/>
              <a:t>Can use a wildcard pattern if there is a default for multiple entries in a column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 smtClean="0"/>
              <a:t>lec23_stage1.sml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204729"/>
              </p:ext>
            </p:extLst>
          </p:nvPr>
        </p:nvGraphicFramePr>
        <p:xfrm>
          <a:off x="1752601" y="1331576"/>
          <a:ext cx="5867399" cy="1868824"/>
        </p:xfrm>
        <a:graphic>
          <a:graphicData uri="http://schemas.openxmlformats.org/drawingml/2006/table">
            <a:tbl>
              <a:tblPr/>
              <a:tblGrid>
                <a:gridCol w="1429238"/>
                <a:gridCol w="1128346"/>
                <a:gridCol w="977900"/>
                <a:gridCol w="1053123"/>
                <a:gridCol w="1278792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toString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hasZero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34261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smtClean="0"/>
              <a:t>class</a:t>
            </a:r>
            <a:r>
              <a:rPr lang="en-US" dirty="0" smtClean="0"/>
              <a:t>, with one </a:t>
            </a:r>
            <a:r>
              <a:rPr lang="en-US" i="1" dirty="0" smtClean="0"/>
              <a:t>abstract</a:t>
            </a:r>
            <a:r>
              <a:rPr lang="en-US" dirty="0" smtClean="0"/>
              <a:t> </a:t>
            </a:r>
            <a:r>
              <a:rPr lang="en-US" i="1" dirty="0" smtClean="0"/>
              <a:t>method</a:t>
            </a:r>
            <a:r>
              <a:rPr lang="en-US" dirty="0" smtClean="0"/>
              <a:t> for each operation</a:t>
            </a:r>
          </a:p>
          <a:p>
            <a:pPr lvl="1"/>
            <a:r>
              <a:rPr lang="en-US" dirty="0" smtClean="0"/>
              <a:t>(No need to indicate abstract methods if dynamically typed)</a:t>
            </a:r>
          </a:p>
          <a:p>
            <a:r>
              <a:rPr lang="en-US" dirty="0" smtClean="0"/>
              <a:t>Define a </a:t>
            </a:r>
            <a:r>
              <a:rPr lang="en-US" i="1" dirty="0" smtClean="0"/>
              <a:t>subclass</a:t>
            </a:r>
            <a:r>
              <a:rPr lang="en-US" dirty="0" smtClean="0"/>
              <a:t> for each variant</a:t>
            </a:r>
          </a:p>
          <a:p>
            <a:r>
              <a:rPr lang="en-US" dirty="0" smtClean="0"/>
              <a:t>So 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class per row</a:t>
            </a:r>
            <a:r>
              <a:rPr lang="en-US" dirty="0" smtClean="0"/>
              <a:t> with one method implementation for each grid position</a:t>
            </a:r>
          </a:p>
          <a:p>
            <a:pPr lvl="1"/>
            <a:r>
              <a:rPr lang="en-US" dirty="0" smtClean="0"/>
              <a:t>Can use a method in the superclass if there is a default for multiple entries in a column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 smtClean="0"/>
              <a:t>lec23_stage1.rb </a:t>
            </a:r>
            <a:r>
              <a:rPr lang="en-US" dirty="0" smtClean="0"/>
              <a:t>and </a:t>
            </a:r>
            <a:r>
              <a:rPr lang="en-US" dirty="0" smtClean="0"/>
              <a:t>lec23_stage1.java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392804"/>
              </p:ext>
            </p:extLst>
          </p:nvPr>
        </p:nvGraphicFramePr>
        <p:xfrm>
          <a:off x="1752601" y="1331576"/>
          <a:ext cx="5867399" cy="1868824"/>
        </p:xfrm>
        <a:graphic>
          <a:graphicData uri="http://schemas.openxmlformats.org/drawingml/2006/table">
            <a:tbl>
              <a:tblPr/>
              <a:tblGrid>
                <a:gridCol w="1429238"/>
                <a:gridCol w="1128346"/>
                <a:gridCol w="977900"/>
                <a:gridCol w="1053123"/>
                <a:gridCol w="1278792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toString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hasZero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1133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big CSE341 </a:t>
            </a:r>
            <a:r>
              <a:rPr lang="en-US" dirty="0" err="1" smtClean="0"/>
              <a:t>punchline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05200"/>
            <a:ext cx="8229600" cy="2819400"/>
          </a:xfrm>
        </p:spPr>
        <p:txBody>
          <a:bodyPr/>
          <a:lstStyle/>
          <a:p>
            <a:r>
              <a:rPr lang="en-US" dirty="0" smtClean="0"/>
              <a:t>FP and OOP often doing the same thing in </a:t>
            </a:r>
            <a:r>
              <a:rPr lang="en-US" i="1" dirty="0" smtClean="0"/>
              <a:t>exact</a:t>
            </a:r>
            <a:r>
              <a:rPr lang="en-US" dirty="0" smtClean="0"/>
              <a:t> opposite way</a:t>
            </a:r>
          </a:p>
          <a:p>
            <a:pPr lvl="1"/>
            <a:r>
              <a:rPr lang="en-US" dirty="0" smtClean="0"/>
              <a:t>Organize the program “by rows” or “by columns”</a:t>
            </a:r>
          </a:p>
          <a:p>
            <a:pPr lvl="1"/>
            <a:endParaRPr lang="en-US" sz="1000" dirty="0"/>
          </a:p>
          <a:p>
            <a:r>
              <a:rPr lang="en-US" dirty="0" smtClean="0"/>
              <a:t>Which is “most natural” may depend on what you are doing (e.g., an interpreter vs. a GUI) or personal taste</a:t>
            </a:r>
          </a:p>
          <a:p>
            <a:endParaRPr lang="en-US" sz="1000" dirty="0"/>
          </a:p>
          <a:p>
            <a:r>
              <a:rPr lang="en-US" dirty="0" smtClean="0"/>
              <a:t>Code layout is important, but there’s no perfect way since software has many dimensions of structure</a:t>
            </a:r>
          </a:p>
          <a:p>
            <a:pPr lvl="1"/>
            <a:r>
              <a:rPr lang="en-US" dirty="0" smtClean="0"/>
              <a:t>Tools, IDEs can help with multiple “views” (e.g., rows / columns)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68651"/>
              </p:ext>
            </p:extLst>
          </p:nvPr>
        </p:nvGraphicFramePr>
        <p:xfrm>
          <a:off x="1752601" y="1331576"/>
          <a:ext cx="5867399" cy="1868824"/>
        </p:xfrm>
        <a:graphic>
          <a:graphicData uri="http://schemas.openxmlformats.org/drawingml/2006/table">
            <a:tbl>
              <a:tblPr/>
              <a:tblGrid>
                <a:gridCol w="1429238"/>
                <a:gridCol w="1128346"/>
                <a:gridCol w="977900"/>
                <a:gridCol w="1053123"/>
                <a:gridCol w="1278792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toString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hasZero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29946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for stage 2: 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 smtClean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 smtClean="0"/>
              <a:t>But beyond just style, this decision affects what (unexpected?) software </a:t>
            </a:r>
            <a:r>
              <a:rPr lang="en-US" i="1" dirty="0" smtClean="0"/>
              <a:t>extensions</a:t>
            </a:r>
            <a:r>
              <a:rPr lang="en-US" dirty="0" smtClean="0"/>
              <a:t> are easy and/or do not change old code</a:t>
            </a:r>
          </a:p>
          <a:p>
            <a:endParaRPr lang="en-US" sz="600" dirty="0"/>
          </a:p>
          <a:p>
            <a:r>
              <a:rPr lang="en-US" dirty="0" smtClean="0"/>
              <a:t>Functions:</a:t>
            </a:r>
          </a:p>
          <a:p>
            <a:pPr lvl="1"/>
            <a:r>
              <a:rPr lang="en-US" dirty="0" smtClean="0"/>
              <a:t>Easy to add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 smtClean="0"/>
              <a:t> requires modifying old functions, but ML type-checker gives a to-do list if we avoided wildcard patterns in Stage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927189"/>
              </p:ext>
            </p:extLst>
          </p:nvPr>
        </p:nvGraphicFramePr>
        <p:xfrm>
          <a:off x="1752601" y="1219200"/>
          <a:ext cx="6248399" cy="1868824"/>
        </p:xfrm>
        <a:graphic>
          <a:graphicData uri="http://schemas.openxmlformats.org/drawingml/2006/table">
            <a:tbl>
              <a:tblPr/>
              <a:tblGrid>
                <a:gridCol w="990599"/>
                <a:gridCol w="1143000"/>
                <a:gridCol w="1066800"/>
                <a:gridCol w="1143000"/>
                <a:gridCol w="19050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toString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hasZero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noNegConstants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61827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for stage 2: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00400"/>
            <a:ext cx="7772400" cy="3352800"/>
          </a:xfrm>
        </p:spPr>
        <p:txBody>
          <a:bodyPr/>
          <a:lstStyle/>
          <a:p>
            <a:r>
              <a:rPr lang="en-US" dirty="0" smtClean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 smtClean="0"/>
              <a:t>But beyond just style, this decision affects what (unexpected?) software </a:t>
            </a:r>
            <a:r>
              <a:rPr lang="en-US" i="1" dirty="0" smtClean="0"/>
              <a:t>extensions</a:t>
            </a:r>
            <a:r>
              <a:rPr lang="en-US" dirty="0" smtClean="0"/>
              <a:t> are easy and/or do not change old code</a:t>
            </a:r>
          </a:p>
          <a:p>
            <a:endParaRPr lang="en-US" sz="600" dirty="0"/>
          </a:p>
          <a:p>
            <a:r>
              <a:rPr lang="en-US" dirty="0" smtClean="0"/>
              <a:t>Objects:</a:t>
            </a:r>
          </a:p>
          <a:p>
            <a:pPr lvl="1"/>
            <a:r>
              <a:rPr lang="en-US" dirty="0" smtClean="0"/>
              <a:t>Easy to add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r>
              <a:rPr lang="en-US" dirty="0" smtClean="0"/>
              <a:t> requires modifying old classes, but Java type-checker gives a to-do list if we avoided default methods in Stage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723386"/>
              </p:ext>
            </p:extLst>
          </p:nvPr>
        </p:nvGraphicFramePr>
        <p:xfrm>
          <a:off x="1752601" y="1219200"/>
          <a:ext cx="6248399" cy="1868824"/>
        </p:xfrm>
        <a:graphic>
          <a:graphicData uri="http://schemas.openxmlformats.org/drawingml/2006/table">
            <a:tbl>
              <a:tblPr/>
              <a:tblGrid>
                <a:gridCol w="990599"/>
                <a:gridCol w="1143000"/>
                <a:gridCol w="1066800"/>
                <a:gridCol w="1143000"/>
                <a:gridCol w="19050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toString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hasZero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noNegConstants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3045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is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allow new operations and objects allow new variants without modifying existing code </a:t>
            </a:r>
            <a:r>
              <a:rPr lang="en-US" i="1" dirty="0" smtClean="0"/>
              <a:t>even if they didn’t plan for it</a:t>
            </a:r>
          </a:p>
          <a:p>
            <a:pPr lvl="1"/>
            <a:r>
              <a:rPr lang="en-US" dirty="0" smtClean="0"/>
              <a:t>The programming style “just works that way”</a:t>
            </a:r>
          </a:p>
          <a:p>
            <a:endParaRPr lang="en-US" dirty="0" smtClean="0"/>
          </a:p>
          <a:p>
            <a:r>
              <a:rPr lang="en-US" dirty="0" smtClean="0"/>
              <a:t>Functions can support new variants somewhat awkwardly “if they plan ahead” </a:t>
            </a:r>
          </a:p>
          <a:p>
            <a:pPr lvl="1"/>
            <a:r>
              <a:rPr lang="en-US" dirty="0" smtClean="0"/>
              <a:t>See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'a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ext_exp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eval_ext</a:t>
            </a:r>
            <a:r>
              <a:rPr lang="en-US" dirty="0" smtClean="0"/>
              <a:t> at bottom of lec23.sml if interested</a:t>
            </a:r>
          </a:p>
          <a:p>
            <a:pPr lvl="1"/>
            <a:endParaRPr lang="en-US" dirty="0"/>
          </a:p>
          <a:p>
            <a:r>
              <a:rPr lang="en-US" dirty="0" smtClean="0"/>
              <a:t>Objects can support new operations somewhat awkwardly “if they plan ahead”</a:t>
            </a:r>
          </a:p>
          <a:p>
            <a:pPr lvl="1"/>
            <a:r>
              <a:rPr lang="en-US" dirty="0" smtClean="0"/>
              <a:t>The popular Visitor Pattern (not shown here), which uses the double-dispatch pattern (used next for another purpose)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0242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108618</TotalTime>
  <Words>1665</Words>
  <Application>Microsoft Office PowerPoint</Application>
  <PresentationFormat>On-screen Show (4:3)</PresentationFormat>
  <Paragraphs>275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dan_design_template</vt:lpstr>
      <vt:lpstr>CSE341: Programming Languages  Lecture 23 OO vs. Functional Decomposition;   Adding Operations &amp; Variants;       Double-Dispatch</vt:lpstr>
      <vt:lpstr>Breaking things down</vt:lpstr>
      <vt:lpstr>The expression example</vt:lpstr>
      <vt:lpstr>Standard approach in ML</vt:lpstr>
      <vt:lpstr>Standard approach in OOP</vt:lpstr>
      <vt:lpstr>A big CSE341 punchline</vt:lpstr>
      <vt:lpstr>Now for stage 2: FP</vt:lpstr>
      <vt:lpstr>Now for stage 2: OOP</vt:lpstr>
      <vt:lpstr>The other way is possible</vt:lpstr>
      <vt:lpstr>Thoughts on Extensibility</vt:lpstr>
      <vt:lpstr>Stage 3: Binary operations</vt:lpstr>
      <vt:lpstr>Binary operation in SML</vt:lpstr>
      <vt:lpstr>Binary operation in OOP: first try</vt:lpstr>
      <vt:lpstr>A more OO style</vt:lpstr>
      <vt:lpstr>The double-dispatch “trick”</vt:lpstr>
      <vt:lpstr>Works in Java too</vt:lpstr>
      <vt:lpstr>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2048</cp:revision>
  <dcterms:created xsi:type="dcterms:W3CDTF">2009-03-13T20:43:19Z</dcterms:created>
  <dcterms:modified xsi:type="dcterms:W3CDTF">2011-11-28T16:52:24Z</dcterms:modified>
</cp:coreProperties>
</file>