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1"/>
  </p:notesMasterIdLst>
  <p:sldIdLst>
    <p:sldId id="256" r:id="rId2"/>
    <p:sldId id="291" r:id="rId3"/>
    <p:sldId id="286" r:id="rId4"/>
    <p:sldId id="287" r:id="rId5"/>
    <p:sldId id="288" r:id="rId6"/>
    <p:sldId id="293" r:id="rId7"/>
    <p:sldId id="294" r:id="rId8"/>
    <p:sldId id="295" r:id="rId9"/>
    <p:sldId id="296" r:id="rId10"/>
    <p:sldId id="297" r:id="rId11"/>
    <p:sldId id="298" r:id="rId12"/>
    <p:sldId id="299" r:id="rId13"/>
    <p:sldId id="300" r:id="rId14"/>
    <p:sldId id="301" r:id="rId15"/>
    <p:sldId id="302" r:id="rId16"/>
    <p:sldId id="305" r:id="rId17"/>
    <p:sldId id="306" r:id="rId18"/>
    <p:sldId id="307" r:id="rId19"/>
    <p:sldId id="292" r:id="rId2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756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09800"/>
            <a:ext cx="7772400" cy="25146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26</a:t>
            </a:r>
            <a:br>
              <a:rPr lang="en-US" sz="3200" i="0" dirty="0" smtClean="0"/>
            </a:br>
            <a:r>
              <a:rPr lang="en-US" sz="3200" i="0" dirty="0" smtClean="0"/>
              <a:t>Subtyping for OOP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5029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Fall 2011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 shadowing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14600"/>
            <a:ext cx="7772400" cy="3886200"/>
          </a:xfrm>
        </p:spPr>
        <p:txBody>
          <a:bodyPr/>
          <a:lstStyle/>
          <a:p>
            <a:r>
              <a:rPr lang="en-US" dirty="0" smtClean="0"/>
              <a:t>What we have learned:  Mutable fields must have the same type in subclass and superclass, so no "overriding" possible</a:t>
            </a:r>
          </a:p>
          <a:p>
            <a:pPr lvl="1"/>
            <a:r>
              <a:rPr lang="en-US" dirty="0" smtClean="0"/>
              <a:t>Changing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 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FancyColor</a:t>
            </a:r>
            <a:r>
              <a:rPr lang="en-US" dirty="0" smtClean="0"/>
              <a:t> would be unsound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Java: A field declared in the subclass can have the same name as an inherited field, but it is a new, different field</a:t>
            </a:r>
          </a:p>
          <a:p>
            <a:pPr lvl="1"/>
            <a:r>
              <a:rPr lang="en-US" dirty="0" smtClean="0"/>
              <a:t>Field in subclass shadows</a:t>
            </a:r>
          </a:p>
          <a:p>
            <a:pPr lvl="1"/>
            <a:r>
              <a:rPr lang="en-US" dirty="0" smtClean="0"/>
              <a:t>Can access other field with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super.color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No dynamic dispatch:  inherited methods use old field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So: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dirty="0" smtClean="0"/>
              <a:t> can be any type,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Color</a:t>
            </a:r>
            <a:r>
              <a:rPr lang="en-US" dirty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FancyColor</a:t>
            </a:r>
            <a:r>
              <a:rPr lang="en-US" b="1" dirty="0" smtClean="0">
                <a:latin typeface="+mj-lt"/>
                <a:cs typeface="Courier New" pitchFamily="49" charset="0"/>
              </a:rPr>
              <a:t>,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Pizza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A different field with shadowing rules, not a subtyping issue</a:t>
            </a:r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81200" y="1143000"/>
            <a:ext cx="54102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MyColorPt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ColorPt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T1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color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838617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overriding / overloading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743200"/>
            <a:ext cx="7772400" cy="3733800"/>
          </a:xfrm>
        </p:spPr>
        <p:txBody>
          <a:bodyPr/>
          <a:lstStyle/>
          <a:p>
            <a:r>
              <a:rPr lang="en-US" dirty="0" smtClean="0"/>
              <a:t>What we have learned:  If we replace a method with one of a different type, need </a:t>
            </a:r>
            <a:r>
              <a:rPr lang="en-US" dirty="0" err="1" smtClean="0"/>
              <a:t>contravariant</a:t>
            </a:r>
            <a:r>
              <a:rPr lang="en-US" dirty="0" smtClean="0"/>
              <a:t> arguments, covariant result</a:t>
            </a:r>
          </a:p>
          <a:p>
            <a:pPr lvl="1"/>
            <a:r>
              <a:rPr lang="en-US" dirty="0" smtClean="0"/>
              <a:t>So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dirty="0" smtClean="0"/>
              <a:t> could be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Color</a:t>
            </a:r>
            <a:r>
              <a:rPr lang="en-US" dirty="0" smtClean="0"/>
              <a:t> 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FancyColor</a:t>
            </a:r>
            <a:r>
              <a:rPr lang="en-US" dirty="0" smtClean="0"/>
              <a:t>  (true in Java too)</a:t>
            </a:r>
          </a:p>
          <a:p>
            <a:pPr lvl="1"/>
            <a:r>
              <a:rPr lang="en-US" dirty="0" smtClean="0"/>
              <a:t>So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T3</a:t>
            </a:r>
            <a:r>
              <a:rPr lang="en-US" dirty="0" smtClean="0"/>
              <a:t> could be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Color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dirty="0" smtClean="0">
                <a:latin typeface="+mj-lt"/>
                <a:cs typeface="Courier New" pitchFamily="49" charset="0"/>
              </a:rPr>
              <a:t>(not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FancyColor</a:t>
            </a:r>
            <a:r>
              <a:rPr lang="en-US" dirty="0" smtClean="0">
                <a:latin typeface="+mj-lt"/>
                <a:cs typeface="Courier New" pitchFamily="49" charset="0"/>
              </a:rPr>
              <a:t>!)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Java: A method declared with different argument types is a different method with the same name</a:t>
            </a:r>
          </a:p>
          <a:p>
            <a:pPr lvl="1"/>
            <a:r>
              <a:rPr lang="en-US" dirty="0" smtClean="0"/>
              <a:t>So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T3</a:t>
            </a:r>
            <a:r>
              <a:rPr lang="en-US" dirty="0" smtClean="0"/>
              <a:t> can be any type</a:t>
            </a:r>
          </a:p>
          <a:p>
            <a:pPr lvl="1"/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T3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Color</a:t>
            </a:r>
            <a:r>
              <a:rPr lang="en-US" dirty="0" smtClean="0"/>
              <a:t>, then we are overriding, for any other type, we are adding a new method</a:t>
            </a:r>
          </a:p>
          <a:p>
            <a:pPr lvl="2"/>
            <a:r>
              <a:rPr lang="en-US" dirty="0" smtClean="0"/>
              <a:t>Simply no syntax for overriding with </a:t>
            </a:r>
            <a:r>
              <a:rPr lang="en-US" dirty="0" err="1" smtClean="0"/>
              <a:t>contravariant</a:t>
            </a:r>
            <a:r>
              <a:rPr lang="en-US" dirty="0" smtClean="0"/>
              <a:t> </a:t>
            </a:r>
            <a:r>
              <a:rPr lang="en-US" dirty="0" err="1" smtClean="0"/>
              <a:t>args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52600" y="1295400"/>
            <a:ext cx="53340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MyColorPt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ColorPt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T2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getColor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 { …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setColor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T3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 … 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912827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overloading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876800"/>
          </a:xfrm>
        </p:spPr>
        <p:txBody>
          <a:bodyPr/>
          <a:lstStyle/>
          <a:p>
            <a:r>
              <a:rPr lang="en-US" dirty="0" smtClean="0"/>
              <a:t>So a Java class can have multiple methods with the same name</a:t>
            </a:r>
          </a:p>
          <a:p>
            <a:pPr lvl="1"/>
            <a:r>
              <a:rPr lang="en-US" dirty="0" smtClean="0"/>
              <a:t>Called </a:t>
            </a:r>
            <a:r>
              <a:rPr lang="en-US" i="1" dirty="0" smtClean="0">
                <a:solidFill>
                  <a:schemeClr val="accent2"/>
                </a:solidFill>
              </a:rPr>
              <a:t>overloading</a:t>
            </a:r>
          </a:p>
          <a:p>
            <a:pPr lvl="1"/>
            <a:endParaRPr lang="en-US" sz="1400" dirty="0"/>
          </a:p>
          <a:p>
            <a:r>
              <a:rPr lang="en-US" dirty="0" smtClean="0"/>
              <a:t>Must revisit the key question in OOP: </a:t>
            </a:r>
          </a:p>
          <a:p>
            <a:pPr marL="0" indent="0" algn="ctr">
              <a:buNone/>
            </a:pPr>
            <a:r>
              <a:rPr lang="en-US" dirty="0" smtClean="0"/>
              <a:t>What does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e0.m(e1,…,en)</a:t>
            </a:r>
            <a:r>
              <a:rPr lang="en-US" dirty="0" smtClean="0"/>
              <a:t> mean?</a:t>
            </a:r>
          </a:p>
          <a:p>
            <a:endParaRPr lang="en-US" sz="1400" dirty="0"/>
          </a:p>
          <a:p>
            <a:r>
              <a:rPr lang="en-US" dirty="0" smtClean="0"/>
              <a:t>As before:</a:t>
            </a:r>
          </a:p>
          <a:p>
            <a:pPr lvl="1"/>
            <a:r>
              <a:rPr lang="en-US" dirty="0" smtClean="0"/>
              <a:t>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e0</a:t>
            </a:r>
            <a:r>
              <a:rPr lang="en-US" dirty="0" smtClean="0"/>
              <a:t>, …,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v0</a:t>
            </a:r>
            <a:r>
              <a:rPr lang="en-US" dirty="0" smtClean="0"/>
              <a:t>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Look up </a:t>
            </a:r>
            <a:r>
              <a:rPr lang="en-US" i="1" dirty="0" smtClean="0">
                <a:solidFill>
                  <a:schemeClr val="accent2"/>
                </a:solidFill>
              </a:rPr>
              <a:t>class</a:t>
            </a:r>
            <a:r>
              <a:rPr lang="en-US" dirty="0" smtClean="0"/>
              <a:t>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v0</a:t>
            </a:r>
            <a:r>
              <a:rPr lang="en-US" dirty="0" smtClean="0"/>
              <a:t> (dynamic dispatch)</a:t>
            </a:r>
          </a:p>
          <a:p>
            <a:pPr lvl="1"/>
            <a:endParaRPr lang="en-US" sz="1400" dirty="0" smtClean="0"/>
          </a:p>
          <a:p>
            <a:r>
              <a:rPr lang="en-US" dirty="0" smtClean="0"/>
              <a:t>But now the class may have more than one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</a:p>
          <a:p>
            <a:pPr lvl="1"/>
            <a:r>
              <a:rPr lang="en-US" dirty="0" smtClean="0"/>
              <a:t>Java: Pick the "best" one using the </a:t>
            </a:r>
            <a:r>
              <a:rPr lang="en-US" i="1" dirty="0" smtClean="0">
                <a:solidFill>
                  <a:schemeClr val="accent2"/>
                </a:solidFill>
              </a:rPr>
              <a:t>static types</a:t>
            </a:r>
            <a:r>
              <a:rPr lang="en-US" dirty="0" smtClean="0"/>
              <a:t>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, …,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</a:t>
            </a:r>
          </a:p>
          <a:p>
            <a:pPr lvl="2"/>
            <a:r>
              <a:rPr lang="en-US" dirty="0" smtClean="0"/>
              <a:t>The (run-time) class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v1</a:t>
            </a:r>
            <a:r>
              <a:rPr lang="en-US" dirty="0" smtClean="0"/>
              <a:t>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vn</a:t>
            </a:r>
            <a:r>
              <a:rPr lang="en-US" dirty="0" smtClean="0"/>
              <a:t> is irrelevant</a:t>
            </a:r>
          </a:p>
          <a:p>
            <a:pPr lvl="2"/>
            <a:r>
              <a:rPr lang="en-US" dirty="0" smtClean="0"/>
              <a:t>"Best" is complicated, roughly "least amount of subtyping"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030840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overloading examples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1295400"/>
            <a:ext cx="7696200" cy="472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Color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Object { String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 }</a:t>
            </a: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FancyColor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Color {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shade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endParaRPr lang="en-US" sz="6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    {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…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}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A</a:t>
            </a: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(Color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    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…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B</a:t>
            </a: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FancyColor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…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C</a:t>
            </a: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(Color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FancyColor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{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…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D</a:t>
            </a:r>
            <a:endParaRPr lang="en-US" sz="2000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FancyColor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Color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…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E</a:t>
            </a:r>
            <a:endParaRPr lang="en-US" sz="2000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kern="0" dirty="0" err="1" smtClean="0">
                <a:latin typeface="Courier New" pitchFamily="49" charset="0"/>
              </a:rPr>
              <a:t>MyClass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obj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MyClass</a:t>
            </a:r>
            <a:r>
              <a:rPr lang="en-US" sz="2000" kern="0" dirty="0" smtClean="0">
                <a:latin typeface="Courier New" pitchFamily="49" charset="0"/>
              </a:rPr>
              <a:t>(…);</a:t>
            </a: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Color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c1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Color(…);</a:t>
            </a: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kern="0" dirty="0" err="1" smtClean="0">
                <a:latin typeface="Courier New" pitchFamily="49" charset="0"/>
              </a:rPr>
              <a:t>FancyColor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c2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FancyColor</a:t>
            </a:r>
            <a:r>
              <a:rPr lang="en-US" sz="2000" kern="0" dirty="0" smtClean="0">
                <a:latin typeface="Courier New" pitchFamily="49" charset="0"/>
              </a:rPr>
              <a:t>(…);</a:t>
            </a: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Color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c3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FancyColor</a:t>
            </a:r>
            <a:r>
              <a:rPr lang="en-US" sz="2000" kern="0" dirty="0" smtClean="0">
                <a:latin typeface="Courier New" pitchFamily="49" charset="0"/>
              </a:rPr>
              <a:t>(…);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subtyping!</a:t>
            </a: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kern="0" dirty="0" err="1" smtClean="0">
                <a:latin typeface="Courier New" pitchFamily="49" charset="0"/>
              </a:rPr>
              <a:t>obj.m</a:t>
            </a:r>
            <a:r>
              <a:rPr lang="en-US" sz="2000" kern="0" dirty="0" smtClean="0">
                <a:latin typeface="Courier New" pitchFamily="49" charset="0"/>
              </a:rPr>
              <a:t>(c1);  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B</a:t>
            </a: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kern="0" dirty="0" err="1" smtClean="0">
                <a:latin typeface="Courier New" pitchFamily="49" charset="0"/>
              </a:rPr>
              <a:t>obj.m</a:t>
            </a:r>
            <a:r>
              <a:rPr lang="en-US" sz="2000" kern="0" dirty="0" smtClean="0">
                <a:latin typeface="Courier New" pitchFamily="49" charset="0"/>
              </a:rPr>
              <a:t>(c2);  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C</a:t>
            </a: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kern="0" dirty="0" err="1" smtClean="0">
                <a:latin typeface="Courier New" pitchFamily="49" charset="0"/>
              </a:rPr>
              <a:t>obj.m</a:t>
            </a:r>
            <a:r>
              <a:rPr lang="en-US" sz="2000" kern="0" dirty="0" smtClean="0">
                <a:latin typeface="Courier New" pitchFamily="49" charset="0"/>
              </a:rPr>
              <a:t>(c3);  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B static overloading!</a:t>
            </a: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kern="0" dirty="0" err="1" smtClean="0">
                <a:latin typeface="Courier New" pitchFamily="49" charset="0"/>
              </a:rPr>
              <a:t>obj.m</a:t>
            </a:r>
            <a:r>
              <a:rPr lang="en-US" sz="2000" kern="0" dirty="0" smtClean="0">
                <a:latin typeface="Courier New" pitchFamily="49" charset="0"/>
              </a:rPr>
              <a:t>(c1,c2);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D</a:t>
            </a: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kern="0" dirty="0" err="1" smtClean="0">
                <a:latin typeface="Courier New" pitchFamily="49" charset="0"/>
              </a:rPr>
              <a:t>obj.m</a:t>
            </a:r>
            <a:r>
              <a:rPr lang="en-US" sz="2000" kern="0" dirty="0" smtClean="0">
                <a:latin typeface="Courier New" pitchFamily="49" charset="0"/>
              </a:rPr>
              <a:t>(c1,c3);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type error: no method matches</a:t>
            </a: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kern="0" dirty="0" err="1" smtClean="0">
                <a:latin typeface="Courier New" pitchFamily="49" charset="0"/>
              </a:rPr>
              <a:t>obj.m</a:t>
            </a:r>
            <a:r>
              <a:rPr lang="en-US" sz="2000" kern="0" dirty="0" smtClean="0">
                <a:latin typeface="Courier New" pitchFamily="49" charset="0"/>
              </a:rPr>
              <a:t>(c2,c2);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type error: no best match (tie)</a:t>
            </a: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479261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Java's rules for </a:t>
            </a:r>
            <a:r>
              <a:rPr lang="en-US" dirty="0" err="1" smtClean="0"/>
              <a:t>subclassing</a:t>
            </a:r>
            <a:r>
              <a:rPr lang="en-US" dirty="0" smtClean="0"/>
              <a:t> and overriding are sound because they allow less than they could based on record and function subtyping</a:t>
            </a:r>
          </a:p>
          <a:p>
            <a:endParaRPr lang="en-US" dirty="0"/>
          </a:p>
          <a:p>
            <a:r>
              <a:rPr lang="en-US" dirty="0" smtClean="0"/>
              <a:t>Static overloading saves you the trouble of making up different method names</a:t>
            </a:r>
          </a:p>
          <a:p>
            <a:pPr lvl="1"/>
            <a:r>
              <a:rPr lang="en-US" dirty="0" smtClean="0"/>
              <a:t>Often convenient, but the exact rules are complicated</a:t>
            </a:r>
          </a:p>
          <a:p>
            <a:pPr lvl="1"/>
            <a:r>
              <a:rPr lang="en-US" dirty="0" smtClean="0"/>
              <a:t>This is not </a:t>
            </a:r>
            <a:r>
              <a:rPr lang="en-US" dirty="0" err="1" smtClean="0"/>
              <a:t>multimethods</a:t>
            </a:r>
            <a:r>
              <a:rPr lang="en-US" dirty="0" smtClean="0"/>
              <a:t> </a:t>
            </a:r>
          </a:p>
          <a:p>
            <a:pPr lvl="2"/>
            <a:r>
              <a:rPr lang="en-US" dirty="0"/>
              <a:t>So still have to code up double dispatch </a:t>
            </a:r>
            <a:r>
              <a:rPr lang="en-US" dirty="0" smtClean="0"/>
              <a:t>manually</a:t>
            </a:r>
          </a:p>
          <a:p>
            <a:pPr lvl="2"/>
            <a:r>
              <a:rPr lang="en-US" dirty="0" err="1" smtClean="0"/>
              <a:t>Multimethods</a:t>
            </a:r>
            <a:r>
              <a:rPr lang="en-US" dirty="0" smtClean="0"/>
              <a:t> look up method using class of all </a:t>
            </a:r>
            <a:r>
              <a:rPr lang="en-US" dirty="0" err="1" smtClean="0"/>
              <a:t>args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Biggest unnecessary restriction in Java is having subtyping only via subclasses and interfaces…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426698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Names vs.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924800" cy="4953000"/>
          </a:xfrm>
        </p:spPr>
        <p:txBody>
          <a:bodyPr/>
          <a:lstStyle/>
          <a:p>
            <a:r>
              <a:rPr lang="en-US" dirty="0" smtClean="0"/>
              <a:t>From a "method not understood" perspective, no reason we couldn't make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ThreeActPlay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StringPair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Silly example, but key idea behind duck-typing:  Is the type of an object "what it can do" or "its place in the class hierarchy"</a:t>
            </a:r>
          </a:p>
          <a:p>
            <a:pPr lvl="1"/>
            <a:r>
              <a:rPr lang="en-US" dirty="0" smtClean="0"/>
              <a:t>Interfaces the former, but require explicit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implements</a:t>
            </a:r>
            <a:r>
              <a:rPr lang="en-US" dirty="0" smtClean="0"/>
              <a:t> clause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81200" y="2057400"/>
            <a:ext cx="48768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StringPair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342900" indent="-34290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first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second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setFirst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){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…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42900" indent="-34290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marL="342900" indent="-34290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42900" indent="-34290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ThreeActPlay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342900" indent="-34290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first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second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third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setFirst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){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…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342900" indent="-34290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342900" indent="-34290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557267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vs.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A class defines an object's behavior</a:t>
            </a:r>
          </a:p>
          <a:p>
            <a:pPr lvl="1"/>
            <a:r>
              <a:rPr lang="en-US" dirty="0" err="1" smtClean="0"/>
              <a:t>Subclassing</a:t>
            </a:r>
            <a:r>
              <a:rPr lang="en-US" dirty="0" smtClean="0"/>
              <a:t> inherits behavior and changes it via extension and overriding</a:t>
            </a:r>
          </a:p>
          <a:p>
            <a:pPr lvl="1"/>
            <a:endParaRPr lang="en-US" dirty="0"/>
          </a:p>
          <a:p>
            <a:r>
              <a:rPr lang="en-US" dirty="0" smtClean="0"/>
              <a:t>A type describes an object's field and method types</a:t>
            </a:r>
          </a:p>
          <a:p>
            <a:pPr lvl="1"/>
            <a:r>
              <a:rPr lang="en-US" dirty="0" smtClean="0"/>
              <a:t>A subtype is substitutable in terms of its field/method types</a:t>
            </a:r>
          </a:p>
          <a:p>
            <a:pPr lvl="1"/>
            <a:endParaRPr lang="en-US" dirty="0"/>
          </a:p>
          <a:p>
            <a:r>
              <a:rPr lang="en-US" dirty="0" smtClean="0"/>
              <a:t>These are separate concepts! </a:t>
            </a:r>
            <a:r>
              <a:rPr lang="en-US" dirty="0"/>
              <a:t> </a:t>
            </a:r>
            <a:r>
              <a:rPr lang="en-US" dirty="0" smtClean="0"/>
              <a:t>Try to use the terms correctly!</a:t>
            </a:r>
          </a:p>
          <a:p>
            <a:pPr lvl="1"/>
            <a:r>
              <a:rPr lang="en-US" dirty="0" smtClean="0"/>
              <a:t>Java/C# confuse them by requiring subclasses to be subtypes</a:t>
            </a:r>
          </a:p>
          <a:p>
            <a:pPr lvl="1"/>
            <a:r>
              <a:rPr lang="en-US" dirty="0" smtClean="0"/>
              <a:t>A class name is both a class and a type</a:t>
            </a:r>
          </a:p>
          <a:p>
            <a:pPr lvl="1"/>
            <a:r>
              <a:rPr lang="en-US" dirty="0" smtClean="0"/>
              <a:t>This confusion is convenient in practice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213385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001000" cy="5105400"/>
          </a:xfrm>
        </p:spPr>
        <p:txBody>
          <a:bodyPr/>
          <a:lstStyle/>
          <a:p>
            <a:r>
              <a:rPr lang="en-US" dirty="0" smtClean="0"/>
              <a:t>If subclasses did not have to be subtypes, then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ThreeDPoint</a:t>
            </a:r>
            <a:r>
              <a:rPr lang="en-US" dirty="0" smtClean="0"/>
              <a:t> could override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distance</a:t>
            </a:r>
            <a:r>
              <a:rPr lang="en-US" dirty="0" smtClean="0"/>
              <a:t> to take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ThreeDPoint</a:t>
            </a:r>
            <a:r>
              <a:rPr lang="en-US" dirty="0" smtClean="0"/>
              <a:t> argument</a:t>
            </a:r>
          </a:p>
          <a:p>
            <a:pPr lvl="1"/>
            <a:r>
              <a:rPr lang="en-US" dirty="0" smtClean="0"/>
              <a:t>Not allowed via subtyping (arguments are </a:t>
            </a:r>
            <a:r>
              <a:rPr lang="en-US" dirty="0" err="1" smtClean="0"/>
              <a:t>contravariant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But only works if other methods in superclass do not assume the type</a:t>
            </a:r>
          </a:p>
          <a:p>
            <a:pPr lvl="1"/>
            <a:r>
              <a:rPr lang="en-US" dirty="0" smtClean="0"/>
              <a:t>(Such a method allowed in Java via overloading)</a:t>
            </a:r>
          </a:p>
          <a:p>
            <a:pPr lvl="1"/>
            <a:endParaRPr lang="en-US" sz="1000" dirty="0"/>
          </a:p>
          <a:p>
            <a:r>
              <a:rPr lang="en-US" dirty="0" smtClean="0"/>
              <a:t>If subtypes did not have to be subclasses, then could have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Launchable</a:t>
            </a:r>
            <a:r>
              <a:rPr lang="en-US" dirty="0" smtClean="0"/>
              <a:t> type for any class with a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void launch()</a:t>
            </a:r>
          </a:p>
          <a:p>
            <a:pPr lvl="1"/>
            <a:r>
              <a:rPr lang="en-US" dirty="0" smtClean="0"/>
              <a:t>This is what interfaces are for</a:t>
            </a:r>
          </a:p>
          <a:p>
            <a:pPr lvl="1"/>
            <a:r>
              <a:rPr lang="en-US" dirty="0" smtClean="0"/>
              <a:t>Classes still have to explicitly "opt-in" to implementing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Launchable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Allows more subtyping, which allows more code reuse, but means you have to keep track of when you are launching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Missile</a:t>
            </a:r>
            <a:r>
              <a:rPr lang="en-US" dirty="0" smtClean="0"/>
              <a:t> versus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MarketingCampaign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941888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methods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Abstract methods are about the type of the class name</a:t>
            </a:r>
          </a:p>
          <a:p>
            <a:pPr lvl="1"/>
            <a:r>
              <a:rPr lang="en-US" dirty="0" smtClean="0"/>
              <a:t>All values of the type have the method</a:t>
            </a:r>
          </a:p>
          <a:p>
            <a:pPr lvl="1"/>
            <a:r>
              <a:rPr lang="en-US" dirty="0" smtClean="0"/>
              <a:t>So subclasses with instances must implement the method</a:t>
            </a:r>
          </a:p>
          <a:p>
            <a:pPr lvl="1"/>
            <a:endParaRPr lang="en-US" dirty="0"/>
          </a:p>
          <a:p>
            <a:r>
              <a:rPr lang="en-US" dirty="0" smtClean="0"/>
              <a:t>Abstract methods have nothing to do with defining behavior</a:t>
            </a:r>
          </a:p>
          <a:p>
            <a:pPr lvl="1"/>
            <a:r>
              <a:rPr lang="en-US" dirty="0" smtClean="0"/>
              <a:t>This is why Ruby doesn't have them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835261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b="1" i="0" dirty="0" smtClean="0">
                <a:latin typeface="Courier New" pitchFamily="49" charset="0"/>
                <a:cs typeface="Courier New" pitchFamily="49" charset="0"/>
              </a:rPr>
              <a:t>self/this</a:t>
            </a:r>
            <a:r>
              <a:rPr lang="en-US" dirty="0" smtClean="0"/>
              <a:t> is special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066800"/>
            <a:ext cx="7772400" cy="5257800"/>
          </a:xfrm>
        </p:spPr>
        <p:txBody>
          <a:bodyPr/>
          <a:lstStyle/>
          <a:p>
            <a:r>
              <a:rPr lang="en-US" dirty="0" smtClean="0"/>
              <a:t>Recall our Racket encoding of OOP-style</a:t>
            </a:r>
          </a:p>
          <a:p>
            <a:pPr lvl="1"/>
            <a:r>
              <a:rPr lang="en-US" dirty="0" smtClean="0"/>
              <a:t>"Objects" have a list of fields and a list of functions that take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as an explicit extra argument</a:t>
            </a:r>
          </a:p>
          <a:p>
            <a:pPr lvl="1"/>
            <a:endParaRPr lang="en-US" sz="1000" dirty="0"/>
          </a:p>
          <a:p>
            <a:r>
              <a:rPr lang="en-US" dirty="0" smtClean="0"/>
              <a:t>So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self/this</a:t>
            </a:r>
            <a:r>
              <a:rPr lang="en-US" dirty="0" smtClean="0"/>
              <a:t> is a function argument, is it </a:t>
            </a:r>
            <a:r>
              <a:rPr lang="en-US" dirty="0" err="1" smtClean="0"/>
              <a:t>contravariant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No, it's </a:t>
            </a:r>
            <a:r>
              <a:rPr lang="en-US" i="1" dirty="0" smtClean="0"/>
              <a:t>covariant</a:t>
            </a:r>
            <a:r>
              <a:rPr lang="en-US" dirty="0" smtClean="0"/>
              <a:t>: a method in a subclass can use fields and methods only available in the subclass: essential for OOP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sz="800" dirty="0" smtClean="0"/>
          </a:p>
          <a:p>
            <a:pPr lvl="1"/>
            <a:r>
              <a:rPr lang="en-US" dirty="0" smtClean="0"/>
              <a:t>Sound because calls always use the "whole object"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</a:p>
          <a:p>
            <a:pPr lvl="1"/>
            <a:r>
              <a:rPr lang="en-US" dirty="0" smtClean="0"/>
              <a:t>This is why coding up your own objects manually works much less well in a statically typed languages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3505200"/>
            <a:ext cx="3657600" cy="1752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342900" indent="-34290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(){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return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0; }</a:t>
            </a:r>
          </a:p>
          <a:p>
            <a:pPr marL="342900" indent="-34290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42900" indent="-34290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 {</a:t>
            </a:r>
          </a:p>
          <a:p>
            <a:pPr marL="342900" indent="-34290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(){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return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x; 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7843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How does subtyping for Java/C# relate to the subtyping in the last lecture?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Many of the same principles but Java/C#:</a:t>
            </a:r>
          </a:p>
          <a:p>
            <a:pPr lvl="1"/>
            <a:r>
              <a:rPr lang="en-US" dirty="0" smtClean="0"/>
              <a:t>Use class and interface </a:t>
            </a:r>
            <a:r>
              <a:rPr lang="en-US" i="1" dirty="0" smtClean="0"/>
              <a:t>names</a:t>
            </a:r>
            <a:r>
              <a:rPr lang="en-US" dirty="0" smtClean="0"/>
              <a:t> for types</a:t>
            </a:r>
          </a:p>
          <a:p>
            <a:pPr lvl="1"/>
            <a:r>
              <a:rPr lang="en-US" dirty="0" smtClean="0"/>
              <a:t>Support </a:t>
            </a:r>
            <a:r>
              <a:rPr lang="en-US" i="1" dirty="0" smtClean="0"/>
              <a:t>static overloading</a:t>
            </a:r>
            <a:r>
              <a:rPr lang="en-US" dirty="0" smtClean="0"/>
              <a:t> instead of </a:t>
            </a:r>
            <a:r>
              <a:rPr lang="en-US" dirty="0" err="1" smtClean="0"/>
              <a:t>contravariant</a:t>
            </a:r>
            <a:r>
              <a:rPr lang="en-US" dirty="0" smtClean="0"/>
              <a:t> arguments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2632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have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record subtype can have more fields than its </a:t>
            </a:r>
            <a:r>
              <a:rPr lang="en-US" dirty="0" err="1" smtClean="0"/>
              <a:t>supertype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 mutable record field cannot have its type change via subtyping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An immutable record field can be covariant for subtyping (depth)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Function </a:t>
            </a:r>
            <a:r>
              <a:rPr lang="en-US" dirty="0" err="1" smtClean="0"/>
              <a:t>subytping</a:t>
            </a:r>
            <a:r>
              <a:rPr lang="en-US" dirty="0" smtClean="0"/>
              <a:t> uses </a:t>
            </a:r>
            <a:r>
              <a:rPr lang="en-US" dirty="0" err="1" smtClean="0"/>
              <a:t>contravariant</a:t>
            </a:r>
            <a:r>
              <a:rPr lang="en-US" dirty="0" smtClean="0"/>
              <a:t> argument types and covariant result types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Now can use this to understand how we could type-check OOP…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33224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object 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Objects are basically records holding fields and methods</a:t>
            </a:r>
          </a:p>
          <a:p>
            <a:pPr lvl="1"/>
            <a:r>
              <a:rPr lang="en-US" dirty="0" smtClean="0"/>
              <a:t>Fields are mutable</a:t>
            </a:r>
          </a:p>
          <a:p>
            <a:pPr lvl="1"/>
            <a:r>
              <a:rPr lang="en-US" dirty="0" smtClean="0"/>
              <a:t>Methods are immutable functions that also have access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dirty="0" smtClean="0"/>
              <a:t> /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So we </a:t>
            </a:r>
            <a:r>
              <a:rPr lang="en-US" i="1" dirty="0" smtClean="0">
                <a:latin typeface="+mj-lt"/>
                <a:cs typeface="Courier New" pitchFamily="49" charset="0"/>
              </a:rPr>
              <a:t>could</a:t>
            </a:r>
            <a:r>
              <a:rPr lang="en-US" dirty="0" smtClean="0">
                <a:latin typeface="+mj-lt"/>
                <a:cs typeface="Courier New" pitchFamily="49" charset="0"/>
              </a:rPr>
              <a:t> design a type system using types very much like our record types from last lecture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Subtypes can have extra fields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Subtypes can have extra methods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Subtypes can have methods with </a:t>
            </a:r>
            <a:r>
              <a:rPr lang="en-US" dirty="0" err="1" smtClean="0">
                <a:latin typeface="+mj-lt"/>
                <a:cs typeface="Courier New" pitchFamily="49" charset="0"/>
              </a:rPr>
              <a:t>contravariant</a:t>
            </a:r>
            <a:r>
              <a:rPr lang="en-US" dirty="0" smtClean="0">
                <a:latin typeface="+mj-lt"/>
                <a:cs typeface="Courier New" pitchFamily="49" charset="0"/>
              </a:rPr>
              <a:t> arguments and covariant result compared to same method in </a:t>
            </a:r>
            <a:r>
              <a:rPr lang="en-US" dirty="0" err="1" smtClean="0">
                <a:latin typeface="+mj-lt"/>
                <a:cs typeface="Courier New" pitchFamily="49" charset="0"/>
              </a:rPr>
              <a:t>supertype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Sound only because method "slots" are immutable!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07703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is more restrictive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Java's object types don't look like: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{fields: x:real, y:real, …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methods: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distToOrigin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: () -&gt; real, … }</a:t>
            </a:r>
          </a:p>
          <a:p>
            <a:pPr marL="0" indent="0">
              <a:buNone/>
            </a:pPr>
            <a:r>
              <a:rPr lang="en-US" dirty="0" smtClean="0"/>
              <a:t>Instead:</a:t>
            </a:r>
          </a:p>
          <a:p>
            <a:r>
              <a:rPr lang="en-US" dirty="0" smtClean="0"/>
              <a:t> Reuse class names as types</a:t>
            </a:r>
          </a:p>
          <a:p>
            <a:pPr lvl="1"/>
            <a:r>
              <a:rPr lang="en-US" dirty="0" smtClean="0"/>
              <a:t>Type has everything implied by the class definition</a:t>
            </a:r>
          </a:p>
          <a:p>
            <a:r>
              <a:rPr lang="en-US" dirty="0" smtClean="0"/>
              <a:t>Add more types with interface definitions</a:t>
            </a:r>
          </a:p>
          <a:p>
            <a:r>
              <a:rPr lang="en-US" dirty="0" smtClean="0"/>
              <a:t>Have only the subtyping explicitly stated via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dirty="0" smtClean="0"/>
              <a:t> 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implements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Cannot get "field missing" or "method missing" errors because this approach allows a subset of the subtyping that would be sound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1430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Java…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subclass can add fields but not remove them (width)</a:t>
            </a:r>
          </a:p>
          <a:p>
            <a:endParaRPr lang="en-US" sz="1000" dirty="0" smtClean="0"/>
          </a:p>
          <a:p>
            <a:r>
              <a:rPr lang="en-US" dirty="0" smtClean="0"/>
              <a:t>A subclass can add methods but not remove them (width)</a:t>
            </a:r>
          </a:p>
          <a:p>
            <a:endParaRPr lang="en-US" sz="1000" dirty="0" smtClean="0"/>
          </a:p>
          <a:p>
            <a:r>
              <a:rPr lang="en-US" dirty="0" smtClean="0"/>
              <a:t>A subclass can override a method with a covariant return type</a:t>
            </a:r>
          </a:p>
          <a:p>
            <a:pPr lvl="1"/>
            <a:r>
              <a:rPr lang="en-US" dirty="0" smtClean="0"/>
              <a:t>(Java didn't used to allow this)</a:t>
            </a:r>
          </a:p>
          <a:p>
            <a:pPr lvl="1"/>
            <a:r>
              <a:rPr lang="en-US" dirty="0" smtClean="0"/>
              <a:t>Depth on immutable slot + function subtyping</a:t>
            </a:r>
          </a:p>
          <a:p>
            <a:pPr lvl="1"/>
            <a:r>
              <a:rPr lang="en-US" dirty="0" smtClean="0"/>
              <a:t>But doesn't allow </a:t>
            </a:r>
            <a:r>
              <a:rPr lang="en-US" dirty="0" err="1" smtClean="0"/>
              <a:t>contravariant</a:t>
            </a:r>
            <a:r>
              <a:rPr lang="en-US" dirty="0" smtClean="0"/>
              <a:t> arguments (see later slides)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A class can implement more methods than an interface requires (width)</a:t>
            </a:r>
          </a:p>
          <a:p>
            <a:pPr lvl="1"/>
            <a:r>
              <a:rPr lang="en-US" dirty="0" smtClean="0"/>
              <a:t>Also allow covariant return types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6066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sz="2400" dirty="0" smtClean="0"/>
              <a:t>(constructors and  </a:t>
            </a:r>
            <a:r>
              <a:rPr lang="en-US" sz="2400" b="1" i="0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400" dirty="0" smtClean="0"/>
              <a:t> omitted)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1371600"/>
            <a:ext cx="7467600" cy="495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double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double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distance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latin typeface="Courier New" pitchFamily="49" charset="0"/>
              </a:rPr>
              <a:t>) { … }</a:t>
            </a: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Pt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shift</a:t>
            </a:r>
            <a:r>
              <a:rPr lang="en-US" sz="2000" kern="0" dirty="0" smtClean="0">
                <a:latin typeface="Courier New" pitchFamily="49" charset="0"/>
              </a:rPr>
              <a:t>(double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dx</a:t>
            </a:r>
            <a:r>
              <a:rPr lang="en-US" sz="2000" kern="0" dirty="0" smtClean="0">
                <a:latin typeface="Courier New" pitchFamily="49" charset="0"/>
              </a:rPr>
              <a:t>, double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dy</a:t>
            </a:r>
            <a:r>
              <a:rPr lang="en-US" sz="2000" kern="0" dirty="0" smtClean="0">
                <a:latin typeface="Courier New" pitchFamily="49" charset="0"/>
              </a:rPr>
              <a:t>) { … }</a:t>
            </a: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interface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Colorable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Color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getColor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setColor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(Color c);</a:t>
            </a: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ColorPt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implements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Colorable 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Color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color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Color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getColor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 {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return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this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color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setColor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(Color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{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this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.color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c;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ColorPt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shift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(double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double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super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.shift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return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ColorPt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p.x,p.y,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this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.color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} 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7036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instance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ColorPt</a:t>
            </a:r>
            <a:r>
              <a:rPr lang="en-US" dirty="0" smtClean="0"/>
              <a:t> is substitutable for any value of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Pt</a:t>
            </a:r>
            <a:r>
              <a:rPr lang="en-US" dirty="0" smtClean="0"/>
              <a:t> or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Colorable</a:t>
            </a:r>
          </a:p>
          <a:p>
            <a:pPr lvl="1"/>
            <a:r>
              <a:rPr lang="en-US" dirty="0" smtClean="0"/>
              <a:t>Adds field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color</a:t>
            </a:r>
          </a:p>
          <a:p>
            <a:pPr lvl="1"/>
            <a:r>
              <a:rPr lang="en-US" dirty="0" smtClean="0"/>
              <a:t>Gives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shift</a:t>
            </a:r>
            <a:r>
              <a:rPr lang="en-US" dirty="0" smtClean="0"/>
              <a:t> a more specific return type</a:t>
            </a:r>
          </a:p>
          <a:p>
            <a:pPr lvl="1"/>
            <a:r>
              <a:rPr lang="en-US" dirty="0" smtClean="0"/>
              <a:t>Adds methods w.r.t.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ColorPt</a:t>
            </a:r>
            <a:r>
              <a:rPr lang="en-US" dirty="0" smtClean="0"/>
              <a:t> and w.r.t.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Colorable</a:t>
            </a:r>
          </a:p>
          <a:p>
            <a:pPr lvl="1"/>
            <a:endParaRPr lang="en-US" dirty="0"/>
          </a:p>
          <a:p>
            <a:r>
              <a:rPr lang="en-US" dirty="0" smtClean="0"/>
              <a:t>What about </a:t>
            </a:r>
            <a:r>
              <a:rPr lang="en-US" i="1" dirty="0" smtClean="0"/>
              <a:t>changing</a:t>
            </a:r>
            <a:r>
              <a:rPr lang="en-US" dirty="0" smtClean="0"/>
              <a:t> the types of fields or method arguments?</a:t>
            </a:r>
          </a:p>
          <a:p>
            <a:pPr lvl="1"/>
            <a:r>
              <a:rPr lang="en-US" dirty="0" smtClean="0"/>
              <a:t>Not possible in Java</a:t>
            </a:r>
          </a:p>
          <a:p>
            <a:pPr lvl="1"/>
            <a:r>
              <a:rPr lang="en-US" dirty="0" smtClean="0"/>
              <a:t>For fields: to stay sound</a:t>
            </a:r>
          </a:p>
          <a:p>
            <a:pPr lvl="1"/>
            <a:r>
              <a:rPr lang="en-US" dirty="0" smtClean="0"/>
              <a:t>For methods: because Java has static overloading instead</a:t>
            </a:r>
          </a:p>
          <a:p>
            <a:pPr lvl="1"/>
            <a:r>
              <a:rPr lang="en-US" dirty="0" smtClean="0"/>
              <a:t>In both cases, "it type-checks" but "it" actually adds new fields/methods with the same name (kind of confusing)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60348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 </a:t>
            </a:r>
            <a:r>
              <a:rPr lang="en-US" sz="2000" dirty="0" smtClean="0"/>
              <a:t>(again omitting constructors)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1295400"/>
            <a:ext cx="7772400" cy="3657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ColorPt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implements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Colorable {</a:t>
            </a: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Color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color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Color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getColor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 {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return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this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.color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setColor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(Color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{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this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.color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 c;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ColorPt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shift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(double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double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{ … }</a:t>
            </a: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Color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Object { String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}</a:t>
            </a: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FancyColor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Color {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shade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MyColorPt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ColorPt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T1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color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getColor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 { …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setColor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T3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 … 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806669" y="5181600"/>
            <a:ext cx="7772400" cy="1066800"/>
          </a:xfrm>
        </p:spPr>
        <p:txBody>
          <a:bodyPr/>
          <a:lstStyle/>
          <a:p>
            <a:r>
              <a:rPr lang="en-US" dirty="0" smtClean="0"/>
              <a:t>What does </a:t>
            </a:r>
            <a:r>
              <a:rPr lang="en-US" dirty="0" err="1" smtClean="0"/>
              <a:t>redeclaring</a:t>
            </a:r>
            <a:r>
              <a:rPr lang="en-US" dirty="0" smtClean="0"/>
              <a:t> a field or method mean?</a:t>
            </a:r>
          </a:p>
          <a:p>
            <a:r>
              <a:rPr lang="en-US" dirty="0" smtClean="0"/>
              <a:t>For each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T3</a:t>
            </a:r>
            <a:r>
              <a:rPr lang="en-US" dirty="0" smtClean="0"/>
              <a:t>, which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Color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FancyColor</a:t>
            </a:r>
            <a:r>
              <a:rPr lang="en-US" dirty="0" smtClean="0"/>
              <a:t> can they be?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645162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103371</TotalTime>
  <Words>1775</Words>
  <Application>Microsoft Office PowerPoint</Application>
  <PresentationFormat>On-screen Show (4:3)</PresentationFormat>
  <Paragraphs>310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dan_design_template</vt:lpstr>
      <vt:lpstr>CSE341: Programming Languages  Lecture 26 Subtyping for OOP</vt:lpstr>
      <vt:lpstr>This lecture</vt:lpstr>
      <vt:lpstr>What we have learned</vt:lpstr>
      <vt:lpstr>An object is…</vt:lpstr>
      <vt:lpstr>Java is more restrictive</vt:lpstr>
      <vt:lpstr>In Java…</vt:lpstr>
      <vt:lpstr>Example (constructors and  public omitted)</vt:lpstr>
      <vt:lpstr>Example so far</vt:lpstr>
      <vt:lpstr>More example (again omitting constructors)</vt:lpstr>
      <vt:lpstr>Field shadowing</vt:lpstr>
      <vt:lpstr>Method overriding / overloading</vt:lpstr>
      <vt:lpstr>Static overloading</vt:lpstr>
      <vt:lpstr>Static overloading examples</vt:lpstr>
      <vt:lpstr>So…</vt:lpstr>
      <vt:lpstr>Names vs. structure</vt:lpstr>
      <vt:lpstr>Classes vs. Types</vt:lpstr>
      <vt:lpstr>What if?</vt:lpstr>
      <vt:lpstr>Abstract methods again</vt:lpstr>
      <vt:lpstr>self/this is special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1797</cp:revision>
  <dcterms:created xsi:type="dcterms:W3CDTF">2009-03-13T20:43:19Z</dcterms:created>
  <dcterms:modified xsi:type="dcterms:W3CDTF">2011-12-05T22:13:47Z</dcterms:modified>
</cp:coreProperties>
</file>