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600" r:id="rId3"/>
    <p:sldId id="604" r:id="rId4"/>
    <p:sldId id="601" r:id="rId5"/>
    <p:sldId id="602" r:id="rId6"/>
    <p:sldId id="605" r:id="rId7"/>
    <p:sldId id="608" r:id="rId8"/>
    <p:sldId id="606" r:id="rId9"/>
    <p:sldId id="607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7" r:id="rId18"/>
    <p:sldId id="619" r:id="rId19"/>
    <p:sldId id="616" r:id="rId20"/>
    <p:sldId id="618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81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Fall 2011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514600"/>
          </a:xfrm>
        </p:spPr>
        <p:txBody>
          <a:bodyPr/>
          <a:lstStyle/>
          <a:p>
            <a:pPr algn="ctr"/>
            <a:r>
              <a:rPr lang="en-US" sz="3200" i="0" dirty="0" smtClean="0"/>
              <a:t>CSE341: Programming Languages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28</a:t>
            </a:r>
            <a:br>
              <a:rPr lang="en-US" sz="3200" i="0" dirty="0" smtClean="0"/>
            </a:br>
            <a:r>
              <a:rPr lang="en-US" sz="3200" i="0" dirty="0" smtClean="0"/>
              <a:t>Victory Lap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0292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Fall 2011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7.5]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 good mechanic might have a specialty, but also understands how “cars” (not 2004 Honda Civics) work</a:t>
            </a:r>
          </a:p>
          <a:p>
            <a:pPr lvl="1"/>
            <a:r>
              <a:rPr lang="en-US" dirty="0" smtClean="0"/>
              <a:t>And that the syntax, I mean upholstery color, isn’t essential</a:t>
            </a:r>
          </a:p>
          <a:p>
            <a:pPr lvl="1"/>
            <a:endParaRPr lang="en-US" dirty="0"/>
          </a:p>
          <a:p>
            <a:r>
              <a:rPr lang="en-US" dirty="0" smtClean="0"/>
              <a:t>A good mechanical engineer really knows how cars work, how to get the most out of them, and how to design better ones</a:t>
            </a:r>
          </a:p>
          <a:p>
            <a:endParaRPr lang="en-US" dirty="0"/>
          </a:p>
          <a:p>
            <a:r>
              <a:rPr lang="en-US" dirty="0" smtClean="0"/>
              <a:t>To learn how cars work, it may make sense to start with a classic design rather than the latest model</a:t>
            </a:r>
          </a:p>
          <a:p>
            <a:pPr lvl="1"/>
            <a:r>
              <a:rPr lang="en-US" dirty="0" smtClean="0"/>
              <a:t>A popular car may not be a good car for learning how cars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693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7.5]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course focuses as much as it can on semantics and idioms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Correct reasoning about programs, interfaces, and compilers </a:t>
            </a:r>
            <a:r>
              <a:rPr lang="en-US" i="1" dirty="0" smtClean="0"/>
              <a:t>requires</a:t>
            </a:r>
            <a:r>
              <a:rPr lang="en-US" dirty="0" smtClean="0"/>
              <a:t> a precise knowledge of semantics</a:t>
            </a:r>
          </a:p>
          <a:p>
            <a:pPr lvl="1"/>
            <a:r>
              <a:rPr lang="en-US" dirty="0" smtClean="0"/>
              <a:t>Not “I feel that conditional expressions might work like this”</a:t>
            </a:r>
          </a:p>
          <a:p>
            <a:pPr lvl="1"/>
            <a:r>
              <a:rPr lang="en-US" dirty="0" smtClean="0"/>
              <a:t>Not “I like curly braces more than parentheses”</a:t>
            </a:r>
          </a:p>
          <a:p>
            <a:pPr lvl="1"/>
            <a:r>
              <a:rPr lang="en-US" dirty="0" smtClean="0"/>
              <a:t>Much of software development is designing precise interfaces; what a PL means is a </a:t>
            </a:r>
            <a:r>
              <a:rPr lang="en-US" i="1" dirty="0" smtClean="0"/>
              <a:t>really</a:t>
            </a:r>
            <a:r>
              <a:rPr lang="en-US" dirty="0" smtClean="0"/>
              <a:t> good example</a:t>
            </a:r>
          </a:p>
          <a:p>
            <a:pPr lvl="1"/>
            <a:endParaRPr lang="en-US" dirty="0"/>
          </a:p>
          <a:p>
            <a:r>
              <a:rPr lang="en-US" dirty="0" smtClean="0"/>
              <a:t>Idioms make you a better programmer</a:t>
            </a:r>
          </a:p>
          <a:p>
            <a:pPr lvl="1"/>
            <a:r>
              <a:rPr lang="en-US" dirty="0" smtClean="0"/>
              <a:t>Best to see in multiple settings, including where they shine</a:t>
            </a:r>
          </a:p>
          <a:p>
            <a:pPr lvl="1"/>
            <a:r>
              <a:rPr lang="en-US" dirty="0" smtClean="0"/>
              <a:t>See Java in a clearer light even if I never show you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352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7.5]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SML, Racket, and Ruby are a useful </a:t>
            </a:r>
            <a:r>
              <a:rPr lang="en-US" i="1" dirty="0" smtClean="0"/>
              <a:t>combination</a:t>
            </a:r>
            <a:r>
              <a:rPr lang="en-US" dirty="0" smtClean="0"/>
              <a:t> for us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			   dynamically typed	statically typed</a:t>
            </a:r>
          </a:p>
          <a:p>
            <a:pPr marL="0" indent="0">
              <a:buNone/>
            </a:pPr>
            <a:r>
              <a:rPr lang="en-US" dirty="0" smtClean="0"/>
              <a:t>	functional	           </a:t>
            </a:r>
            <a:r>
              <a:rPr lang="en-US" dirty="0" smtClean="0"/>
              <a:t>Racket                        </a:t>
            </a:r>
            <a:r>
              <a:rPr lang="en-US" dirty="0" smtClean="0"/>
              <a:t>SML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object-oriented                Ruby                        Java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i="1" dirty="0" smtClean="0"/>
              <a:t>ML</a:t>
            </a:r>
            <a:r>
              <a:rPr lang="en-US" dirty="0" smtClean="0"/>
              <a:t>: polymorphic types, pattern-matching, abstract types &amp; modules</a:t>
            </a:r>
          </a:p>
          <a:p>
            <a:pPr marL="0" indent="0">
              <a:buNone/>
            </a:pPr>
            <a:r>
              <a:rPr lang="en-US" i="1" dirty="0" smtClean="0"/>
              <a:t>Racket</a:t>
            </a:r>
            <a:r>
              <a:rPr lang="en-US" dirty="0" smtClean="0"/>
              <a:t>: dynamic typing, “good” macros, minimalist syntax, </a:t>
            </a:r>
            <a:r>
              <a:rPr lang="en-US" dirty="0" err="1" smtClean="0"/>
              <a:t>eval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Ruby</a:t>
            </a:r>
            <a:r>
              <a:rPr lang="en-US" dirty="0" smtClean="0"/>
              <a:t>: classes but not types, very OOP, </a:t>
            </a:r>
            <a:r>
              <a:rPr lang="en-US" dirty="0" err="1" smtClean="0"/>
              <a:t>mixins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[and much more]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Really wish we had more time:</a:t>
            </a:r>
          </a:p>
          <a:p>
            <a:pPr marL="0" indent="0">
              <a:buNone/>
            </a:pPr>
            <a:r>
              <a:rPr lang="en-US" i="1" dirty="0" smtClean="0"/>
              <a:t>Haskell</a:t>
            </a:r>
            <a:r>
              <a:rPr lang="en-US" dirty="0" smtClean="0"/>
              <a:t>: laziness, purity, type classes, monads</a:t>
            </a:r>
          </a:p>
          <a:p>
            <a:pPr marL="0" indent="0">
              <a:buNone/>
            </a:pPr>
            <a:r>
              <a:rPr lang="en-US" i="1" dirty="0" smtClean="0"/>
              <a:t>Prolog</a:t>
            </a:r>
            <a:r>
              <a:rPr lang="en-US" dirty="0" smtClean="0"/>
              <a:t>: unification and backtracking</a:t>
            </a:r>
          </a:p>
          <a:p>
            <a:pPr marL="0" indent="0">
              <a:buNone/>
            </a:pPr>
            <a:r>
              <a:rPr lang="en-US" dirty="0" smtClean="0"/>
              <a:t>  [and much more]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5052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00200" y="2286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00200" y="2667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55106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7.5]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No such thing as a “best” PL</a:t>
            </a:r>
          </a:p>
          <a:p>
            <a:endParaRPr lang="en-US" sz="1400" dirty="0" smtClean="0"/>
          </a:p>
          <a:p>
            <a:r>
              <a:rPr lang="en-US" dirty="0" smtClean="0"/>
              <a:t>There are good general design principles for PLs</a:t>
            </a:r>
          </a:p>
          <a:p>
            <a:endParaRPr lang="en-US" sz="1400" dirty="0" smtClean="0"/>
          </a:p>
          <a:p>
            <a:r>
              <a:rPr lang="en-US" dirty="0" smtClean="0"/>
              <a:t>A good language is a relevant, crisp interface for writing software</a:t>
            </a:r>
          </a:p>
          <a:p>
            <a:endParaRPr lang="en-US" sz="1400" dirty="0" smtClean="0"/>
          </a:p>
          <a:p>
            <a:r>
              <a:rPr lang="en-US" dirty="0" smtClean="0"/>
              <a:t>Software leaders should know PL semantics and idioms</a:t>
            </a:r>
          </a:p>
          <a:p>
            <a:endParaRPr lang="en-US" sz="1400" dirty="0" smtClean="0"/>
          </a:p>
          <a:p>
            <a:r>
              <a:rPr lang="en-US" dirty="0" smtClean="0"/>
              <a:t>Learning PLs is not about syntactic tricks for small programs</a:t>
            </a:r>
          </a:p>
          <a:p>
            <a:endParaRPr lang="en-US" sz="1400" dirty="0" smtClean="0"/>
          </a:p>
          <a:p>
            <a:r>
              <a:rPr lang="en-US" dirty="0" smtClean="0"/>
              <a:t>Functional languages have been on the leading edge for decades</a:t>
            </a:r>
          </a:p>
          <a:p>
            <a:pPr lvl="1"/>
            <a:r>
              <a:rPr lang="en-US" dirty="0" smtClean="0"/>
              <a:t>Ideas get absorbed by the mainstream, but very slowly</a:t>
            </a:r>
          </a:p>
          <a:p>
            <a:pPr lvl="1"/>
            <a:r>
              <a:rPr lang="en-US" dirty="0" smtClean="0"/>
              <a:t>Meanwhile, use the ideas to be a better C/Java/PHP hacker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595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No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[This is from memory; I may have forgotten some]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freely alias or copy values/objects: Lecture 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functions/modules are equivalent: Lectures 3, 12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need to make local copies of data: Lecture 14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Depth subtyping is sound: Lecture 25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State updates are appropriate when you are modeling a phenomenon that is inherently state-based</a:t>
            </a:r>
          </a:p>
          <a:p>
            <a:pPr lvl="1"/>
            <a:r>
              <a:rPr lang="en-US" dirty="0" smtClean="0"/>
              <a:t>Performing a fold over a collection (e.g., summing a list) isn't!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88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Function closures are </a:t>
            </a:r>
            <a:r>
              <a:rPr lang="en-US" i="1" dirty="0" smtClean="0"/>
              <a:t>really</a:t>
            </a:r>
            <a:r>
              <a:rPr lang="en-US" dirty="0" smtClean="0"/>
              <a:t> powerful and convenient…</a:t>
            </a:r>
          </a:p>
          <a:p>
            <a:pPr lvl="1"/>
            <a:r>
              <a:rPr lang="en-US" dirty="0" smtClean="0"/>
              <a:t>… and implementing them is not magic</a:t>
            </a:r>
          </a:p>
          <a:p>
            <a:endParaRPr lang="en-US" dirty="0"/>
          </a:p>
          <a:p>
            <a:r>
              <a:rPr lang="en-US" dirty="0" err="1" smtClean="0"/>
              <a:t>Datatypes</a:t>
            </a:r>
            <a:r>
              <a:rPr lang="en-US" dirty="0" smtClean="0"/>
              <a:t> and pattern-matching are really convenient…</a:t>
            </a:r>
          </a:p>
          <a:p>
            <a:pPr lvl="1"/>
            <a:r>
              <a:rPr lang="en-US" dirty="0" smtClean="0"/>
              <a:t>… and exactly the opposite of OO decomposition</a:t>
            </a:r>
          </a:p>
          <a:p>
            <a:pPr lvl="1"/>
            <a:endParaRPr lang="en-US" dirty="0"/>
          </a:p>
          <a:p>
            <a:r>
              <a:rPr lang="en-US" dirty="0" smtClean="0"/>
              <a:t>Sound static typing prevents certain errors…</a:t>
            </a:r>
          </a:p>
          <a:p>
            <a:pPr lvl="1"/>
            <a:r>
              <a:rPr lang="en-US" dirty="0" smtClean="0"/>
              <a:t>… and is inherently approximate</a:t>
            </a:r>
          </a:p>
          <a:p>
            <a:pPr lvl="1"/>
            <a:endParaRPr lang="en-US" dirty="0"/>
          </a:p>
          <a:p>
            <a:r>
              <a:rPr lang="en-US" dirty="0" smtClean="0"/>
              <a:t>Subtyping and generics allow different kinds of code reuse…</a:t>
            </a:r>
          </a:p>
          <a:p>
            <a:pPr lvl="1"/>
            <a:r>
              <a:rPr lang="en-US" dirty="0" smtClean="0"/>
              <a:t>… and combine synergistically</a:t>
            </a:r>
          </a:p>
          <a:p>
            <a:pPr lvl="1"/>
            <a:endParaRPr lang="en-US" dirty="0"/>
          </a:p>
          <a:p>
            <a:r>
              <a:rPr lang="en-US" dirty="0" smtClean="0"/>
              <a:t>Modularity is really important; languages can help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98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[Caveat: I wrote the goals, so not surprising I hope we met them.]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Successful course participants will:</a:t>
            </a:r>
          </a:p>
          <a:p>
            <a:r>
              <a:rPr lang="en-US" dirty="0" smtClean="0"/>
              <a:t>Internalize </a:t>
            </a:r>
            <a:r>
              <a:rPr lang="en-US" dirty="0"/>
              <a:t>an accurate understanding of what functional and object-oriented programs mean</a:t>
            </a:r>
          </a:p>
          <a:p>
            <a:r>
              <a:rPr lang="en-US" dirty="0" smtClean="0"/>
              <a:t>Develop </a:t>
            </a:r>
            <a:r>
              <a:rPr lang="en-US" dirty="0"/>
              <a:t>the skills necessary to learn new programming languages quickly</a:t>
            </a:r>
          </a:p>
          <a:p>
            <a:r>
              <a:rPr lang="en-US" dirty="0" smtClean="0"/>
              <a:t>Master specific </a:t>
            </a:r>
            <a:r>
              <a:rPr lang="en-US" dirty="0"/>
              <a:t>language concepts such that they </a:t>
            </a:r>
            <a:r>
              <a:rPr lang="en-US" dirty="0" smtClean="0"/>
              <a:t>can recognize </a:t>
            </a:r>
            <a:r>
              <a:rPr lang="en-US" dirty="0"/>
              <a:t>them in strange guises</a:t>
            </a:r>
          </a:p>
          <a:p>
            <a:r>
              <a:rPr lang="en-US" dirty="0" smtClean="0"/>
              <a:t>Learn </a:t>
            </a:r>
            <a:r>
              <a:rPr lang="en-US" dirty="0"/>
              <a:t>to evaluate the power and elegance of programming languages and their constructs</a:t>
            </a:r>
          </a:p>
          <a:p>
            <a:r>
              <a:rPr lang="en-US" dirty="0" smtClean="0"/>
              <a:t>Attain </a:t>
            </a:r>
            <a:r>
              <a:rPr lang="en-US" dirty="0"/>
              <a:t>reasonable </a:t>
            </a:r>
            <a:r>
              <a:rPr lang="en-US" dirty="0" smtClean="0"/>
              <a:t>proficiency </a:t>
            </a:r>
            <a:r>
              <a:rPr lang="en-US" dirty="0"/>
              <a:t>in the ML, Racket, and Ruby </a:t>
            </a:r>
            <a:r>
              <a:rPr lang="en-US" dirty="0" smtClean="0"/>
              <a:t>languages and</a:t>
            </a:r>
            <a:r>
              <a:rPr lang="en-US" dirty="0"/>
              <a:t>, as a by-product, </a:t>
            </a:r>
            <a:r>
              <a:rPr lang="en-US" dirty="0" smtClean="0"/>
              <a:t>become more proficient </a:t>
            </a:r>
            <a:r>
              <a:rPr lang="en-US" dirty="0"/>
              <a:t>in languages they already know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62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"so-called experts"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decade or so, ACM/IEEE updates a "standard CS curriculum"</a:t>
            </a:r>
          </a:p>
          <a:p>
            <a:pPr lvl="1"/>
            <a:r>
              <a:rPr lang="en-US" dirty="0" smtClean="0"/>
              <a:t>A specification of what every CS undergraduate degree should teach its students</a:t>
            </a:r>
          </a:p>
          <a:p>
            <a:pPr lvl="1"/>
            <a:endParaRPr lang="en-US" dirty="0"/>
          </a:p>
          <a:p>
            <a:r>
              <a:rPr lang="en-US" dirty="0" smtClean="0"/>
              <a:t>The next version will come out in 2013</a:t>
            </a:r>
          </a:p>
          <a:p>
            <a:pPr lvl="1"/>
            <a:r>
              <a:rPr lang="en-US" dirty="0" smtClean="0"/>
              <a:t>The PL/Compilers area will be significantly revised</a:t>
            </a:r>
          </a:p>
          <a:p>
            <a:pPr lvl="1"/>
            <a:r>
              <a:rPr lang="en-US" dirty="0" smtClean="0"/>
              <a:t>And, uh, apparently I'm in charge of that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Worked with a committee of 10 "experts" and incorporated feedback from another 7 "reviewers"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First draft will be public February 2012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Let's take a sneak peek and see how we did on the "core learning outcomes" for the PL area…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77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outcomes are for a curriculum, not necessarily a course</a:t>
            </a:r>
          </a:p>
          <a:p>
            <a:pPr lvl="1"/>
            <a:r>
              <a:rPr lang="en-US" dirty="0" smtClean="0"/>
              <a:t>[In separate document; not in slides or posted]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think this quarter's  CSE341 hit 9 out of 13 directly</a:t>
            </a:r>
          </a:p>
          <a:p>
            <a:pPr lvl="1"/>
            <a:r>
              <a:rPr lang="en-US" dirty="0" smtClean="0"/>
              <a:t>Brushed up on another 2, as do other courses</a:t>
            </a:r>
          </a:p>
          <a:p>
            <a:pPr lvl="1"/>
            <a:r>
              <a:rPr lang="en-US" dirty="0" smtClean="0"/>
              <a:t>Other 2 covered in CSE351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62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CSE401 Compilers is a natural choice I highly recommend</a:t>
            </a:r>
          </a:p>
          <a:p>
            <a:endParaRPr lang="en-US" dirty="0"/>
          </a:p>
          <a:p>
            <a:r>
              <a:rPr lang="en-US" dirty="0" smtClean="0"/>
              <a:t>Stay in touch</a:t>
            </a:r>
          </a:p>
          <a:p>
            <a:pPr lvl="1"/>
            <a:r>
              <a:rPr lang="en-US" dirty="0" smtClean="0"/>
              <a:t>Tell me when 341 helps you out with something cool</a:t>
            </a:r>
          </a:p>
          <a:p>
            <a:pPr lvl="1"/>
            <a:r>
              <a:rPr lang="en-US" dirty="0" smtClean="0"/>
              <a:t>Ask me cool PL questions</a:t>
            </a:r>
          </a:p>
          <a:p>
            <a:pPr lvl="1"/>
            <a:r>
              <a:rPr lang="en-US" dirty="0" smtClean="0"/>
              <a:t>Don't be a stranger: let me know how the rest of your time in CSE (and beyond!) goes… I really do like to know</a:t>
            </a:r>
          </a:p>
          <a:p>
            <a:pPr lvl="1"/>
            <a:endParaRPr lang="en-US" dirty="0"/>
          </a:p>
          <a:p>
            <a:r>
              <a:rPr lang="en-US" dirty="0" smtClean="0"/>
              <a:t>Oh, but first…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94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As also indicated in class-list </a:t>
            </a:r>
            <a:r>
              <a:rPr lang="en-US" dirty="0" smtClean="0"/>
              <a:t>email:</a:t>
            </a:r>
            <a:endParaRPr lang="en-US" sz="1000" dirty="0"/>
          </a:p>
          <a:p>
            <a:r>
              <a:rPr lang="en-US" dirty="0"/>
              <a:t>Next </a:t>
            </a:r>
            <a:r>
              <a:rPr lang="en-US" dirty="0">
                <a:solidFill>
                  <a:srgbClr val="FF0000"/>
                </a:solidFill>
              </a:rPr>
              <a:t>Tuesday</a:t>
            </a:r>
            <a:r>
              <a:rPr lang="en-US" dirty="0"/>
              <a:t>, 2:30-4:20</a:t>
            </a:r>
          </a:p>
          <a:p>
            <a:r>
              <a:rPr lang="en-US" dirty="0"/>
              <a:t>Intention is </a:t>
            </a:r>
            <a:r>
              <a:rPr lang="en-US" dirty="0" smtClean="0"/>
              <a:t>to focus primarily on material since the midterm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Including topics on </a:t>
            </a:r>
            <a:r>
              <a:rPr lang="en-US" dirty="0" err="1" smtClean="0">
                <a:solidFill>
                  <a:schemeClr val="accent2"/>
                </a:solidFill>
              </a:rPr>
              <a:t>homeworks</a:t>
            </a:r>
            <a:r>
              <a:rPr lang="en-US" dirty="0" smtClean="0">
                <a:solidFill>
                  <a:schemeClr val="accent2"/>
                </a:solidFill>
              </a:rPr>
              <a:t> and not on </a:t>
            </a:r>
            <a:r>
              <a:rPr lang="en-US" dirty="0" err="1" smtClean="0">
                <a:solidFill>
                  <a:schemeClr val="accent2"/>
                </a:solidFill>
              </a:rPr>
              <a:t>homeworks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Will also have a little ML, just like the course has had</a:t>
            </a:r>
            <a:endParaRPr lang="en-US" dirty="0"/>
          </a:p>
          <a:p>
            <a:r>
              <a:rPr lang="en-US" dirty="0"/>
              <a:t>You will need to </a:t>
            </a:r>
            <a:r>
              <a:rPr lang="en-US" dirty="0" smtClean="0"/>
              <a:t>write code and English</a:t>
            </a:r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 smtClean="0"/>
              <a:t>I hope you will pick up your exams once they are available</a:t>
            </a:r>
          </a:p>
          <a:p>
            <a:pPr lvl="1"/>
            <a:r>
              <a:rPr lang="en-US" dirty="0" smtClean="0"/>
              <a:t>Even if you stop by in January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7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going to distribute course evaluation forms so you may rate </a:t>
            </a:r>
            <a:r>
              <a:rPr lang="en-US" dirty="0" smtClean="0"/>
              <a:t>the quality </a:t>
            </a:r>
            <a:r>
              <a:rPr lang="en-US" dirty="0"/>
              <a:t>of this course.  Your participation is voluntary, and you </a:t>
            </a:r>
            <a:r>
              <a:rPr lang="en-US" dirty="0" smtClean="0"/>
              <a:t>may omit </a:t>
            </a:r>
            <a:r>
              <a:rPr lang="en-US" dirty="0"/>
              <a:t>specific items if you wish.  To ensure confidentiality, do </a:t>
            </a:r>
            <a:r>
              <a:rPr lang="en-US" dirty="0" smtClean="0"/>
              <a:t>not write </a:t>
            </a:r>
            <a:r>
              <a:rPr lang="en-US" dirty="0"/>
              <a:t>your name on the forms.  There is a possibility </a:t>
            </a:r>
            <a:r>
              <a:rPr lang="en-US" dirty="0" smtClean="0"/>
              <a:t>your handwriting on </a:t>
            </a:r>
            <a:r>
              <a:rPr lang="en-US" dirty="0"/>
              <a:t>the yellow written comment sheet will be recognizable; however, </a:t>
            </a:r>
            <a:r>
              <a:rPr lang="en-US" dirty="0" smtClean="0"/>
              <a:t>I will </a:t>
            </a:r>
            <a:r>
              <a:rPr lang="en-US" dirty="0"/>
              <a:t>not see the results of this evaluation until after the quarter </a:t>
            </a:r>
            <a:r>
              <a:rPr lang="en-US" dirty="0" smtClean="0"/>
              <a:t>is over </a:t>
            </a:r>
            <a:r>
              <a:rPr lang="en-US" dirty="0"/>
              <a:t>and you have received your grades.  Please be sure to use a No. </a:t>
            </a:r>
            <a:r>
              <a:rPr lang="en-US" dirty="0" smtClean="0"/>
              <a:t>2 PENCIL </a:t>
            </a:r>
            <a:r>
              <a:rPr lang="en-US" dirty="0"/>
              <a:t>ONLY on the </a:t>
            </a:r>
            <a:r>
              <a:rPr lang="en-US" dirty="0" err="1"/>
              <a:t>scannable</a:t>
            </a:r>
            <a:r>
              <a:rPr lang="en-US" dirty="0"/>
              <a:t> form.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I have chosen </a:t>
            </a:r>
            <a:r>
              <a:rPr lang="en-US" i="1" dirty="0" smtClean="0"/>
              <a:t>(name)</a:t>
            </a:r>
            <a:r>
              <a:rPr lang="en-US" dirty="0" smtClean="0"/>
              <a:t> </a:t>
            </a:r>
            <a:r>
              <a:rPr lang="en-US" dirty="0"/>
              <a:t>to distribute and collect the forms.  </a:t>
            </a:r>
            <a:r>
              <a:rPr lang="en-US" dirty="0" smtClean="0"/>
              <a:t>When you </a:t>
            </a:r>
            <a:r>
              <a:rPr lang="en-US" dirty="0"/>
              <a:t>are finished, he/she will collect the forms, put them into </a:t>
            </a:r>
            <a:r>
              <a:rPr lang="en-US" dirty="0" smtClean="0"/>
              <a:t>an envelope </a:t>
            </a:r>
            <a:r>
              <a:rPr lang="en-US" dirty="0"/>
              <a:t>and mail them to the Office of Educational Assessment.  </a:t>
            </a:r>
            <a:r>
              <a:rPr lang="en-US" dirty="0" smtClean="0"/>
              <a:t>If there </a:t>
            </a:r>
            <a:r>
              <a:rPr lang="en-US" dirty="0"/>
              <a:t>are no questions, I will leave the room </a:t>
            </a:r>
            <a:r>
              <a:rPr lang="en-US" strike="sngStrike" dirty="0"/>
              <a:t>and not return until </a:t>
            </a:r>
            <a:r>
              <a:rPr lang="en-US" strike="sngStrike" dirty="0" smtClean="0"/>
              <a:t>all the </a:t>
            </a:r>
            <a:r>
              <a:rPr lang="en-US" strike="sngStrike" dirty="0"/>
              <a:t>questionnaires have been finished and collected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Thank you for your </a:t>
            </a:r>
            <a:r>
              <a:rPr lang="en-US" dirty="0"/>
              <a:t>participation.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17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victory lap is an extra trip </a:t>
            </a:r>
          </a:p>
          <a:p>
            <a:pPr>
              <a:buNone/>
            </a:pPr>
            <a:r>
              <a:rPr lang="en-US" dirty="0" smtClean="0"/>
              <a:t>around the track </a:t>
            </a:r>
          </a:p>
          <a:p>
            <a:pPr lvl="1"/>
            <a:r>
              <a:rPr lang="en-US" dirty="0" smtClean="0"/>
              <a:t>By the exhausted victors 	(us)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Review course goals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Slides from Lectures 1, 7.5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Plus syllabus and the </a:t>
            </a:r>
            <a:r>
              <a:rPr lang="en-US" dirty="0" smtClean="0">
                <a:sym typeface="Wingdings" pitchFamily="2" charset="2"/>
              </a:rPr>
              <a:t>ACM/IEEE </a:t>
            </a:r>
            <a:r>
              <a:rPr lang="en-US" dirty="0" smtClean="0">
                <a:sym typeface="Wingdings" pitchFamily="2" charset="2"/>
              </a:rPr>
              <a:t>CS2013 draft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Some big themes and perspectives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Stuff for five years from now more than for the final</a:t>
            </a:r>
          </a:p>
          <a:p>
            <a:pPr marL="0" indent="0">
              <a:buNone/>
            </a:pPr>
            <a:endParaRPr lang="en-US" sz="1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Course evaluations: please do take some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pic>
        <p:nvPicPr>
          <p:cNvPr id="7" name="Picture 6" descr="fre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33400"/>
            <a:ext cx="3352800" cy="27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r>
              <a:rPr lang="en-US" b="1" dirty="0" smtClean="0"/>
              <a:t>Huge</a:t>
            </a:r>
            <a:r>
              <a:rPr lang="en-US" dirty="0" smtClean="0"/>
              <a:t> thank-you to your </a:t>
            </a:r>
            <a:r>
              <a:rPr lang="en-US" dirty="0" err="1" smtClean="0"/>
              <a:t>Tas</a:t>
            </a:r>
            <a:endParaRPr lang="en-US" dirty="0" smtClean="0"/>
          </a:p>
          <a:p>
            <a:pPr lvl="1"/>
            <a:r>
              <a:rPr lang="en-US" dirty="0" smtClean="0"/>
              <a:t>Two new </a:t>
            </a:r>
            <a:r>
              <a:rPr lang="en-US" dirty="0" err="1" smtClean="0"/>
              <a:t>homeworks</a:t>
            </a:r>
            <a:endParaRPr lang="en-US" dirty="0"/>
          </a:p>
          <a:p>
            <a:pPr lvl="1"/>
            <a:r>
              <a:rPr lang="en-US" dirty="0" smtClean="0"/>
              <a:t>Section taken to the next level</a:t>
            </a:r>
          </a:p>
          <a:p>
            <a:pPr lvl="1"/>
            <a:r>
              <a:rPr lang="en-US" dirty="0"/>
              <a:t>&gt; 500 assignments total</a:t>
            </a:r>
          </a:p>
          <a:p>
            <a:pPr lvl="2"/>
            <a:r>
              <a:rPr lang="en-US" dirty="0" smtClean="0"/>
              <a:t>Prompt grading with very few complaints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sz="1000" dirty="0" smtClean="0"/>
          </a:p>
          <a:p>
            <a:pPr marL="914400" lvl="2" indent="0">
              <a:buNone/>
            </a:pPr>
            <a:r>
              <a:rPr lang="en-US" dirty="0" smtClean="0"/>
              <a:t>10 sections            Wrote Tetris       + job interviews</a:t>
            </a:r>
          </a:p>
          <a:p>
            <a:pPr marL="914400" lvl="2" indent="0">
              <a:buNone/>
            </a:pPr>
            <a:r>
              <a:rPr lang="en-US" dirty="0" smtClean="0"/>
              <a:t>+ 1 lecture             Just took 341        yet moved only 1 hour</a:t>
            </a:r>
          </a:p>
          <a:p>
            <a:pPr marL="914400" lvl="2" indent="0">
              <a:buNone/>
            </a:pPr>
            <a:r>
              <a:rPr lang="en-US" dirty="0" smtClean="0"/>
              <a:t>+ …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7"/>
          <a:stretch/>
        </p:blipFill>
        <p:spPr bwMode="auto">
          <a:xfrm>
            <a:off x="1905000" y="3609975"/>
            <a:ext cx="154621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r="13829"/>
          <a:stretch/>
        </p:blipFill>
        <p:spPr>
          <a:xfrm>
            <a:off x="5584811" y="3581400"/>
            <a:ext cx="1702534" cy="174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r="59040" b="15145"/>
          <a:stretch/>
        </p:blipFill>
        <p:spPr>
          <a:xfrm>
            <a:off x="3759584" y="3612509"/>
            <a:ext cx="1444227" cy="1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133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 huge thank you to all of </a:t>
            </a:r>
            <a:r>
              <a:rPr lang="en-US" b="1" dirty="0" smtClean="0"/>
              <a:t>you</a:t>
            </a:r>
          </a:p>
          <a:p>
            <a:pPr lvl="1"/>
            <a:r>
              <a:rPr lang="en-US" dirty="0" smtClean="0"/>
              <a:t>Great attitude about a very different view of software</a:t>
            </a:r>
          </a:p>
          <a:p>
            <a:pPr lvl="1"/>
            <a:r>
              <a:rPr lang="en-US" dirty="0" smtClean="0"/>
              <a:t>Good class attendance and questions</a:t>
            </a:r>
          </a:p>
          <a:p>
            <a:pPr lvl="1"/>
            <a:r>
              <a:rPr lang="en-US" dirty="0" smtClean="0"/>
              <a:t>Only a few lonely office hours</a:t>
            </a:r>
          </a:p>
          <a:p>
            <a:pPr lvl="1"/>
            <a:r>
              <a:rPr lang="en-US" dirty="0" smtClean="0"/>
              <a:t>Occasionally laughed at stuff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7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1]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fundamental concepts</a:t>
            </a:r>
            <a:r>
              <a:rPr lang="en-US" dirty="0" smtClean="0"/>
              <a:t> of programming languages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With hard work, patience, and an open mind, this course makes you a much better programmer</a:t>
            </a:r>
          </a:p>
          <a:p>
            <a:pPr lvl="1"/>
            <a:r>
              <a:rPr lang="en-US" dirty="0" smtClean="0"/>
              <a:t>Even in languages we won’t use</a:t>
            </a:r>
          </a:p>
          <a:p>
            <a:pPr lvl="1"/>
            <a:r>
              <a:rPr lang="en-US" dirty="0" smtClean="0"/>
              <a:t>Learn the core ideas around which </a:t>
            </a:r>
            <a:r>
              <a:rPr lang="en-US" i="1" dirty="0" smtClean="0"/>
              <a:t>every</a:t>
            </a:r>
            <a:r>
              <a:rPr lang="en-US" dirty="0" smtClean="0"/>
              <a:t> language is built,  despite countless surface-level differences and variations</a:t>
            </a:r>
          </a:p>
          <a:p>
            <a:pPr lvl="1"/>
            <a:r>
              <a:rPr lang="en-US" i="1" dirty="0" smtClean="0"/>
              <a:t>Poor</a:t>
            </a:r>
            <a:r>
              <a:rPr lang="en-US" dirty="0" smtClean="0"/>
              <a:t> course summary: “Uses SML, Racket, and Ruby”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Today’s class:</a:t>
            </a:r>
          </a:p>
          <a:p>
            <a:pPr lvl="1"/>
            <a:r>
              <a:rPr lang="en-US" dirty="0" smtClean="0"/>
              <a:t>Course mechanics</a:t>
            </a:r>
          </a:p>
          <a:p>
            <a:pPr lvl="1"/>
            <a:r>
              <a:rPr lang="en-US" i="1" dirty="0"/>
              <a:t>[</a:t>
            </a:r>
            <a:r>
              <a:rPr lang="en-US" i="1" dirty="0" smtClean="0"/>
              <a:t>A rain-check on motivation]</a:t>
            </a:r>
          </a:p>
          <a:p>
            <a:pPr lvl="1"/>
            <a:r>
              <a:rPr lang="en-US" dirty="0" smtClean="0"/>
              <a:t>Dive into ML: Homework 1 due end of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26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Homework:</a:t>
            </a:r>
          </a:p>
          <a:p>
            <a:r>
              <a:rPr lang="en-US" dirty="0"/>
              <a:t>Seven total</a:t>
            </a:r>
          </a:p>
          <a:p>
            <a:endParaRPr lang="en-US" sz="1000" dirty="0"/>
          </a:p>
          <a:p>
            <a:r>
              <a:rPr lang="en-US" dirty="0"/>
              <a:t>To be done individually</a:t>
            </a:r>
          </a:p>
          <a:p>
            <a:endParaRPr lang="en-US" sz="1000" dirty="0"/>
          </a:p>
          <a:p>
            <a:r>
              <a:rPr lang="en-US" dirty="0"/>
              <a:t>Doing the homework involves: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the concepts being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Writing code demonstrating understanding of the concepts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Testing your code to ensure you understand and have correct programs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“Playing around” with variations, incorrect answers, etc.</a:t>
            </a:r>
          </a:p>
          <a:p>
            <a:pPr marL="457200" lvl="1" indent="0">
              <a:buNone/>
            </a:pPr>
            <a:r>
              <a:rPr lang="en-US" dirty="0"/>
              <a:t>We grade only (2), but focusing on (2) makes the homework harder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Challenge problems: Low points/difficulty ratio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41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1]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Many essential concepts relevant in any programming language </a:t>
            </a:r>
          </a:p>
          <a:p>
            <a:pPr lvl="1"/>
            <a:r>
              <a:rPr lang="en-US" dirty="0" smtClean="0"/>
              <a:t>And how these pieces fit together</a:t>
            </a:r>
          </a:p>
          <a:p>
            <a:endParaRPr lang="en-US" sz="1000" dirty="0"/>
          </a:p>
          <a:p>
            <a:r>
              <a:rPr lang="en-US" dirty="0" smtClean="0"/>
              <a:t>Use the languages ML, Racket, and Ruby because:</a:t>
            </a:r>
          </a:p>
          <a:p>
            <a:pPr lvl="1"/>
            <a:r>
              <a:rPr lang="en-US" dirty="0" smtClean="0"/>
              <a:t>They let many of the concepts “shine”</a:t>
            </a:r>
          </a:p>
          <a:p>
            <a:pPr lvl="1"/>
            <a:r>
              <a:rPr lang="en-US" dirty="0" smtClean="0"/>
              <a:t>Using multiple languages shows how the same concept can “look different” or actually be slightly different</a:t>
            </a:r>
          </a:p>
          <a:p>
            <a:pPr lvl="1"/>
            <a:r>
              <a:rPr lang="en-US" dirty="0" smtClean="0"/>
              <a:t>In many ways simpler than Java</a:t>
            </a:r>
          </a:p>
          <a:p>
            <a:pPr lvl="1"/>
            <a:endParaRPr lang="en-US" sz="1000" dirty="0"/>
          </a:p>
          <a:p>
            <a:r>
              <a:rPr lang="en-US" dirty="0" smtClean="0"/>
              <a:t>A big focus on </a:t>
            </a:r>
            <a:r>
              <a:rPr lang="en-US" i="1" dirty="0" smtClean="0"/>
              <a:t>functional programming</a:t>
            </a:r>
          </a:p>
          <a:p>
            <a:pPr lvl="1"/>
            <a:r>
              <a:rPr lang="en-US" dirty="0" smtClean="0"/>
              <a:t>Not using </a:t>
            </a:r>
            <a:r>
              <a:rPr lang="en-US" i="1" dirty="0" smtClean="0"/>
              <a:t>mutation</a:t>
            </a:r>
            <a:r>
              <a:rPr lang="en-US" dirty="0" smtClean="0"/>
              <a:t> (assignment statements) (!)</a:t>
            </a:r>
          </a:p>
          <a:p>
            <a:pPr lvl="1"/>
            <a:r>
              <a:rPr lang="en-US" dirty="0" smtClean="0"/>
              <a:t>Using </a:t>
            </a:r>
            <a:r>
              <a:rPr lang="en-US" i="1" dirty="0" smtClean="0"/>
              <a:t>first-class functions</a:t>
            </a:r>
            <a:r>
              <a:rPr lang="en-US" dirty="0" smtClean="0"/>
              <a:t> (can’t explain that yet)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28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Lecture 1]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Learning to think about software in this “PL” way will make you a better programmer even if/when you go back to old ways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It will also give you the mental tools and experience you need for a lifetime of confidently picking up new languages and ideas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[Somewhat in the style of </a:t>
            </a:r>
            <a:r>
              <a:rPr lang="en-US" i="1" dirty="0" smtClean="0"/>
              <a:t>The Karate Kid</a:t>
            </a:r>
            <a:r>
              <a:rPr lang="en-US" dirty="0" smtClean="0"/>
              <a:t> movies (1984, 2010)]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05300"/>
            <a:ext cx="1123950" cy="16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321011"/>
            <a:ext cx="1095375" cy="162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330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102129</TotalTime>
  <Words>1578</Words>
  <Application>Microsoft Office PowerPoint</Application>
  <PresentationFormat>On-screen Show (4:3)</PresentationFormat>
  <Paragraphs>273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dan_design_template</vt:lpstr>
      <vt:lpstr>CSE341: Programming Languages  Lecture 28 Victory Lap</vt:lpstr>
      <vt:lpstr>Final Exam</vt:lpstr>
      <vt:lpstr>Victory Lap</vt:lpstr>
      <vt:lpstr>Thank you!</vt:lpstr>
      <vt:lpstr>Thank you!</vt:lpstr>
      <vt:lpstr>[From Lecture 1]</vt:lpstr>
      <vt:lpstr>[From Lecture 1]</vt:lpstr>
      <vt:lpstr>[From Lecture 1]</vt:lpstr>
      <vt:lpstr>[From Lecture 1]</vt:lpstr>
      <vt:lpstr>[From Lecture 7.5]</vt:lpstr>
      <vt:lpstr>[From Lecture 7.5]</vt:lpstr>
      <vt:lpstr>[From Lecture 7.5]</vt:lpstr>
      <vt:lpstr>[From Lecture 7.5]</vt:lpstr>
      <vt:lpstr>Benefits of No Mutation</vt:lpstr>
      <vt:lpstr>Some other highlights</vt:lpstr>
      <vt:lpstr>From the syllabus</vt:lpstr>
      <vt:lpstr>From the "so-called experts" </vt:lpstr>
      <vt:lpstr>Not bad</vt:lpstr>
      <vt:lpstr>What next?</vt:lpstr>
      <vt:lpstr>Course evaluations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1714</cp:revision>
  <dcterms:created xsi:type="dcterms:W3CDTF">2009-03-13T20:43:19Z</dcterms:created>
  <dcterms:modified xsi:type="dcterms:W3CDTF">2011-12-09T23:08:30Z</dcterms:modified>
</cp:coreProperties>
</file>