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414" r:id="rId3"/>
    <p:sldId id="415" r:id="rId4"/>
    <p:sldId id="412" r:id="rId5"/>
    <p:sldId id="417" r:id="rId6"/>
    <p:sldId id="418" r:id="rId7"/>
    <p:sldId id="416" r:id="rId8"/>
    <p:sldId id="419" r:id="rId9"/>
    <p:sldId id="420" r:id="rId10"/>
    <p:sldId id="421" r:id="rId11"/>
    <p:sldId id="422" r:id="rId12"/>
    <p:sldId id="423" r:id="rId13"/>
    <p:sldId id="424" r:id="rId14"/>
    <p:sldId id="413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450" y="-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7</a:t>
            </a:r>
            <a:br>
              <a:rPr lang="en-US" sz="3200" i="0" dirty="0" smtClean="0"/>
            </a:br>
            <a:r>
              <a:rPr lang="en-US" sz="3200" i="0" dirty="0"/>
              <a:t>Functions Taking/Returning </a:t>
            </a:r>
            <a:r>
              <a:rPr lang="en-US" sz="3200" i="0" dirty="0" smtClean="0"/>
              <a:t>Functions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2011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style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Compare: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With: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don’t do this: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you can do this: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886200"/>
            <a:ext cx="4724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=&gt; 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y),3,xs)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19400" y="4932218"/>
            <a:ext cx="2819400" cy="40178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(tl,3,xs)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981200"/>
            <a:ext cx="4267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true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2819400"/>
            <a:ext cx="2362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 x)</a:t>
            </a:r>
          </a:p>
        </p:txBody>
      </p:sp>
    </p:spTree>
    <p:extLst>
      <p:ext uri="{BB962C8B-B14F-4D97-AF65-F5344CB8AC3E}">
        <p14:creationId xmlns:p14="http://schemas.microsoft.com/office/powerpoint/2010/main" val="10778193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910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Map is, without doubt, in the higher-order function hall-of-fame</a:t>
            </a:r>
          </a:p>
          <a:p>
            <a:pPr lvl="1"/>
            <a:r>
              <a:rPr lang="en-US" dirty="0" smtClean="0"/>
              <a:t>The name is standard (for any data structure)</a:t>
            </a:r>
          </a:p>
          <a:p>
            <a:pPr lvl="1"/>
            <a:r>
              <a:rPr lang="en-US" dirty="0" smtClean="0"/>
              <a:t>You use it </a:t>
            </a:r>
            <a:r>
              <a:rPr lang="en-US" i="1" dirty="0" smtClean="0"/>
              <a:t>all the time</a:t>
            </a:r>
            <a:r>
              <a:rPr lang="en-US" dirty="0" smtClean="0"/>
              <a:t> once you know it: saves a little space, but more importantly, </a:t>
            </a:r>
            <a:r>
              <a:rPr lang="en-US" i="1" dirty="0" smtClean="0"/>
              <a:t>communicates what you are doing</a:t>
            </a:r>
          </a:p>
          <a:p>
            <a:pPr lvl="1"/>
            <a:r>
              <a:rPr lang="en-US" dirty="0" smtClean="0"/>
              <a:t>Similar predefined function: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But it uses currying (lecture 9)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600200"/>
            <a:ext cx="5562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map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(f x):</a:t>
            </a:r>
            <a:r>
              <a:rPr lang="en-US" sz="2000" kern="0" dirty="0" smtClean="0">
                <a:latin typeface="Courier New" pitchFamily="49" charset="0"/>
                <a:sym typeface="Wingdings" pitchFamily="2" charset="2"/>
              </a:rPr>
              <a:t>:(map(</a:t>
            </a:r>
            <a:r>
              <a:rPr lang="en-US" sz="2000" kern="0" dirty="0" err="1" smtClean="0">
                <a:latin typeface="Courier New" pitchFamily="49" charset="0"/>
                <a:sym typeface="Wingdings" pitchFamily="2" charset="2"/>
              </a:rPr>
              <a:t>f,xs</a:t>
            </a:r>
            <a:r>
              <a:rPr lang="en-US" sz="2000" kern="0" dirty="0" smtClean="0">
                <a:latin typeface="Courier New" pitchFamily="49" charset="0"/>
                <a:sym typeface="Wingdings" pitchFamily="2" charset="2"/>
              </a:rPr>
              <a:t>’))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752600" y="32766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map :  ('a -&gt; 'b) * 'a list -&gt; 'b list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5860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48006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Filter is also in the hall-of-fame</a:t>
            </a:r>
          </a:p>
          <a:p>
            <a:pPr lvl="1"/>
            <a:r>
              <a:rPr lang="en-US" dirty="0" smtClean="0"/>
              <a:t>So use it whenever your computation is a filter</a:t>
            </a:r>
          </a:p>
          <a:p>
            <a:pPr lvl="1"/>
            <a:r>
              <a:rPr lang="en-US" dirty="0"/>
              <a:t>Similar predefined function: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List.filter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>
                <a:cs typeface="Courier New" pitchFamily="49" charset="0"/>
              </a:rPr>
              <a:t>But it uses currying (lecture 9)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00200"/>
            <a:ext cx="60198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filter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if </a:t>
            </a:r>
            <a:r>
              <a:rPr lang="en-US" sz="2000" kern="0" dirty="0" smtClean="0">
                <a:latin typeface="Courier New" pitchFamily="49" charset="0"/>
              </a:rPr>
              <a:t>f 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then </a:t>
            </a:r>
            <a:r>
              <a:rPr lang="en-US" sz="2000" kern="0" dirty="0" smtClean="0">
                <a:latin typeface="Courier New" pitchFamily="49" charset="0"/>
              </a:rPr>
              <a:t>x::(filter(f,rest))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else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latin typeface="Courier New" pitchFamily="49" charset="0"/>
              </a:rPr>
              <a:t>f,rest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43000" y="39624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filter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 ('a -&gt;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 'a list -&gt;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list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3883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Remember: Functions are first-class values</a:t>
            </a:r>
          </a:p>
          <a:p>
            <a:pPr lvl="1"/>
            <a:r>
              <a:rPr lang="en-US" dirty="0" smtClean="0"/>
              <a:t>For example, can return them from functions</a:t>
            </a:r>
          </a:p>
          <a:p>
            <a:pPr lvl="1"/>
            <a:endParaRPr lang="en-US" dirty="0"/>
          </a:p>
          <a:p>
            <a:r>
              <a:rPr lang="en-US" dirty="0" smtClean="0"/>
              <a:t>Silly 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endParaRPr lang="en-US" dirty="0" smtClean="0"/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dirty="0" smtClean="0"/>
              <a:t>     Has </a:t>
            </a:r>
            <a:r>
              <a:rPr lang="en-US" dirty="0"/>
              <a:t>type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</a:rPr>
              <a:t>) -&gt; 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) </a:t>
            </a:r>
            <a:endParaRPr lang="en-US" b="1" dirty="0"/>
          </a:p>
          <a:p>
            <a:pPr>
              <a:lnSpc>
                <a:spcPct val="90000"/>
              </a:lnSpc>
              <a:spcBef>
                <a:spcPts val="200"/>
              </a:spcBef>
              <a:defRPr/>
            </a:pPr>
            <a:endParaRPr lang="en-US" dirty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dirty="0" smtClean="0"/>
              <a:t>     But </a:t>
            </a:r>
            <a:r>
              <a:rPr lang="en-US" dirty="0"/>
              <a:t>the REPL prints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</a:rPr>
              <a:t>) -&gt;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sz="800" b="1" dirty="0" smtClean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because it never prints unnecessary parentheses and</a:t>
            </a: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b="1" dirty="0" smtClean="0">
                <a:latin typeface="Courier New" pitchFamily="49" charset="0"/>
              </a:rPr>
              <a:t>   t1 -&gt; t2 -&gt; t3 -&gt; t4</a:t>
            </a:r>
            <a:r>
              <a:rPr lang="en-US" dirty="0" smtClean="0"/>
              <a:t>  means </a:t>
            </a:r>
            <a:r>
              <a:rPr lang="en-US" b="1" dirty="0">
                <a:latin typeface="Courier New" pitchFamily="49" charset="0"/>
              </a:rPr>
              <a:t>t1-</a:t>
            </a:r>
            <a:r>
              <a:rPr lang="en-US" b="1" dirty="0" smtClean="0">
                <a:latin typeface="Courier New" pitchFamily="49" charset="0"/>
              </a:rPr>
              <a:t>&gt;(t2-&gt;(t3-</a:t>
            </a:r>
            <a:r>
              <a:rPr lang="en-US" b="1" dirty="0">
                <a:latin typeface="Courier New" pitchFamily="49" charset="0"/>
              </a:rPr>
              <a:t>&gt;</a:t>
            </a:r>
            <a:r>
              <a:rPr lang="en-US" b="1" dirty="0" smtClean="0">
                <a:latin typeface="Courier New" pitchFamily="49" charset="0"/>
              </a:rPr>
              <a:t>t4))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819400"/>
            <a:ext cx="4038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double_or_triple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f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f 7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2*x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else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3*x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882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Higher-order functions are not just for numbers and lists</a:t>
            </a:r>
          </a:p>
          <a:p>
            <a:endParaRPr lang="en-US" dirty="0"/>
          </a:p>
          <a:p>
            <a:r>
              <a:rPr lang="en-US" dirty="0" smtClean="0"/>
              <a:t>They work great for common recursive traversals over your own data structures (</a:t>
            </a:r>
            <a:r>
              <a:rPr lang="en-US" dirty="0" err="1" smtClean="0"/>
              <a:t>datatype</a:t>
            </a:r>
            <a:r>
              <a:rPr lang="en-US" dirty="0" smtClean="0"/>
              <a:t> bindings) too</a:t>
            </a:r>
          </a:p>
          <a:p>
            <a:pPr lvl="1"/>
            <a:r>
              <a:rPr lang="en-US" dirty="0" smtClean="0"/>
              <a:t>Example of a higher-order </a:t>
            </a:r>
            <a:r>
              <a:rPr lang="en-US" i="1" dirty="0" smtClean="0"/>
              <a:t>predicate</a:t>
            </a:r>
            <a:r>
              <a:rPr lang="en-US" dirty="0" smtClean="0"/>
              <a:t>: </a:t>
            </a:r>
          </a:p>
          <a:p>
            <a:pPr marL="914400" lvl="2" indent="0">
              <a:buNone/>
            </a:pPr>
            <a:endParaRPr lang="en-US" sz="1400" dirty="0" smtClean="0"/>
          </a:p>
          <a:p>
            <a:pPr marL="914400" lvl="2" indent="0">
              <a:buNone/>
            </a:pPr>
            <a:r>
              <a:rPr lang="en-US" dirty="0" smtClean="0"/>
              <a:t>Are all constants in an arithmetic expression even numbers?</a:t>
            </a:r>
          </a:p>
          <a:p>
            <a:pPr marL="914400" lvl="2" indent="0">
              <a:buNone/>
            </a:pPr>
            <a:endParaRPr lang="en-US" sz="1400" dirty="0" smtClean="0"/>
          </a:p>
          <a:p>
            <a:pPr marL="914400" lvl="2" indent="0">
              <a:buNone/>
            </a:pPr>
            <a:r>
              <a:rPr lang="en-US" dirty="0" smtClean="0"/>
              <a:t>Use a more general function of type</a:t>
            </a:r>
          </a:p>
          <a:p>
            <a:pPr marL="914400" lvl="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None/>
            </a:pPr>
            <a:r>
              <a:rPr lang="en-US" dirty="0" smtClean="0"/>
              <a:t>And call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=&gt; x mod 2 = 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77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to first-class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“Functional programming” can mean a few different things: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Avoiding mutation in most/all cases (done and ongoing)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Using functions as values (the next week)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Recursion?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Mathematical definitions?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Not OO?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Laziness (later)?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563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First-class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are (first-class) values: Can use them </a:t>
            </a:r>
            <a:r>
              <a:rPr lang="en-US" i="1" dirty="0" smtClean="0"/>
              <a:t>wherever</a:t>
            </a:r>
            <a:r>
              <a:rPr lang="en-US" dirty="0" smtClean="0"/>
              <a:t> we use values</a:t>
            </a:r>
          </a:p>
          <a:p>
            <a:pPr lvl="1"/>
            <a:r>
              <a:rPr lang="en-US" dirty="0" smtClean="0"/>
              <a:t>Arguments, results, parts of tuples, bound to variables, carried by </a:t>
            </a:r>
            <a:r>
              <a:rPr lang="en-US" dirty="0" err="1" smtClean="0"/>
              <a:t>datatype</a:t>
            </a:r>
            <a:r>
              <a:rPr lang="en-US" dirty="0" smtClean="0"/>
              <a:t> constructors or exceptions, …</a:t>
            </a:r>
          </a:p>
          <a:p>
            <a:pPr lvl="1"/>
            <a:endParaRPr lang="en-US" dirty="0"/>
          </a:p>
          <a:p>
            <a:r>
              <a:rPr lang="en-US" dirty="0" smtClean="0"/>
              <a:t>Most common use is as an argument / result of another function</a:t>
            </a:r>
          </a:p>
          <a:p>
            <a:pPr lvl="1"/>
            <a:r>
              <a:rPr lang="en-US" dirty="0" smtClean="0"/>
              <a:t>The other function is called a </a:t>
            </a:r>
            <a:r>
              <a:rPr lang="en-US" i="1" dirty="0" smtClean="0"/>
              <a:t>higher-order function</a:t>
            </a:r>
          </a:p>
          <a:p>
            <a:pPr lvl="1"/>
            <a:r>
              <a:rPr lang="en-US" dirty="0" smtClean="0"/>
              <a:t>Powerful way to </a:t>
            </a:r>
            <a:r>
              <a:rPr lang="en-US" i="1" dirty="0" smtClean="0"/>
              <a:t>factor out</a:t>
            </a:r>
            <a:r>
              <a:rPr lang="en-US" dirty="0" smtClean="0"/>
              <a:t> common functionality</a:t>
            </a:r>
          </a:p>
          <a:p>
            <a:pPr lvl="1"/>
            <a:endParaRPr lang="en-US" dirty="0"/>
          </a:p>
          <a:p>
            <a:r>
              <a:rPr lang="en-US" dirty="0" smtClean="0"/>
              <a:t>3-ish lectures on how and why to use first-class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74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reuse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dirty="0" smtClean="0"/>
              <a:t> rather than defining many similar functions</a:t>
            </a:r>
          </a:p>
          <a:p>
            <a:pPr lvl="1"/>
            <a:r>
              <a:rPr lang="en-US" dirty="0" smtClean="0"/>
              <a:t>Computes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f(f(…f(x)))</a:t>
            </a:r>
            <a:r>
              <a:rPr lang="en-US" dirty="0" smtClean="0"/>
              <a:t> where number of calls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93618" y="2209800"/>
            <a:ext cx="7488382" cy="419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if </a:t>
            </a:r>
            <a:r>
              <a:rPr lang="en-US" sz="2000" kern="0" dirty="0" smtClean="0">
                <a:latin typeface="Courier New" pitchFamily="49" charset="0"/>
              </a:rPr>
              <a:t>n=0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then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(f,n-1,x))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x</a:t>
            </a:r>
            <a:r>
              <a:rPr lang="en-US" sz="2000" kern="0" dirty="0" smtClean="0">
                <a:latin typeface="Courier New" pitchFamily="49" charset="0"/>
              </a:rPr>
              <a:t> = x +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increment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x +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(double,4,7)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x2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(increment,4,7)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x3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(tl,2,[4,8,12,16,20])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double,n,x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nth_tail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tl,n,x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177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05800" cy="44958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('a -&gt; 'a) * int * 'a -&gt;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</a:t>
            </a:r>
          </a:p>
          <a:p>
            <a:endParaRPr lang="en-US" dirty="0" smtClean="0"/>
          </a:p>
          <a:p>
            <a:r>
              <a:rPr lang="en-US" dirty="0" smtClean="0"/>
              <a:t>Two of our examples </a:t>
            </a:r>
            <a:r>
              <a:rPr lang="en-US" i="1" dirty="0" smtClean="0"/>
              <a:t>instantiated</a:t>
            </a:r>
            <a:r>
              <a:rPr lang="en-US" dirty="0" smtClean="0"/>
              <a:t>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/>
              <a:t>with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</a:t>
            </a:r>
          </a:p>
          <a:p>
            <a:r>
              <a:rPr lang="en-US" dirty="0" smtClean="0"/>
              <a:t>One of our examples </a:t>
            </a:r>
            <a:r>
              <a:rPr lang="en-US" i="1" dirty="0" smtClean="0"/>
              <a:t>instantiated</a:t>
            </a:r>
            <a:r>
              <a:rPr lang="en-US" dirty="0" smtClean="0"/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/>
              <a:t>with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 list</a:t>
            </a:r>
          </a:p>
          <a:p>
            <a:r>
              <a:rPr lang="en-US" dirty="0" smtClean="0"/>
              <a:t>This </a:t>
            </a:r>
            <a:r>
              <a:rPr lang="en-US" i="1" dirty="0" smtClean="0"/>
              <a:t>polymorphism </a:t>
            </a:r>
            <a:r>
              <a:rPr lang="en-US" dirty="0" smtClean="0"/>
              <a:t>makes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more useful</a:t>
            </a:r>
          </a:p>
          <a:p>
            <a:endParaRPr lang="en-US" dirty="0"/>
          </a:p>
          <a:p>
            <a:r>
              <a:rPr lang="en-US" dirty="0" smtClean="0"/>
              <a:t>Type is </a:t>
            </a:r>
            <a:r>
              <a:rPr lang="en-US" i="1" dirty="0" smtClean="0"/>
              <a:t>inferred</a:t>
            </a:r>
            <a:r>
              <a:rPr lang="en-US" dirty="0" smtClean="0"/>
              <a:t> based on how arguments are used (later lecture) </a:t>
            </a:r>
          </a:p>
          <a:p>
            <a:pPr lvl="1"/>
            <a:r>
              <a:rPr lang="en-US" dirty="0" smtClean="0"/>
              <a:t>Describes which types must be exactly something (e.g.,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) and which can be anything but the same (e.g.,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 smtClean="0"/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pt-BR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7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 and 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higher-order functions are polymorphic because they are so reusable that some types, “can be anything”</a:t>
            </a:r>
          </a:p>
          <a:p>
            <a:endParaRPr lang="en-US" dirty="0"/>
          </a:p>
          <a:p>
            <a:r>
              <a:rPr lang="en-US" dirty="0" smtClean="0"/>
              <a:t>But some polymorphic functions are not higher-order</a:t>
            </a:r>
          </a:p>
          <a:p>
            <a:pPr lvl="1"/>
            <a:r>
              <a:rPr lang="en-US" dirty="0" smtClean="0"/>
              <a:t>Example: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length :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 list -&gt; int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And some higher-order functions are not polymorphic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times_til_0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(int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int)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pt-B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 -&gt; 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4572000"/>
            <a:ext cx="7162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times_til_0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smtClean="0">
                <a:latin typeface="Courier New" pitchFamily="49" charset="0"/>
              </a:rPr>
              <a:t>x=0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then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1 + times_til_0(f, f x)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1384" y="5257800"/>
            <a:ext cx="34206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+mj-lt"/>
              </a:rPr>
              <a:t>* Would be better with tail-recursion</a:t>
            </a:r>
            <a:endParaRPr lang="en-US" sz="16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5181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 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09600"/>
          </a:xfrm>
        </p:spPr>
        <p:txBody>
          <a:bodyPr/>
          <a:lstStyle/>
          <a:p>
            <a:r>
              <a:rPr lang="en-US" dirty="0" smtClean="0"/>
              <a:t>Definitions unnecessarily at top-level are still poor style: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514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So this is better (but not the best):</a:t>
            </a:r>
            <a:endParaRPr lang="en-US" b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572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And this is even smaller scope</a:t>
            </a:r>
          </a:p>
          <a:p>
            <a:pPr lvl="1"/>
            <a:r>
              <a:rPr lang="en-US" b="0" dirty="0" smtClean="0"/>
              <a:t>It makes sense but looks weird (poor style; see next slide)</a:t>
            </a:r>
            <a:endParaRPr lang="en-US" b="0" dirty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676400"/>
            <a:ext cx="7239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3*x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triple,n,x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2971800"/>
            <a:ext cx="7239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trip,n,x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5410200"/>
            <a:ext cx="76962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trip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 smtClean="0">
                <a:latin typeface="Courier New" pitchFamily="49" charset="0"/>
              </a:rPr>
              <a:t>, n, x)</a:t>
            </a:r>
          </a:p>
        </p:txBody>
      </p:sp>
    </p:spTree>
    <p:extLst>
      <p:ext uri="{BB962C8B-B14F-4D97-AF65-F5344CB8AC3E}">
        <p14:creationId xmlns:p14="http://schemas.microsoft.com/office/powerpoint/2010/main" val="3966974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609600"/>
          </a:xfrm>
        </p:spPr>
        <p:txBody>
          <a:bodyPr/>
          <a:lstStyle/>
          <a:p>
            <a:r>
              <a:rPr lang="en-US" dirty="0" smtClean="0"/>
              <a:t>This does not work: A function </a:t>
            </a:r>
            <a:r>
              <a:rPr lang="en-US" i="1" dirty="0" smtClean="0"/>
              <a:t>binding</a:t>
            </a:r>
            <a:r>
              <a:rPr lang="en-US" dirty="0" smtClean="0"/>
              <a:t> is not an </a:t>
            </a:r>
            <a:r>
              <a:rPr lang="en-US" i="1" dirty="0" smtClean="0"/>
              <a:t>expression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743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This is the best way we were building up to: an expression form for </a:t>
            </a:r>
            <a:r>
              <a:rPr lang="en-US" b="0" i="1" dirty="0" smtClean="0">
                <a:solidFill>
                  <a:schemeClr val="accent2"/>
                </a:solidFill>
              </a:rPr>
              <a:t>anonymous functions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495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b="0" dirty="0" smtClean="0"/>
              <a:t>Like </a:t>
            </a:r>
            <a:r>
              <a:rPr lang="en-US" b="0" dirty="0"/>
              <a:t>all expression forms, can appear anywhere </a:t>
            </a:r>
            <a:endParaRPr lang="en-US" b="0" dirty="0" smtClean="0"/>
          </a:p>
          <a:p>
            <a:pPr lvl="1"/>
            <a:r>
              <a:rPr lang="en-US" b="0" dirty="0" smtClean="0"/>
              <a:t>Syntax: 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0" dirty="0" smtClean="0"/>
              <a:t> not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fun</a:t>
            </a:r>
            <a:endParaRPr lang="en-US" b="0" dirty="0"/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=&gt; </a:t>
            </a:r>
            <a:r>
              <a:rPr lang="en-US" b="0" dirty="0" smtClean="0"/>
              <a:t>not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  <a:endParaRPr lang="en-US" b="0" dirty="0">
              <a:latin typeface="+mj-lt"/>
              <a:cs typeface="Courier New" pitchFamily="49" charset="0"/>
            </a:endParaRPr>
          </a:p>
          <a:p>
            <a:pPr lvl="2"/>
            <a:r>
              <a:rPr lang="en-US" b="0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no function name, just an argument pattern</a:t>
            </a:r>
            <a:endParaRPr lang="en-US" b="0" dirty="0">
              <a:solidFill>
                <a:schemeClr val="accent2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828800"/>
            <a:ext cx="6324600" cy="762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3*y), n, x)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3581400"/>
            <a:ext cx="6324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=&gt; 3*y), n, x)</a:t>
            </a:r>
          </a:p>
        </p:txBody>
      </p:sp>
    </p:spTree>
    <p:extLst>
      <p:ext uri="{BB962C8B-B14F-4D97-AF65-F5344CB8AC3E}">
        <p14:creationId xmlns:p14="http://schemas.microsoft.com/office/powerpoint/2010/main" val="4262058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use:  Argument to a higher-order function</a:t>
            </a:r>
          </a:p>
          <a:p>
            <a:pPr lvl="1"/>
            <a:r>
              <a:rPr lang="en-US" dirty="0" smtClean="0"/>
              <a:t>Don’t need a name just to pass a function</a:t>
            </a:r>
          </a:p>
          <a:p>
            <a:pPr lvl="1"/>
            <a:endParaRPr lang="en-US" dirty="0"/>
          </a:p>
          <a:p>
            <a:r>
              <a:rPr lang="en-US" dirty="0" smtClean="0"/>
              <a:t>But:  Cannot use an anonymous function for a recursive function</a:t>
            </a:r>
          </a:p>
          <a:p>
            <a:pPr lvl="1"/>
            <a:r>
              <a:rPr lang="en-US" dirty="0" smtClean="0"/>
              <a:t>Because there is no name for making recursive calls</a:t>
            </a:r>
          </a:p>
          <a:p>
            <a:pPr lvl="1"/>
            <a:r>
              <a:rPr lang="en-US" dirty="0" smtClean="0"/>
              <a:t>If not for recursion,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</a:t>
            </a:r>
            <a:r>
              <a:rPr lang="en-US" dirty="0" smtClean="0"/>
              <a:t> bindings would be syntactic sugar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/>
              <a:t> bindings and anonymous functions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4343400"/>
            <a:ext cx="41148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triple x</a:t>
            </a:r>
            <a:r>
              <a:rPr lang="en-US" sz="2000" kern="0" dirty="0" smtClean="0">
                <a:latin typeface="Courier New" pitchFamily="49" charset="0"/>
              </a:rPr>
              <a:t> = 3*x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triple </a:t>
            </a:r>
            <a:r>
              <a:rPr lang="en-US" sz="2000" kern="0" dirty="0" smtClean="0">
                <a:latin typeface="Courier New" pitchFamily="49" charset="0"/>
              </a:rPr>
              <a:t>=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=&gt; 3*y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749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74942</TotalTime>
  <Words>1117</Words>
  <Application>Microsoft Office PowerPoint</Application>
  <PresentationFormat>On-screen Show (4:3)</PresentationFormat>
  <Paragraphs>207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dan_design_template</vt:lpstr>
      <vt:lpstr>CSE341: Programming Languages  Lecture 7 Functions Taking/Returning Functions</vt:lpstr>
      <vt:lpstr>On to first-class functions</vt:lpstr>
      <vt:lpstr>First-class functions</vt:lpstr>
      <vt:lpstr>Example</vt:lpstr>
      <vt:lpstr>Types</vt:lpstr>
      <vt:lpstr>Polymorphism and higher-order functions</vt:lpstr>
      <vt:lpstr>Toward anonymous functions</vt:lpstr>
      <vt:lpstr>Anonymous functions</vt:lpstr>
      <vt:lpstr>Using anonymous functions</vt:lpstr>
      <vt:lpstr>A style point</vt:lpstr>
      <vt:lpstr>Map</vt:lpstr>
      <vt:lpstr>Filter</vt:lpstr>
      <vt:lpstr>Returning functions</vt:lpstr>
      <vt:lpstr>Other data structures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1120</cp:revision>
  <dcterms:created xsi:type="dcterms:W3CDTF">2009-03-13T20:43:19Z</dcterms:created>
  <dcterms:modified xsi:type="dcterms:W3CDTF">2011-10-13T18:07:32Z</dcterms:modified>
</cp:coreProperties>
</file>