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397" autoAdjust="0"/>
    <p:restoredTop sz="94710" autoAdjust="0"/>
  </p:normalViewPr>
  <p:slideViewPr>
    <p:cSldViewPr snapToGrid="0" snapToObjects="1">
      <p:cViewPr>
        <p:scale>
          <a:sx n="75" d="100"/>
          <a:sy n="75" d="100"/>
        </p:scale>
        <p:origin x="-3152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3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6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7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9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7668"/>
            <a:ext cx="8229600" cy="4898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3FBB-1C49-1042-B927-FDDF47498D4B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C8778-0CEC-3145-9304-7A6A45C8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+mj-lt"/>
        <a:buAutoNum type="arabi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5300" dirty="0" smtClean="0"/>
              <a:t>CSE 341 Section 10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3600" dirty="0" smtClean="0"/>
              <a:t>Subtyping, Review, and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3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6726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Beneﬁts of no mutation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Algebraic </a:t>
            </a:r>
            <a:r>
              <a:rPr lang="en-US" sz="2000" dirty="0" err="1" smtClean="0"/>
              <a:t>datatypes</a:t>
            </a:r>
            <a:r>
              <a:rPr lang="en-US" sz="2000" dirty="0" smtClean="0"/>
              <a:t>, pattern matching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Higher-order functions; closures; tail recursion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Lexical scope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Currying; syntactic sugar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Equivalence and side-eﬀects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Type inference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Dynamic vs. static typing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Laziness, streams, and </a:t>
            </a:r>
            <a:r>
              <a:rPr lang="en-US" sz="2000" dirty="0" err="1" smtClean="0"/>
              <a:t>memoization</a:t>
            </a:r>
            <a:endParaRPr lang="en-US" sz="20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Macros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Dynamic dispatch; double-dispatch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Multiple inheritance, interfaces, and </a:t>
            </a:r>
            <a:r>
              <a:rPr lang="en-US" sz="2000" dirty="0" err="1" smtClean="0"/>
              <a:t>mixins</a:t>
            </a:r>
            <a:endParaRPr lang="en-US" sz="20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OO vs. functional decomposition and extensibility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Subtyping for records, functions, and objects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Class-based subtyping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Parametric polymorphism; bounded polymorphism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643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What are your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7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Exciting Developments…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7"/>
            <a:ext cx="8229600" cy="5333999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Rust (a “better” </a:t>
            </a:r>
            <a:r>
              <a:rPr lang="en-US" dirty="0" smtClean="0"/>
              <a:t>C / C++)</a:t>
            </a:r>
            <a:endParaRPr lang="en-US" dirty="0" smtClean="0"/>
          </a:p>
          <a:p>
            <a:pPr lvl="1"/>
            <a:r>
              <a:rPr lang="en-US" dirty="0" smtClean="0"/>
              <a:t>Type inference, higher-order functions</a:t>
            </a:r>
          </a:p>
          <a:p>
            <a:pPr lvl="1"/>
            <a:r>
              <a:rPr lang="en-US" dirty="0" smtClean="0"/>
              <a:t>Concurrency “baked-in”</a:t>
            </a:r>
          </a:p>
          <a:p>
            <a:pPr lvl="1"/>
            <a:r>
              <a:rPr lang="en-US" dirty="0"/>
              <a:t>Eliminates null pointer </a:t>
            </a:r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Improved memory management</a:t>
            </a:r>
            <a:endParaRPr lang="en-US" dirty="0"/>
          </a:p>
          <a:p>
            <a:pPr lvl="1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smtClean="0"/>
              <a:t>(a “better” Java?)</a:t>
            </a:r>
          </a:p>
          <a:p>
            <a:pPr lvl="1"/>
            <a:r>
              <a:rPr lang="en-US" dirty="0"/>
              <a:t>FP + OOP + static typing + </a:t>
            </a:r>
            <a:r>
              <a:rPr lang="en-US" dirty="0" smtClean="0"/>
              <a:t>JVM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Clojure</a:t>
            </a:r>
            <a:r>
              <a:rPr lang="en-US" dirty="0" smtClean="0"/>
              <a:t> (modern, concurrency-focused Lisp hosted on the JVM)</a:t>
            </a:r>
          </a:p>
          <a:p>
            <a:pPr lvl="1"/>
            <a:r>
              <a:rPr lang="en-US" dirty="0" smtClean="0"/>
              <a:t>Persistent, immutable data structures</a:t>
            </a:r>
          </a:p>
          <a:p>
            <a:pPr lvl="1"/>
            <a:r>
              <a:rPr lang="en-US" dirty="0" smtClean="0"/>
              <a:t>Concurrency primitives with an STM: atoms, </a:t>
            </a:r>
            <a:r>
              <a:rPr lang="en-US" dirty="0" err="1" smtClean="0"/>
              <a:t>vars</a:t>
            </a:r>
            <a:r>
              <a:rPr lang="en-US" dirty="0" smtClean="0"/>
              <a:t>, agents; </a:t>
            </a:r>
            <a:r>
              <a:rPr lang="en-US" dirty="0" smtClean="0"/>
              <a:t>refs</a:t>
            </a:r>
          </a:p>
          <a:p>
            <a:pPr lvl="1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Haskell (lazy, pure ML-like language)</a:t>
            </a:r>
          </a:p>
          <a:p>
            <a:pPr lvl="1"/>
            <a:r>
              <a:rPr lang="en-US" dirty="0" smtClean="0"/>
              <a:t>Category theory: Monads, </a:t>
            </a:r>
            <a:r>
              <a:rPr lang="en-US" dirty="0" err="1" smtClean="0"/>
              <a:t>Monoids</a:t>
            </a:r>
            <a:r>
              <a:rPr lang="en-US" dirty="0" smtClean="0"/>
              <a:t>, </a:t>
            </a:r>
            <a:r>
              <a:rPr lang="en-US" dirty="0" err="1" smtClean="0"/>
              <a:t>Functors</a:t>
            </a:r>
            <a:r>
              <a:rPr lang="en-US" dirty="0" smtClean="0"/>
              <a:t>, . . .</a:t>
            </a:r>
          </a:p>
          <a:p>
            <a:pPr lvl="1"/>
            <a:r>
              <a:rPr lang="en-US" dirty="0" smtClean="0"/>
              <a:t>Type classes, parsec, super-awesome type system, . . 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And many more! </a:t>
            </a:r>
            <a:r>
              <a:rPr lang="en-US" dirty="0" err="1" smtClean="0"/>
              <a:t>Haxe</a:t>
            </a:r>
            <a:r>
              <a:rPr lang="en-US" dirty="0" smtClean="0"/>
              <a:t>, Groovy, Dart, Go, </a:t>
            </a:r>
            <a:r>
              <a:rPr lang="en-US" dirty="0" err="1" smtClean="0"/>
              <a:t>ecmascripten</a:t>
            </a:r>
            <a:r>
              <a:rPr lang="en-US" dirty="0" smtClean="0"/>
              <a:t> / </a:t>
            </a:r>
            <a:r>
              <a:rPr lang="en-US" dirty="0" err="1" smtClean="0"/>
              <a:t>asm.js</a:t>
            </a:r>
            <a:r>
              <a:rPr lang="en-US" dirty="0" smtClean="0"/>
              <a:t>,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97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8"/>
            <a:ext cx="8686800" cy="4898496"/>
          </a:xfrm>
        </p:spPr>
        <p:txBody>
          <a:bodyPr anchor="ctr"/>
          <a:lstStyle/>
          <a:p>
            <a:pPr>
              <a:buFont typeface="Arial"/>
              <a:buChar char="•"/>
            </a:pPr>
            <a:r>
              <a:rPr lang="en-US" dirty="0" smtClean="0"/>
              <a:t>CSE333 – Systems Programming</a:t>
            </a:r>
          </a:p>
          <a:p>
            <a:pPr>
              <a:buFont typeface="Arial"/>
              <a:buChar char="•"/>
            </a:pPr>
            <a:r>
              <a:rPr lang="en-US" dirty="0" smtClean="0"/>
              <a:t>CSE401 – Compilers</a:t>
            </a:r>
          </a:p>
          <a:p>
            <a:pPr>
              <a:buFont typeface="Arial"/>
              <a:buChar char="•"/>
            </a:pPr>
            <a:r>
              <a:rPr lang="en-US" dirty="0" smtClean="0"/>
              <a:t>CSE501 – Implementation of Programming Languages</a:t>
            </a:r>
          </a:p>
          <a:p>
            <a:pPr>
              <a:buFont typeface="Arial"/>
              <a:buChar char="•"/>
            </a:pPr>
            <a:r>
              <a:rPr lang="en-US" dirty="0" smtClean="0"/>
              <a:t>CSE505 – Concepts of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0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Subtyping</a:t>
            </a:r>
          </a:p>
          <a:p>
            <a:pPr lvl="1"/>
            <a:r>
              <a:rPr lang="en-US" sz="2000" dirty="0" smtClean="0"/>
              <a:t>Overview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Review</a:t>
            </a:r>
          </a:p>
          <a:p>
            <a:pPr lvl="1"/>
            <a:r>
              <a:rPr lang="en-US" sz="2000" dirty="0" smtClean="0"/>
              <a:t>Topics</a:t>
            </a:r>
          </a:p>
          <a:p>
            <a:pPr lvl="1"/>
            <a:r>
              <a:rPr lang="en-US" sz="2000" dirty="0" smtClean="0"/>
              <a:t>Questions?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The Future</a:t>
            </a:r>
          </a:p>
          <a:p>
            <a:pPr lvl="1"/>
            <a:r>
              <a:rPr lang="en-US" sz="2000" dirty="0" smtClean="0"/>
              <a:t>Languages</a:t>
            </a:r>
          </a:p>
          <a:p>
            <a:pPr lvl="1"/>
            <a:r>
              <a:rPr lang="en-US" sz="2000" dirty="0" smtClean="0"/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324265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Overview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7181" y="2304553"/>
            <a:ext cx="7920136" cy="1152018"/>
          </a:xfrm>
          <a:prstGeom prst="roundRect">
            <a:avLst>
              <a:gd name="adj" fmla="val 13751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>
                <a:solidFill>
                  <a:schemeClr val="dk1"/>
                </a:solidFill>
                <a:cs typeface="Courier"/>
              </a:rPr>
              <a:t>Creation</a:t>
            </a:r>
          </a:p>
          <a:p>
            <a:pPr algn="ctr"/>
            <a:endParaRPr lang="is-IS" sz="1200" b="1" dirty="0">
              <a:solidFill>
                <a:schemeClr val="dk1"/>
              </a:solidFill>
              <a:latin typeface="Courier"/>
              <a:cs typeface="Courier"/>
            </a:endParaRPr>
          </a:p>
          <a:p>
            <a:pPr algn="ctr"/>
            <a:r>
              <a:rPr lang="is-IS" dirty="0">
                <a:solidFill>
                  <a:schemeClr val="dk1"/>
                </a:solidFill>
                <a:latin typeface="Courier"/>
                <a:cs typeface="Courier"/>
              </a:rPr>
              <a:t>{f0=e0, f1=e1, ..., fn=en}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87181" y="3765224"/>
            <a:ext cx="7920136" cy="1147307"/>
          </a:xfrm>
          <a:prstGeom prst="roundRect">
            <a:avLst>
              <a:gd name="adj" fmla="val 13751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>
                <a:solidFill>
                  <a:schemeClr val="dk1"/>
                </a:solidFill>
                <a:cs typeface="Courier"/>
              </a:rPr>
              <a:t>Access/Update</a:t>
            </a:r>
          </a:p>
          <a:p>
            <a:endParaRPr lang="is-IS" sz="1200" dirty="0">
              <a:solidFill>
                <a:schemeClr val="dk1"/>
              </a:solidFill>
              <a:cs typeface="Courier"/>
            </a:endParaRPr>
          </a:p>
          <a:p>
            <a:pPr algn="ctr"/>
            <a:r>
              <a:rPr lang="en-US" dirty="0" err="1" smtClean="0">
                <a:latin typeface="Courier"/>
                <a:cs typeface="Courier"/>
              </a:rPr>
              <a:t>e.field</a:t>
            </a:r>
            <a:r>
              <a:rPr lang="en-US" dirty="0">
                <a:latin typeface="Courier"/>
                <a:cs typeface="Courier"/>
              </a:rPr>
              <a:t>					e1.field = e2</a:t>
            </a:r>
            <a:endParaRPr lang="is-IS" dirty="0">
              <a:latin typeface="Courier"/>
              <a:cs typeface="Courier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7181" y="5222976"/>
            <a:ext cx="7920136" cy="1156050"/>
          </a:xfrm>
          <a:prstGeom prst="roundRect">
            <a:avLst>
              <a:gd name="adj" fmla="val 13751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>
                <a:solidFill>
                  <a:schemeClr val="dk1"/>
                </a:solidFill>
                <a:cs typeface="Courier"/>
              </a:rPr>
              <a:t>Type Signature</a:t>
            </a:r>
          </a:p>
          <a:p>
            <a:endParaRPr lang="is-IS" sz="1200" dirty="0">
              <a:solidFill>
                <a:schemeClr val="dk1"/>
              </a:solidFill>
              <a:cs typeface="Courier"/>
            </a:endParaRPr>
          </a:p>
          <a:p>
            <a:pPr algn="ctr"/>
            <a:r>
              <a:rPr lang="is-IS" dirty="0">
                <a:latin typeface="Courier"/>
                <a:cs typeface="Courier"/>
              </a:rPr>
              <a:t>{f1:t1, f2:t2, ..., fn:tn}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181" y="1171601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f* = field name</a:t>
            </a:r>
          </a:p>
          <a:p>
            <a:r>
              <a:rPr lang="en-US" dirty="0" smtClean="0"/>
              <a:t>e* = expression</a:t>
            </a:r>
          </a:p>
          <a:p>
            <a:r>
              <a:rPr lang="en-US" dirty="0" smtClean="0"/>
              <a:t>t* =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3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87181" y="1218255"/>
            <a:ext cx="7920136" cy="1152412"/>
          </a:xfrm>
          <a:prstGeom prst="roundRect">
            <a:avLst>
              <a:gd name="adj" fmla="val 13751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 smtClean="0">
                <a:solidFill>
                  <a:schemeClr val="dk1"/>
                </a:solidFill>
                <a:cs typeface="Courier"/>
              </a:rPr>
              <a:t>Subtyping Relation</a:t>
            </a:r>
          </a:p>
          <a:p>
            <a:pPr algn="ctr"/>
            <a:endParaRPr lang="is-IS" sz="1200" b="1" dirty="0" smtClean="0">
              <a:solidFill>
                <a:schemeClr val="dk1"/>
              </a:solidFill>
              <a:latin typeface="Courier"/>
              <a:cs typeface="Courier"/>
            </a:endParaRPr>
          </a:p>
          <a:p>
            <a:pPr algn="ctr"/>
            <a:r>
              <a:rPr lang="en-US" dirty="0" smtClean="0">
                <a:latin typeface="Courier"/>
                <a:cs typeface="Courier"/>
              </a:rPr>
              <a:t>t1 &lt;: t2     t1 </a:t>
            </a:r>
            <a:r>
              <a:rPr lang="en-US" sz="2200" dirty="0">
                <a:cs typeface="Courier"/>
              </a:rPr>
              <a:t>extends</a:t>
            </a:r>
            <a:r>
              <a:rPr lang="en-US" dirty="0" smtClean="0">
                <a:latin typeface="Courier"/>
                <a:cs typeface="Courier"/>
              </a:rPr>
              <a:t> t2     t1 </a:t>
            </a:r>
            <a:r>
              <a:rPr lang="en-US" sz="2200" dirty="0">
                <a:cs typeface="Courier"/>
              </a:rPr>
              <a:t>is a subtype </a:t>
            </a:r>
            <a:r>
              <a:rPr lang="en-US" dirty="0" smtClean="0">
                <a:latin typeface="Courier"/>
                <a:cs typeface="Courier"/>
              </a:rPr>
              <a:t>of t2</a:t>
            </a:r>
            <a:endParaRPr lang="is-IS" dirty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Overview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451766"/>
              </p:ext>
            </p:extLst>
          </p:nvPr>
        </p:nvGraphicFramePr>
        <p:xfrm>
          <a:off x="2434572" y="1935613"/>
          <a:ext cx="379182" cy="31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27000" imgH="114300" progId="Equation.3">
                  <p:embed/>
                </p:oleObj>
              </mc:Choice>
              <mc:Fallback>
                <p:oleObj name="Equation" r:id="rId3" imgW="127000" imgH="114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4572" y="1935613"/>
                        <a:ext cx="379182" cy="310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57462"/>
              </p:ext>
            </p:extLst>
          </p:nvPr>
        </p:nvGraphicFramePr>
        <p:xfrm>
          <a:off x="4873475" y="1935613"/>
          <a:ext cx="379182" cy="31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27000" imgH="114300" progId="Equation.3">
                  <p:embed/>
                </p:oleObj>
              </mc:Choice>
              <mc:Fallback>
                <p:oleObj name="Equation" r:id="rId5" imgW="127000" imgH="114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3475" y="1935613"/>
                        <a:ext cx="379182" cy="310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87181" y="2722457"/>
            <a:ext cx="7920136" cy="1172209"/>
          </a:xfrm>
          <a:prstGeom prst="roundRect">
            <a:avLst>
              <a:gd name="adj" fmla="val 13751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 smtClean="0">
                <a:solidFill>
                  <a:schemeClr val="dk1"/>
                </a:solidFill>
                <a:cs typeface="Courier"/>
              </a:rPr>
              <a:t>Additional Type Rule</a:t>
            </a:r>
            <a:endParaRPr lang="is-IS" sz="2400" dirty="0">
              <a:solidFill>
                <a:schemeClr val="dk1"/>
              </a:solidFill>
              <a:cs typeface="Courier"/>
            </a:endParaRPr>
          </a:p>
          <a:p>
            <a:endParaRPr lang="is-IS" sz="1200" dirty="0">
              <a:solidFill>
                <a:schemeClr val="dk1"/>
              </a:solidFill>
              <a:cs typeface="Courier"/>
            </a:endParaRPr>
          </a:p>
          <a:p>
            <a:pPr algn="ctr"/>
            <a:r>
              <a:rPr lang="en-US" sz="2200" dirty="0" smtClean="0">
                <a:cs typeface="Courier"/>
              </a:rPr>
              <a:t>If  </a:t>
            </a:r>
            <a:r>
              <a:rPr lang="en-US" dirty="0" smtClean="0">
                <a:latin typeface="Courier"/>
                <a:cs typeface="Courier"/>
              </a:rPr>
              <a:t>t1 &lt;: t2 </a:t>
            </a:r>
            <a:r>
              <a:rPr lang="en-US" sz="2200" dirty="0">
                <a:cs typeface="Courier"/>
              </a:rPr>
              <a:t>and</a:t>
            </a:r>
            <a:r>
              <a:rPr lang="en-US" dirty="0" smtClean="0">
                <a:latin typeface="Courier"/>
                <a:cs typeface="Courier"/>
              </a:rPr>
              <a:t> e </a:t>
            </a:r>
            <a:r>
              <a:rPr lang="en-US" sz="2200" dirty="0">
                <a:cs typeface="Courier"/>
              </a:rPr>
              <a:t>has type</a:t>
            </a:r>
            <a:r>
              <a:rPr lang="en-US" dirty="0" smtClean="0">
                <a:latin typeface="Courier"/>
                <a:cs typeface="Courier"/>
              </a:rPr>
              <a:t> t1, </a:t>
            </a:r>
            <a:r>
              <a:rPr lang="en-US" sz="2200" dirty="0">
                <a:cs typeface="Courier"/>
              </a:rPr>
              <a:t>then</a:t>
            </a:r>
            <a:r>
              <a:rPr lang="en-US" dirty="0" smtClean="0">
                <a:latin typeface="Courier"/>
                <a:cs typeface="Courier"/>
              </a:rPr>
              <a:t> e </a:t>
            </a:r>
            <a:r>
              <a:rPr lang="en-US" sz="2200" dirty="0">
                <a:cs typeface="Courier"/>
              </a:rPr>
              <a:t>also has type </a:t>
            </a:r>
            <a:r>
              <a:rPr lang="en-US" dirty="0" smtClean="0">
                <a:latin typeface="Courier"/>
                <a:cs typeface="Courier"/>
              </a:rPr>
              <a:t>t2</a:t>
            </a:r>
            <a:endParaRPr lang="is-IS" dirty="0">
              <a:latin typeface="Courier"/>
              <a:cs typeface="Courier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7181" y="4206172"/>
            <a:ext cx="7920136" cy="2115605"/>
          </a:xfrm>
          <a:prstGeom prst="roundRect">
            <a:avLst>
              <a:gd name="adj" fmla="val 9082"/>
            </a:avLst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2400" dirty="0" smtClean="0">
                <a:solidFill>
                  <a:schemeClr val="dk1"/>
                </a:solidFill>
                <a:cs typeface="Courier"/>
              </a:rPr>
              <a:t>Record Subtyping Rules</a:t>
            </a:r>
          </a:p>
          <a:p>
            <a:pPr marL="342900" indent="-342900">
              <a:buFont typeface="Arial"/>
              <a:buChar char="•"/>
            </a:pPr>
            <a:r>
              <a:rPr lang="is-IS" sz="2200" dirty="0">
                <a:solidFill>
                  <a:srgbClr val="953735"/>
                </a:solidFill>
                <a:cs typeface="Courier"/>
              </a:rPr>
              <a:t>Width subtyping:</a:t>
            </a:r>
            <a:r>
              <a:rPr lang="is-IS" sz="2200" dirty="0">
                <a:cs typeface="Courier"/>
              </a:rPr>
              <a:t>  A supertype can have fewer </a:t>
            </a:r>
            <a:r>
              <a:rPr lang="is-IS" sz="2200" dirty="0" smtClean="0">
                <a:cs typeface="Courier"/>
              </a:rPr>
              <a:t>fields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Permutation subtyping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:</a:t>
            </a:r>
            <a:r>
              <a:rPr lang="en-US" sz="2200" dirty="0" smtClean="0">
                <a:cs typeface="Courier"/>
              </a:rPr>
              <a:t> A </a:t>
            </a:r>
            <a:r>
              <a:rPr lang="en-US" sz="2200" dirty="0" err="1" smtClean="0">
                <a:cs typeface="Courier"/>
              </a:rPr>
              <a:t>supertype</a:t>
            </a:r>
            <a:r>
              <a:rPr lang="en-US" sz="2200" dirty="0" smtClean="0">
                <a:cs typeface="Courier"/>
              </a:rPr>
              <a:t> can have reordered ﬁelds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953735"/>
                </a:solidFill>
                <a:cs typeface="Courier"/>
              </a:rPr>
              <a:t>Transitivity:</a:t>
            </a:r>
            <a:r>
              <a:rPr lang="en-US" sz="2200" dirty="0" smtClean="0">
                <a:cs typeface="Courier"/>
              </a:rPr>
              <a:t> If </a:t>
            </a:r>
            <a:r>
              <a:rPr lang="en-US" dirty="0">
                <a:latin typeface="Courier"/>
                <a:cs typeface="Courier"/>
              </a:rPr>
              <a:t>t1 &lt;: t2 </a:t>
            </a:r>
            <a:r>
              <a:rPr lang="en-US" sz="2200" dirty="0" smtClean="0">
                <a:cs typeface="Courier"/>
              </a:rPr>
              <a:t>and </a:t>
            </a:r>
            <a:r>
              <a:rPr lang="en-US" dirty="0">
                <a:latin typeface="Courier"/>
                <a:cs typeface="Courier"/>
              </a:rPr>
              <a:t>t2 &lt;: t3</a:t>
            </a:r>
            <a:r>
              <a:rPr lang="en-US" sz="2200" dirty="0" smtClean="0">
                <a:cs typeface="Courier"/>
              </a:rPr>
              <a:t>, then </a:t>
            </a:r>
            <a:r>
              <a:rPr lang="en-US" dirty="0">
                <a:latin typeface="Courier"/>
                <a:cs typeface="Courier"/>
              </a:rPr>
              <a:t>t1 &lt;: t3.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953735"/>
                </a:solidFill>
                <a:cs typeface="Courier"/>
              </a:rPr>
              <a:t>Reﬂexivity: </a:t>
            </a:r>
            <a:r>
              <a:rPr lang="en-US" dirty="0">
                <a:latin typeface="Courier"/>
                <a:cs typeface="Courier"/>
              </a:rPr>
              <a:t>t &lt;: t</a:t>
            </a:r>
            <a:r>
              <a:rPr lang="en-US" sz="2200" dirty="0">
                <a:cs typeface="Courier"/>
              </a:rPr>
              <a:t> for any </a:t>
            </a:r>
            <a:r>
              <a:rPr lang="en-US" dirty="0">
                <a:latin typeface="Courier"/>
                <a:cs typeface="Courier"/>
              </a:rPr>
              <a:t>t</a:t>
            </a:r>
            <a:r>
              <a:rPr lang="en-US" sz="2200" dirty="0">
                <a:cs typeface="Courier"/>
              </a:rPr>
              <a:t> (anything is a subtype of itself)</a:t>
            </a:r>
            <a:endParaRPr lang="is-IS" sz="22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7403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Types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0933" y="5542844"/>
            <a:ext cx="8415867" cy="1044223"/>
          </a:xfrm>
          <a:prstGeom prst="roundRect">
            <a:avLst>
              <a:gd name="adj" fmla="val 908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  <a:cs typeface="Courier"/>
              </a:rPr>
              <a:t>covariant: </a:t>
            </a:r>
            <a:r>
              <a:rPr lang="en-US" sz="2200" dirty="0" smtClean="0">
                <a:solidFill>
                  <a:schemeClr val="tx1"/>
                </a:solidFill>
                <a:cs typeface="Courier"/>
              </a:rPr>
              <a:t>preserves subtype relation of types</a:t>
            </a:r>
            <a:endParaRPr lang="en-US" sz="2200" dirty="0" smtClean="0">
              <a:solidFill>
                <a:schemeClr val="tx1"/>
              </a:solidFill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rgbClr val="0000FF"/>
                </a:solidFill>
                <a:cs typeface="Courier"/>
              </a:rPr>
              <a:t>contravariant</a:t>
            </a:r>
            <a:r>
              <a:rPr lang="en-US" sz="2200" dirty="0" smtClean="0">
                <a:solidFill>
                  <a:srgbClr val="0000FF"/>
                </a:solidFill>
                <a:cs typeface="Courier"/>
              </a:rPr>
              <a:t>: </a:t>
            </a:r>
            <a:r>
              <a:rPr lang="en-US" sz="2200" dirty="0" smtClean="0">
                <a:cs typeface="Courier"/>
              </a:rPr>
              <a:t>reverses the subtype relation of types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0933" y="1086555"/>
            <a:ext cx="8388784" cy="4027311"/>
          </a:xfrm>
          <a:prstGeom prst="roundRect">
            <a:avLst>
              <a:gd name="adj" fmla="val 908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dk1"/>
                </a:solidFill>
                <a:cs typeface="Courier"/>
              </a:rPr>
              <a:t>Function Subtyping Rules</a:t>
            </a:r>
            <a:endParaRPr lang="is-IS" sz="2400" dirty="0" smtClean="0">
              <a:solidFill>
                <a:schemeClr val="dk1"/>
              </a:solidFill>
              <a:cs typeface="Courier"/>
            </a:endParaRPr>
          </a:p>
          <a:p>
            <a:endParaRPr lang="is-IS" sz="1200" dirty="0" smtClean="0">
              <a:cs typeface="Courier"/>
            </a:endParaRPr>
          </a:p>
          <a:p>
            <a:r>
              <a:rPr lang="is-IS" sz="2200" dirty="0" smtClean="0">
                <a:cs typeface="Courier"/>
              </a:rPr>
              <a:t>		</a:t>
            </a:r>
            <a:r>
              <a:rPr lang="en-US" sz="2200" dirty="0" smtClean="0">
                <a:cs typeface="Courier"/>
              </a:rPr>
              <a:t>If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t2</a:t>
            </a:r>
            <a:r>
              <a:rPr lang="en-US" dirty="0">
                <a:latin typeface="Courier"/>
                <a:cs typeface="Courier"/>
              </a:rPr>
              <a:t> &lt;: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t4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sz="2200" dirty="0" smtClean="0">
                <a:cs typeface="Courier"/>
              </a:rPr>
              <a:t>and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t3</a:t>
            </a:r>
            <a:r>
              <a:rPr lang="en-US" dirty="0">
                <a:latin typeface="Courier"/>
                <a:cs typeface="Courier"/>
              </a:rPr>
              <a:t> &lt;: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t1</a:t>
            </a:r>
            <a:r>
              <a:rPr lang="en-US" sz="2200" dirty="0" smtClean="0">
                <a:cs typeface="Courier"/>
              </a:rPr>
              <a:t>, then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t1</a:t>
            </a:r>
            <a:r>
              <a:rPr lang="en-US" dirty="0">
                <a:latin typeface="Courier"/>
                <a:cs typeface="Courier"/>
              </a:rPr>
              <a:t> -&gt;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t2</a:t>
            </a:r>
            <a:r>
              <a:rPr lang="en-US" dirty="0">
                <a:latin typeface="Courier"/>
                <a:cs typeface="Courier"/>
              </a:rPr>
              <a:t> &lt;: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t3</a:t>
            </a:r>
            <a:r>
              <a:rPr lang="en-US" dirty="0">
                <a:latin typeface="Courier"/>
                <a:cs typeface="Courier"/>
              </a:rPr>
              <a:t> -&gt;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t4</a:t>
            </a:r>
            <a:r>
              <a:rPr lang="en-US" sz="2200" dirty="0" smtClean="0">
                <a:cs typeface="Courier"/>
              </a:rPr>
              <a:t>.</a:t>
            </a:r>
          </a:p>
          <a:p>
            <a:endParaRPr lang="en-US" sz="2200" dirty="0" smtClean="0">
              <a:cs typeface="Courier"/>
            </a:endParaRPr>
          </a:p>
          <a:p>
            <a:r>
              <a:rPr lang="en-US" sz="2200" dirty="0" smtClean="0">
                <a:cs typeface="Courier"/>
              </a:rPr>
              <a:t>or a more tangible example..</a:t>
            </a:r>
            <a:endParaRPr lang="en-US" sz="2200" dirty="0">
              <a:cs typeface="Courier"/>
            </a:endParaRPr>
          </a:p>
          <a:p>
            <a:endParaRPr lang="en-US" sz="2200" dirty="0">
              <a:cs typeface="Courier"/>
            </a:endParaRPr>
          </a:p>
          <a:p>
            <a:r>
              <a:rPr lang="is-IS" sz="2000" dirty="0">
                <a:cs typeface="Courier"/>
              </a:rPr>
              <a:t>		</a:t>
            </a:r>
            <a:r>
              <a:rPr lang="en-US" sz="2000" dirty="0">
                <a:cs typeface="Courier"/>
              </a:rPr>
              <a:t>If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Cat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&lt;: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Animal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2000" dirty="0">
                <a:cs typeface="Courier"/>
              </a:rPr>
              <a:t>and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Teacher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&lt;: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Person</a:t>
            </a:r>
            <a:r>
              <a:rPr lang="en-US" sz="2000" dirty="0" smtClean="0">
                <a:cs typeface="Courier"/>
              </a:rPr>
              <a:t>, then</a:t>
            </a:r>
          </a:p>
          <a:p>
            <a:endParaRPr lang="en-US" sz="2000" dirty="0" smtClean="0">
              <a:cs typeface="Courier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   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Person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-&gt;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Cat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&lt;: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Teacher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-&gt;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Animal</a:t>
            </a:r>
            <a:r>
              <a:rPr lang="en-US" sz="2000" dirty="0" smtClean="0">
                <a:cs typeface="Courier"/>
              </a:rPr>
              <a:t>.</a:t>
            </a:r>
            <a:r>
              <a:rPr lang="en-US" sz="2200" dirty="0" smtClean="0">
                <a:cs typeface="Courier"/>
              </a:rPr>
              <a:t/>
            </a:r>
            <a:br>
              <a:rPr lang="en-US" sz="2200" dirty="0" smtClean="0">
                <a:cs typeface="Courier"/>
              </a:rPr>
            </a:br>
            <a:endParaRPr lang="is-IS" sz="1200" dirty="0" smtClean="0"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Function subtyping is </a:t>
            </a:r>
            <a:r>
              <a:rPr lang="en-US" sz="2200" dirty="0" smtClean="0">
                <a:solidFill>
                  <a:srgbClr val="FF0000"/>
                </a:solidFill>
                <a:cs typeface="Courier"/>
              </a:rPr>
              <a:t>covariant </a:t>
            </a:r>
            <a:r>
              <a:rPr lang="en-US" sz="2200" dirty="0" smtClean="0">
                <a:cs typeface="Courier"/>
              </a:rPr>
              <a:t>for their </a:t>
            </a:r>
            <a:r>
              <a:rPr lang="en-US" sz="2200" dirty="0" smtClean="0">
                <a:solidFill>
                  <a:srgbClr val="FF0000"/>
                </a:solidFill>
                <a:cs typeface="Courier"/>
              </a:rPr>
              <a:t>return </a:t>
            </a:r>
            <a:r>
              <a:rPr lang="en-US" sz="2200" dirty="0" smtClean="0">
                <a:cs typeface="Courier"/>
              </a:rPr>
              <a:t>types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Function subtyping is </a:t>
            </a:r>
            <a:r>
              <a:rPr lang="en-US" sz="2200" dirty="0" err="1" smtClean="0">
                <a:solidFill>
                  <a:srgbClr val="0000FF"/>
                </a:solidFill>
                <a:cs typeface="Courier"/>
              </a:rPr>
              <a:t>contravariant</a:t>
            </a:r>
            <a:r>
              <a:rPr lang="en-US" sz="2200" dirty="0" smtClean="0">
                <a:solidFill>
                  <a:srgbClr val="0000FF"/>
                </a:solidFill>
                <a:cs typeface="Courier"/>
              </a:rPr>
              <a:t> </a:t>
            </a:r>
            <a:r>
              <a:rPr lang="en-US" sz="2200" dirty="0" smtClean="0">
                <a:cs typeface="Courier"/>
              </a:rPr>
              <a:t>for their </a:t>
            </a:r>
            <a:r>
              <a:rPr lang="en-US" sz="2200" dirty="0" smtClean="0">
                <a:solidFill>
                  <a:srgbClr val="0000FF"/>
                </a:solidFill>
                <a:cs typeface="Courier"/>
              </a:rPr>
              <a:t>argument</a:t>
            </a:r>
            <a:r>
              <a:rPr lang="en-US" sz="2200" dirty="0" smtClean="0">
                <a:cs typeface="Courier"/>
              </a:rPr>
              <a:t> types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6733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(in relation to records)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Objects are basically the same as records except there is a </a:t>
            </a:r>
            <a:r>
              <a:rPr lang="en-US" sz="2400" dirty="0" smtClean="0"/>
              <a:t>distinction between </a:t>
            </a:r>
            <a:r>
              <a:rPr lang="en-US" sz="2400" dirty="0" smtClean="0"/>
              <a:t>mutable and immutable ﬁelds.</a:t>
            </a:r>
          </a:p>
          <a:p>
            <a:pPr lvl="1"/>
            <a:r>
              <a:rPr lang="en-US" sz="2000" dirty="0" smtClean="0"/>
              <a:t>Mutable ﬁelds are instance variables</a:t>
            </a:r>
          </a:p>
          <a:p>
            <a:pPr lvl="1"/>
            <a:r>
              <a:rPr lang="en-US" sz="2000" dirty="0" smtClean="0"/>
              <a:t>Immutable ﬁelds are </a:t>
            </a:r>
            <a:r>
              <a:rPr lang="en-US" sz="2000" dirty="0" smtClean="0"/>
              <a:t>methods</a:t>
            </a:r>
          </a:p>
          <a:p>
            <a:pPr lvl="1"/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Subtyping of objects happens almost the same way as records</a:t>
            </a:r>
          </a:p>
          <a:p>
            <a:pPr lvl="1"/>
            <a:r>
              <a:rPr lang="en-US" sz="2000" dirty="0" smtClean="0"/>
              <a:t>e.g. Java/C# disallow </a:t>
            </a:r>
            <a:r>
              <a:rPr lang="en-US" sz="2000" dirty="0" err="1" smtClean="0"/>
              <a:t>contravariant</a:t>
            </a:r>
            <a:r>
              <a:rPr lang="en-US" sz="2000" dirty="0" smtClean="0"/>
              <a:t> method </a:t>
            </a:r>
            <a:r>
              <a:rPr lang="en-US" sz="2000" dirty="0" smtClean="0"/>
              <a:t>arguments</a:t>
            </a:r>
          </a:p>
          <a:p>
            <a:pPr lvl="1"/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The implicit </a:t>
            </a:r>
            <a:r>
              <a:rPr lang="en-US" sz="2400" dirty="0" smtClean="0">
                <a:solidFill>
                  <a:srgbClr val="0000FF"/>
                </a:solidFill>
              </a:rPr>
              <a:t>self</a:t>
            </a:r>
            <a:r>
              <a:rPr lang="en-US" sz="2400" dirty="0" smtClean="0"/>
              <a:t> parameter in methods is </a:t>
            </a:r>
            <a:r>
              <a:rPr lang="en-US" sz="2400" b="1" dirty="0" smtClean="0"/>
              <a:t>covariant </a:t>
            </a:r>
            <a:r>
              <a:rPr lang="en-US" sz="2400" dirty="0" smtClean="0"/>
              <a:t>(unlike explicit arguments which are </a:t>
            </a:r>
            <a:r>
              <a:rPr lang="en-US" sz="2400" dirty="0" err="1" smtClean="0"/>
              <a:t>contravariant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337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/>
              <a:t>ubclassing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Java confuses these ideas as a matter of convenience, but you should keep these ideas separate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Classes: define an object’s behavior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Types: describes what fields an object has and what messages it can respond </a:t>
            </a:r>
            <a:r>
              <a:rPr lang="en-US" sz="2400" dirty="0" smtClean="0"/>
              <a:t>to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err="1" smtClean="0"/>
              <a:t>Subclassing</a:t>
            </a:r>
            <a:r>
              <a:rPr lang="en-US" sz="2400" dirty="0" smtClean="0"/>
              <a:t>: inherits behavior, modifies behavior via extension and overriding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Subtyping: is a question of suitability and what we want to flag as a type error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49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Are these sound or not? (if not, give a counter-example)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When overriding a method, we can change an argument type to be a </a:t>
            </a:r>
            <a:r>
              <a:rPr lang="en-US" dirty="0" err="1" smtClean="0"/>
              <a:t>supertype</a:t>
            </a:r>
            <a:r>
              <a:rPr lang="en-US" dirty="0" smtClean="0"/>
              <a:t> of what it was in the superclass’ method.</a:t>
            </a:r>
          </a:p>
          <a:p>
            <a:pPr lvl="1"/>
            <a:r>
              <a:rPr lang="en-US" dirty="0" smtClean="0"/>
              <a:t>Sound (</a:t>
            </a:r>
            <a:r>
              <a:rPr lang="en-US" dirty="0" err="1" smtClean="0"/>
              <a:t>contravariant</a:t>
            </a:r>
            <a:r>
              <a:rPr lang="en-US" dirty="0" smtClean="0"/>
              <a:t> argument types)</a:t>
            </a:r>
          </a:p>
          <a:p>
            <a:pPr>
              <a:buFont typeface="Arial"/>
              <a:buChar char="•"/>
            </a:pPr>
            <a:r>
              <a:rPr lang="en-US" dirty="0" smtClean="0"/>
              <a:t>When overriding a method, we can change an argument type to be a subtype of what it was in the superclass’ method.</a:t>
            </a:r>
          </a:p>
          <a:p>
            <a:pPr lvl="1"/>
            <a:r>
              <a:rPr lang="en-US" dirty="0" smtClean="0"/>
              <a:t>Unsound (covariant argument types)</a:t>
            </a:r>
          </a:p>
          <a:p>
            <a:pPr>
              <a:buFont typeface="Arial"/>
              <a:buChar char="•"/>
            </a:pPr>
            <a:r>
              <a:rPr lang="en-US" dirty="0" smtClean="0"/>
              <a:t>When overriding a method, we can change the result type to be a </a:t>
            </a:r>
            <a:r>
              <a:rPr lang="en-US" dirty="0" err="1" smtClean="0"/>
              <a:t>supertype</a:t>
            </a:r>
            <a:r>
              <a:rPr lang="en-US" dirty="0" smtClean="0"/>
              <a:t> of what it was in the superclass’ method.</a:t>
            </a:r>
          </a:p>
          <a:p>
            <a:pPr lvl="1"/>
            <a:r>
              <a:rPr lang="en-US" dirty="0" smtClean="0"/>
              <a:t>Unsound (</a:t>
            </a:r>
            <a:r>
              <a:rPr lang="en-US" dirty="0" err="1" smtClean="0"/>
              <a:t>contravariant</a:t>
            </a:r>
            <a:r>
              <a:rPr lang="en-US" dirty="0" smtClean="0"/>
              <a:t> return types)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3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7"/>
            <a:ext cx="8229600" cy="5263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Are these sound or not? (if not, give a counter-example)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When overriding a method, we can change the result type to be a subtype of what it was in the superclass’ method.</a:t>
            </a:r>
          </a:p>
          <a:p>
            <a:pPr marL="857250" lvl="1"/>
            <a:r>
              <a:rPr lang="en-US" sz="2000" dirty="0" smtClean="0"/>
              <a:t>Sound (covariant return types)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 subclass can change the type of a (mutable) ﬁeld to be a subtype of what it was in the superclass. (This is changing the type of a ﬁeld, not adding a second ﬁeld.)</a:t>
            </a:r>
          </a:p>
          <a:p>
            <a:pPr marL="857250" lvl="1"/>
            <a:r>
              <a:rPr lang="en-US" sz="2000" dirty="0" smtClean="0"/>
              <a:t>Unsound (depth subtyping on mutable ﬁelds)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 subclass can change the type of a (mutable) ﬁeld to be a </a:t>
            </a:r>
            <a:r>
              <a:rPr lang="en-US" sz="2400" dirty="0" err="1" smtClean="0"/>
              <a:t>supertype</a:t>
            </a:r>
            <a:r>
              <a:rPr lang="en-US" sz="2400" dirty="0" smtClean="0"/>
              <a:t> of what it was in the superclass. (This is changing the type of a ﬁeld, not adding a second ﬁeld.)</a:t>
            </a:r>
          </a:p>
          <a:p>
            <a:pPr marL="857250" lvl="1"/>
            <a:r>
              <a:rPr lang="en-US" sz="2000" dirty="0" smtClean="0"/>
              <a:t>Unsound (depth subtyping on mutable ﬁelds)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117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823</Words>
  <Application>Microsoft Macintosh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CSE 341 Section 10 Subtyping, Review, and The Future</vt:lpstr>
      <vt:lpstr>Outline</vt:lpstr>
      <vt:lpstr>Records Overview</vt:lpstr>
      <vt:lpstr>Subtyping Overview</vt:lpstr>
      <vt:lpstr>Function Types</vt:lpstr>
      <vt:lpstr>Objects (in relation to records) </vt:lpstr>
      <vt:lpstr>subclassing vs subtyping</vt:lpstr>
      <vt:lpstr>Pop Quiz</vt:lpstr>
      <vt:lpstr>Pop Quiz (continued)</vt:lpstr>
      <vt:lpstr>At a Glance</vt:lpstr>
      <vt:lpstr>Questions?</vt:lpstr>
      <vt:lpstr>Some Exciting Developments…</vt:lpstr>
      <vt:lpstr>Future Courses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 – Section 10 Subtyping, Review, and The Future</dc:title>
  <dc:creator>Candice Adams</dc:creator>
  <cp:lastModifiedBy>Josiah Adams</cp:lastModifiedBy>
  <cp:revision>21</cp:revision>
  <dcterms:created xsi:type="dcterms:W3CDTF">2013-06-06T13:02:23Z</dcterms:created>
  <dcterms:modified xsi:type="dcterms:W3CDTF">2013-06-06T21:21:29Z</dcterms:modified>
</cp:coreProperties>
</file>