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7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2013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</a:t>
            </a:r>
            <a:br>
              <a:rPr lang="en-US" sz="3200" i="0" dirty="0" smtClean="0"/>
            </a:br>
            <a:r>
              <a:rPr lang="en-US" sz="3200" i="0" dirty="0" smtClean="0"/>
              <a:t> ML Modules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Winter 2013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the module,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 smtClean="0"/>
              <a:t> is simply unbound</a:t>
            </a:r>
          </a:p>
          <a:p>
            <a:pPr lvl="1"/>
            <a:r>
              <a:rPr lang="en-US" dirty="0" smtClean="0"/>
              <a:t>So cannot be used [directly]</a:t>
            </a:r>
          </a:p>
          <a:p>
            <a:pPr lvl="1"/>
            <a:r>
              <a:rPr lang="en-US" dirty="0" smtClean="0"/>
              <a:t>Fairly powerful, very simple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7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 [mostly see the code]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consider a module that defines an Abstract Data Type (ADT)</a:t>
            </a:r>
          </a:p>
          <a:p>
            <a:pPr lvl="1"/>
            <a:r>
              <a:rPr lang="en-US" dirty="0" smtClean="0"/>
              <a:t>A type of data and operations on it</a:t>
            </a:r>
          </a:p>
          <a:p>
            <a:pPr marL="0" indent="0">
              <a:buNone/>
            </a:pPr>
            <a:r>
              <a:rPr lang="en-US" dirty="0" smtClean="0"/>
              <a:t>Our example: rational numbers supporting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spec and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Properties [externally visible guarantees, up to library writer]</a:t>
            </a:r>
          </a:p>
          <a:p>
            <a:pPr lvl="1"/>
            <a:r>
              <a:rPr lang="en-US" dirty="0" smtClean="0"/>
              <a:t>Disallow denominators of 0</a:t>
            </a:r>
          </a:p>
          <a:p>
            <a:pPr lvl="1"/>
            <a:r>
              <a:rPr lang="en-US" dirty="0" smtClean="0"/>
              <a:t>Return strings in reduced form (“4” not “4/1”, “3/2” not “9/6”)</a:t>
            </a:r>
          </a:p>
          <a:p>
            <a:pPr lvl="1"/>
            <a:r>
              <a:rPr lang="en-US" dirty="0" smtClean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Invariants [part of the implementation, not the module’s spec]</a:t>
            </a:r>
          </a:p>
          <a:p>
            <a:pPr lvl="1"/>
            <a:r>
              <a:rPr lang="en-US" dirty="0" smtClean="0"/>
              <a:t>All denominators are greater than 0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values returned from functions are reduced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Maintain: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disallows 0 denominator, removes negative denominator, and reduces result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assumes invariants on inputs,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Rely: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does not work with negative arguments, but no denominator can be negative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uses math properties to avoid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27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what we know so far, this signature makes sense: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not visible outside the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27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revealing the </a:t>
            </a:r>
            <a:r>
              <a:rPr lang="en-US" dirty="0" err="1" smtClean="0"/>
              <a:t>datatype</a:t>
            </a:r>
            <a:r>
              <a:rPr lang="en-US" dirty="0" smtClean="0"/>
              <a:t> definition, we let clients violate our invariants by directly creating values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 smtClean="0"/>
              <a:t>At best a comment saying “must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4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hide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Alas, this attempt doesn’t work because the signature now uses a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that is not known to exist: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ML has a feature for exactly this situation: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 signature: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means the type exists, but clients do not know its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5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works! (And is a Really Big Deal)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a client can do to violate invariants and properties:</a:t>
            </a:r>
          </a:p>
          <a:p>
            <a:pPr lvl="1"/>
            <a:r>
              <a:rPr lang="en-US" dirty="0" smtClean="0"/>
              <a:t>Only way to make first rational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 smtClean="0"/>
              <a:t>After that can use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 smtClean="0"/>
              <a:t>Hides constructors and patterns – don’t even know whether or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/>
              <a:t> is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But clients can still pass around fractions in any 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Deny bindings exist (</a:t>
            </a:r>
            <a:r>
              <a:rPr lang="en-US" dirty="0" err="1" smtClean="0"/>
              <a:t>val</a:t>
            </a:r>
            <a:r>
              <a:rPr lang="en-US" dirty="0" smtClean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(Later we will see a signature can also make a binding’s type more specific than it is within the module, but this is less important)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84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larger programs, one “top-level” sequence of bindings is poor</a:t>
            </a:r>
          </a:p>
          <a:p>
            <a:pPr lvl="1"/>
            <a:r>
              <a:rPr lang="en-US" dirty="0" smtClean="0"/>
              <a:t>Especially because a binding can use </a:t>
            </a:r>
            <a:r>
              <a:rPr lang="en-US" i="1" dirty="0" smtClean="0"/>
              <a:t>all</a:t>
            </a:r>
            <a:r>
              <a:rPr lang="en-US" dirty="0" smtClean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So ML has </a:t>
            </a:r>
            <a:r>
              <a:rPr lang="en-US" i="1" dirty="0" smtClean="0"/>
              <a:t>structures</a:t>
            </a:r>
            <a:r>
              <a:rPr lang="en-US" dirty="0" smtClean="0"/>
              <a:t> to define </a:t>
            </a:r>
            <a:r>
              <a:rPr lang="en-US" i="1" dirty="0" smtClean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a module, can use earlier bindings as usual</a:t>
            </a:r>
          </a:p>
          <a:p>
            <a:pPr lvl="1"/>
            <a:r>
              <a:rPr lang="en-US" dirty="0" smtClean="0"/>
              <a:t>Can have any kind of binding (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datatype</a:t>
            </a:r>
            <a:r>
              <a:rPr lang="en-US" dirty="0" smtClean="0"/>
              <a:t>, exception, ...)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Outside a module, refer to earlier modules’ bindings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String.toUpper</a:t>
            </a:r>
            <a:r>
              <a:rPr lang="en-US" dirty="0" smtClean="0"/>
              <a:t>; now you can define your own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4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cute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example, exposing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SML we can expose it as a function since the </a:t>
            </a:r>
            <a:r>
              <a:rPr lang="en-US" dirty="0" err="1" smtClean="0"/>
              <a:t>datatype</a:t>
            </a:r>
            <a:r>
              <a:rPr lang="en-US" dirty="0" smtClean="0"/>
              <a:t> binding in the module does create such a function</a:t>
            </a:r>
          </a:p>
          <a:p>
            <a:pPr lvl="1"/>
            <a:r>
              <a:rPr lang="en-US" dirty="0" smtClean="0"/>
              <a:t>Still hiding the rest of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Still does not allow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as a pattern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5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 smtClean="0"/>
              <a:t> is allowed if: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Can be a </a:t>
            </a:r>
            <a:r>
              <a:rPr lang="en-US" dirty="0" err="1" smtClean="0"/>
              <a:t>datatype</a:t>
            </a:r>
            <a:r>
              <a:rPr lang="en-US" dirty="0" smtClean="0"/>
              <a:t> or a type synonym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is provided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possibly with a </a:t>
            </a:r>
            <a:r>
              <a:rPr lang="en-US" i="1" dirty="0" smtClean="0"/>
              <a:t>more general</a:t>
            </a:r>
            <a:r>
              <a:rPr lang="en-US" dirty="0" smtClean="0"/>
              <a:t> and/or </a:t>
            </a:r>
            <a:r>
              <a:rPr lang="en-US" i="1" dirty="0" smtClean="0"/>
              <a:t>less abstract</a:t>
            </a:r>
            <a:r>
              <a:rPr lang="en-US" dirty="0" smtClean="0"/>
              <a:t> internal type</a:t>
            </a:r>
          </a:p>
          <a:p>
            <a:pPr lvl="1"/>
            <a:r>
              <a:rPr lang="en-US" dirty="0" smtClean="0"/>
              <a:t>Discussed “more general types” earlier in course</a:t>
            </a:r>
          </a:p>
          <a:p>
            <a:pPr lvl="1"/>
            <a:r>
              <a:rPr lang="en-US" dirty="0" smtClean="0"/>
              <a:t>Will see example soon</a:t>
            </a:r>
          </a:p>
          <a:p>
            <a:r>
              <a:rPr lang="en-US" dirty="0" smtClean="0"/>
              <a:t>Every exception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 smtClean="0"/>
              <a:t>can have more bindings (implicit in above rules)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key purpose of abstraction is to allow </a:t>
            </a:r>
            <a:r>
              <a:rPr lang="en-US" i="1" dirty="0" smtClean="0">
                <a:solidFill>
                  <a:schemeClr val="accent2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implementations</a:t>
            </a:r>
            <a:r>
              <a:rPr lang="en-US" dirty="0" smtClean="0"/>
              <a:t> to be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</a:p>
          <a:p>
            <a:pPr lvl="1"/>
            <a:r>
              <a:rPr lang="en-US" i="1" dirty="0" smtClean="0"/>
              <a:t>No</a:t>
            </a:r>
            <a:r>
              <a:rPr lang="en-US" dirty="0" smtClean="0"/>
              <a:t> client can tell which you are using</a:t>
            </a:r>
          </a:p>
          <a:p>
            <a:pPr lvl="1"/>
            <a:r>
              <a:rPr lang="en-US" dirty="0" smtClean="0"/>
              <a:t>So can improve/replace/choose implementations later</a:t>
            </a:r>
          </a:p>
          <a:p>
            <a:pPr lvl="1"/>
            <a:r>
              <a:rPr lang="en-US" dirty="0" smtClean="0"/>
              <a:t>Easier to do if you </a:t>
            </a:r>
            <a:r>
              <a:rPr lang="en-US" i="1" dirty="0" smtClean="0"/>
              <a:t>start</a:t>
            </a:r>
            <a:r>
              <a:rPr lang="en-US" dirty="0" smtClean="0"/>
              <a:t> with more abstract signatures (reveal only what you must)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pPr marL="0" indent="0">
              <a:buNone/>
            </a:pPr>
            <a:r>
              <a:rPr lang="en-US" dirty="0" smtClean="0"/>
              <a:t>   Another structure that can also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lvl="1"/>
            <a:r>
              <a:rPr lang="en-US" dirty="0" smtClean="0"/>
              <a:t>But only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	(</a:t>
            </a:r>
            <a:r>
              <a:rPr lang="en-US" sz="1400" smtClean="0"/>
              <a:t>ignoring overflow)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Next: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third equivalent structure implemented very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3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(see code file):</a:t>
            </a:r>
          </a:p>
          <a:p>
            <a:pPr lvl="1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 smtClean="0"/>
              <a:t> does not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form, instead reducing them “at last moment”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>
                <a:latin typeface="+mj-lt"/>
                <a:cs typeface="Courier New" pitchFamily="49" charset="0"/>
              </a:rPr>
              <a:t> local functions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Not 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Rational1.toString(Rational1.Frac(9,6))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"9/6"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Rational2.toString(Rational2.Frac(9,6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"3/2"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invariants, but same properties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Essential that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>
                <a:latin typeface="+mj-lt"/>
                <a:cs typeface="Courier New" pitchFamily="49" charset="0"/>
              </a:rPr>
              <a:t> is abstract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Given a signature with an abstract type, different structures can:</a:t>
            </a:r>
          </a:p>
          <a:p>
            <a:pPr lvl="1" algn="just"/>
            <a:r>
              <a:rPr lang="en-US" dirty="0" smtClean="0"/>
              <a:t>Have that signature</a:t>
            </a:r>
          </a:p>
          <a:p>
            <a:pPr lvl="1" algn="just"/>
            <a:r>
              <a:rPr lang="en-US" dirty="0" smtClean="0"/>
              <a:t>But implement the abstract type differently</a:t>
            </a:r>
          </a:p>
          <a:p>
            <a:pPr lvl="1"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Such structures might or might not be equivalent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Example (see code):</a:t>
            </a:r>
          </a:p>
          <a:p>
            <a:pPr lvl="1" algn="just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rational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 smtClean="0"/>
          </a:p>
          <a:p>
            <a:pPr lvl="1" algn="just"/>
            <a:r>
              <a:rPr lang="en-US" i="1" dirty="0" smtClean="0"/>
              <a:t>Equivalent</a:t>
            </a:r>
            <a:r>
              <a:rPr lang="en-US" dirty="0" smtClean="0"/>
              <a:t> to both previous examples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44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(a*</a:t>
            </a:r>
            <a:r>
              <a:rPr lang="en-US" sz="2000" kern="0" dirty="0" err="1" smtClean="0">
                <a:latin typeface="Courier New" pitchFamily="49" charset="0"/>
              </a:rPr>
              <a:t>d+b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c,b</a:t>
            </a:r>
            <a:r>
              <a:rPr lang="en-US" sz="2000" kern="0" dirty="0" smtClean="0">
                <a:latin typeface="Courier New" pitchFamily="49" charset="0"/>
              </a:rPr>
              <a:t>*d)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but externally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Client cannot tell if we return argument unchanged</a:t>
            </a:r>
          </a:p>
          <a:p>
            <a:pPr lvl="1"/>
            <a:r>
              <a:rPr lang="en-US" dirty="0" smtClean="0"/>
              <a:t>Could give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 smtClean="0"/>
              <a:t> in signature, but this is awful: makes entire module unusable – why?</a:t>
            </a:r>
          </a:p>
          <a:p>
            <a:pPr lvl="1"/>
            <a:endParaRPr lang="en-US" dirty="0"/>
          </a:p>
          <a:p>
            <a:r>
              <a:rPr lang="en-US" dirty="0" smtClean="0"/>
              <a:t>Internally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but externally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This matches because we </a:t>
            </a:r>
            <a:r>
              <a:rPr lang="en-US" dirty="0"/>
              <a:t>can specialize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then abstract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cannot </a:t>
            </a:r>
            <a:r>
              <a:rPr lang="en-US" dirty="0"/>
              <a:t>have types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                  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 smtClean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 smtClean="0"/>
              <a:t>Type-checker figures all this out for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mix-and-match module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Modules with the </a:t>
            </a:r>
            <a:r>
              <a:rPr lang="en-US" i="1" dirty="0" smtClean="0"/>
              <a:t>same signatures</a:t>
            </a:r>
            <a:r>
              <a:rPr lang="en-US" dirty="0" smtClean="0"/>
              <a:t> still define </a:t>
            </a:r>
            <a:r>
              <a:rPr lang="en-US" i="1" dirty="0" smtClean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 things like this do not type-check: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Rational1.toString(Rational2.make_frac(9,6))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Rational3.toString(Rational2.make_frac(9,6))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>
                <a:latin typeface="+mj-lt"/>
                <a:cs typeface="Courier New" pitchFamily="49" charset="0"/>
              </a:rPr>
              <a:t> looks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 smtClean="0">
                <a:latin typeface="+mj-lt"/>
                <a:cs typeface="Courier New" pitchFamily="49" charset="0"/>
              </a:rPr>
              <a:t>, but clients and the type-checker do not know that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 a </a:t>
            </a:r>
            <a:r>
              <a:rPr lang="en-US" dirty="0" err="1" smtClean="0">
                <a:cs typeface="Courier New" pitchFamily="49" charset="0"/>
              </a:rPr>
              <a:t>datatype</a:t>
            </a:r>
            <a:r>
              <a:rPr lang="en-US" dirty="0" smtClean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18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2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 far</a:t>
            </a:r>
            <a:r>
              <a:rPr lang="en-US" dirty="0" smtClean="0"/>
              <a:t>, this is just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Giving a hierarchy to names to avoid shadowing</a:t>
            </a:r>
          </a:p>
          <a:p>
            <a:pPr lvl="1"/>
            <a:r>
              <a:rPr lang="en-US" dirty="0" smtClean="0"/>
              <a:t>Allows different modules to reuse names,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 smtClean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</a:t>
            </a:r>
            <a:r>
              <a:rPr lang="en-US" dirty="0" smtClean="0">
                <a:cs typeface="Courier New" pitchFamily="49" charset="0"/>
              </a:rPr>
              <a:t>necessary; </a:t>
            </a:r>
            <a:r>
              <a:rPr lang="en-US" dirty="0">
                <a:cs typeface="Courier New" pitchFamily="49" charset="0"/>
              </a:rPr>
              <a:t>just a </a:t>
            </a:r>
            <a:r>
              <a:rPr lang="en-US" dirty="0" smtClean="0">
                <a:cs typeface="Courier New" pitchFamily="49" charset="0"/>
              </a:rPr>
              <a:t>convenience; often bad style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 smtClean="0">
                <a:latin typeface="+mj-lt"/>
                <a:cs typeface="Courier New" pitchFamily="49" charset="0"/>
              </a:rPr>
              <a:t>val</a:t>
            </a:r>
            <a:r>
              <a:rPr lang="en-US" dirty="0" smtClean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 smtClean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signature</a:t>
            </a:r>
            <a:r>
              <a:rPr lang="en-US" dirty="0" smtClean="0"/>
              <a:t> is a type for a module</a:t>
            </a:r>
          </a:p>
          <a:p>
            <a:pPr lvl="1"/>
            <a:r>
              <a:rPr lang="en-US" dirty="0" smtClean="0"/>
              <a:t>What bindings does it have and what are their types</a:t>
            </a:r>
            <a:endParaRPr lang="en-US" dirty="0"/>
          </a:p>
          <a:p>
            <a:r>
              <a:rPr lang="en-US" dirty="0" smtClean="0"/>
              <a:t>Can define a signature and ascribe it to modules –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5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Signatures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Can include variables, types, </a:t>
            </a:r>
            <a:r>
              <a:rPr lang="en-US" dirty="0" err="1" smtClean="0"/>
              <a:t>datatypes</a:t>
            </a:r>
            <a:r>
              <a:rPr lang="en-US" dirty="0" smtClean="0"/>
              <a:t>, and exceptions defined in module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Ascribing a signature to a module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 smtClean="0">
                <a:latin typeface="Courier New" pitchFamily="49" charset="0"/>
              </a:rPr>
              <a:t>SIGNAME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 smtClean="0">
                <a:latin typeface="Courier New" pitchFamily="49" charset="0"/>
              </a:rPr>
              <a:t>types-for-bindings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 value of signatures is to to </a:t>
            </a:r>
            <a:r>
              <a:rPr lang="en-US" i="1" dirty="0" smtClean="0"/>
              <a:t>hide</a:t>
            </a:r>
            <a:r>
              <a:rPr lang="en-US" dirty="0" smtClean="0"/>
              <a:t> bindings and type definitions</a:t>
            </a:r>
          </a:p>
          <a:p>
            <a:pPr lvl="1"/>
            <a:r>
              <a:rPr lang="en-US" dirty="0" smtClean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8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Defining helper functions locally is also powerful</a:t>
            </a:r>
          </a:p>
          <a:p>
            <a:pPr lvl="1"/>
            <a:r>
              <a:rPr lang="en-US" dirty="0" smtClean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Would be convenient to have “private” top-level functions too</a:t>
            </a:r>
          </a:p>
          <a:p>
            <a:pPr lvl="1"/>
            <a:r>
              <a:rPr lang="en-US" dirty="0" smtClean="0"/>
              <a:t>So two functions could easily share a helper function</a:t>
            </a:r>
          </a:p>
          <a:p>
            <a:pPr lvl="1"/>
            <a:r>
              <a:rPr lang="en-US" dirty="0" smtClean="0"/>
              <a:t>ML does this via signatures that omit bindings…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x*y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4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58164</TotalTime>
  <Words>2098</Words>
  <Application>Microsoft Office PowerPoint</Application>
  <PresentationFormat>On-screen Show (4:3)</PresentationFormat>
  <Paragraphs>409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CSE341: Programming Languages  Lecture 10  ML Modules</vt:lpstr>
      <vt:lpstr>Modules</vt:lpstr>
      <vt:lpstr>Example</vt:lpstr>
      <vt:lpstr>Namespace management</vt:lpstr>
      <vt:lpstr>Optional: Open</vt:lpstr>
      <vt:lpstr>Signatures</vt:lpstr>
      <vt:lpstr>In general</vt:lpstr>
      <vt:lpstr>Hiding things</vt:lpstr>
      <vt:lpstr>Hiding with functions</vt:lpstr>
      <vt:lpstr>Example</vt:lpstr>
      <vt:lpstr>A larger example [mostly see the code]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Equivalent implementations</vt:lpstr>
      <vt:lpstr>More interesting example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cse</cp:lastModifiedBy>
  <cp:revision>832</cp:revision>
  <cp:lastPrinted>2011-09-27T20:26:28Z</cp:lastPrinted>
  <dcterms:created xsi:type="dcterms:W3CDTF">2009-03-13T20:43:19Z</dcterms:created>
  <dcterms:modified xsi:type="dcterms:W3CDTF">2013-01-31T05:21:55Z</dcterms:modified>
</cp:coreProperties>
</file>