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82" r:id="rId3"/>
    <p:sldId id="483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21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/>
              <a:t>Dynamic Dispatch Precisely,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and </a:t>
            </a:r>
            <a:r>
              <a:rPr lang="en-US" sz="3200" i="0" dirty="0"/>
              <a:t>Manually in </a:t>
            </a:r>
            <a:r>
              <a:rPr lang="en-US" sz="3200" i="0" dirty="0" smtClean="0"/>
              <a:t>Racket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simple example,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 (and other OOP languages), subclasses can change the behavior of methods they do not override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 2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breaks odd in C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2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OOP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method that makes calls to </a:t>
            </a:r>
            <a:r>
              <a:rPr lang="en-US" dirty="0" err="1" smtClean="0"/>
              <a:t>overridable</a:t>
            </a:r>
            <a:r>
              <a:rPr lang="en-US" dirty="0" smtClean="0"/>
              <a:t> methods can have its behavior changed in subclasses even if it is not overridden</a:t>
            </a:r>
          </a:p>
          <a:p>
            <a:pPr lvl="1"/>
            <a:r>
              <a:rPr lang="en-US" dirty="0" smtClean="0"/>
              <a:t>Maybe on purpose, maybe by mistake</a:t>
            </a:r>
          </a:p>
          <a:p>
            <a:pPr lvl="1"/>
            <a:r>
              <a:rPr lang="en-US" dirty="0" smtClean="0"/>
              <a:t>Observable behavior includes calls-to-</a:t>
            </a:r>
            <a:r>
              <a:rPr lang="en-US" dirty="0" err="1" smtClean="0"/>
              <a:t>overridable</a:t>
            </a:r>
            <a:r>
              <a:rPr lang="en-US" dirty="0" smtClean="0"/>
              <a:t> methods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harder</a:t>
            </a:r>
            <a:r>
              <a:rPr lang="en-US" dirty="0" smtClean="0"/>
              <a:t> to reason about “the code you're looking at”</a:t>
            </a:r>
          </a:p>
          <a:p>
            <a:pPr lvl="1"/>
            <a:r>
              <a:rPr lang="en-US" dirty="0" smtClean="0"/>
              <a:t>Can avoid by disallowing overriding </a:t>
            </a:r>
          </a:p>
          <a:p>
            <a:pPr lvl="2"/>
            <a:r>
              <a:rPr lang="en-US" dirty="0" smtClean="0"/>
              <a:t>“private” or “final” methods</a:t>
            </a:r>
          </a:p>
          <a:p>
            <a:pPr lvl="1"/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easier</a:t>
            </a:r>
            <a:r>
              <a:rPr lang="en-US" dirty="0" smtClean="0"/>
              <a:t> for subclasses to affect behavior without copying code</a:t>
            </a:r>
          </a:p>
          <a:p>
            <a:pPr lvl="1"/>
            <a:r>
              <a:rPr lang="en-US" dirty="0" smtClean="0"/>
              <a:t>Provided method in superclass is not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10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Now: Write Racket code with little more than pairs and functions that </a:t>
            </a:r>
            <a:r>
              <a:rPr lang="en-US" i="1" dirty="0" smtClean="0"/>
              <a:t>acts like</a:t>
            </a:r>
            <a:r>
              <a:rPr lang="en-US" dirty="0" smtClean="0"/>
              <a:t> objects with dynamic dispatch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this?</a:t>
            </a:r>
          </a:p>
          <a:p>
            <a:pPr lvl="1"/>
            <a:r>
              <a:rPr lang="en-US" dirty="0" smtClean="0"/>
              <a:t>(Racket actually has classes and objects available)</a:t>
            </a:r>
          </a:p>
          <a:p>
            <a:endParaRPr lang="en-US" dirty="0"/>
          </a:p>
          <a:p>
            <a:r>
              <a:rPr lang="en-US" dirty="0" smtClean="0"/>
              <a:t>Demonstrates how one language's </a:t>
            </a:r>
            <a:r>
              <a:rPr lang="en-US" i="1" dirty="0" smtClean="0"/>
              <a:t>semantics</a:t>
            </a:r>
            <a:r>
              <a:rPr lang="en-US" dirty="0" smtClean="0"/>
              <a:t> is an idiom in another language</a:t>
            </a:r>
          </a:p>
          <a:p>
            <a:r>
              <a:rPr lang="en-US" dirty="0" smtClean="0"/>
              <a:t>Understand dynamic dispatch better by coding it up </a:t>
            </a:r>
          </a:p>
          <a:p>
            <a:pPr lvl="1"/>
            <a:r>
              <a:rPr lang="en-US" dirty="0" smtClean="0"/>
              <a:t>Roughly how an interpreter/compiler might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Analogy: Earlier optional material encoding higher-order functions using objects and explicit environments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96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ways to do it;  our code does this:</a:t>
            </a:r>
          </a:p>
          <a:p>
            <a:pPr lvl="1"/>
            <a:r>
              <a:rPr lang="en-US" dirty="0" smtClean="0"/>
              <a:t>An “object” has a list of field pairs and a list of method pairs</a:t>
            </a:r>
          </a:p>
          <a:p>
            <a:pPr marL="457200" lvl="1" indent="0" algn="ctr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Field-list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'x 17)</a:t>
            </a:r>
          </a:p>
          <a:p>
            <a:pPr lvl="1"/>
            <a:r>
              <a:rPr lang="en-US" dirty="0" smtClean="0"/>
              <a:t>Method-list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'get-x (lambda (self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…))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r>
              <a:rPr lang="en-US" dirty="0" smtClean="0"/>
              <a:t>Lists sufficient but not efficient</a:t>
            </a:r>
          </a:p>
          <a:p>
            <a:r>
              <a:rPr lang="en-US" dirty="0" smtClean="0"/>
              <a:t>Not class-based: object has a list of methods, not a class that has a list of methods [could do it that way instead]</a:t>
            </a:r>
          </a:p>
          <a:p>
            <a:r>
              <a:rPr lang="en-US" dirty="0" smtClean="0"/>
              <a:t>Key trick is lambdas taking an extra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</a:t>
            </a:r>
          </a:p>
          <a:p>
            <a:pPr lvl="1"/>
            <a:r>
              <a:rPr lang="en-US" dirty="0" smtClean="0"/>
              <a:t>All “regular” arguments put in a list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/>
              <a:t> for simplicity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2860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fields methods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56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point object bound to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79304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7072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0823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define plain Racket functions to get field, set field, call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209800"/>
            <a:ext cx="7543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assoc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-m 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…) ;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for list of mutable pairs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get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-m </a:t>
            </a:r>
            <a:r>
              <a:rPr lang="en-US" sz="2000" kern="0" dirty="0" err="1" smtClean="0">
                <a:latin typeface="Courier New" pitchFamily="49" charset="0"/>
              </a:rPr>
              <a:t>fld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-fields 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))])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assoc</a:t>
            </a:r>
            <a:r>
              <a:rPr lang="en-US" sz="2000" kern="0" dirty="0">
                <a:latin typeface="Courier New" pitchFamily="49" charset="0"/>
              </a:rPr>
              <a:t>-m </a:t>
            </a:r>
            <a:r>
              <a:rPr lang="en-US" sz="2000" kern="0" dirty="0" err="1">
                <a:latin typeface="Courier New" pitchFamily="49" charset="0"/>
              </a:rPr>
              <a:t>fld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-fields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</a:t>
            </a:r>
            <a:r>
              <a:rPr lang="en-US" sz="2000" kern="0" dirty="0" err="1">
                <a:latin typeface="Courier New" pitchFamily="49" charset="0"/>
              </a:rPr>
              <a:t>p</a:t>
            </a:r>
            <a:r>
              <a:rPr lang="en-US" sz="2000" kern="0" dirty="0" err="1" smtClean="0"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v)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send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msg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.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msg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-methods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7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(send x '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86300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9239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Symbol"/>
              </a:rPr>
              <a:t></a:t>
            </a:r>
            <a:r>
              <a:rPr lang="en-US" sz="2000" dirty="0" smtClean="0">
                <a:solidFill>
                  <a:srgbClr val="FF0000"/>
                </a:solidFill>
              </a:rPr>
              <a:t>(self </a:t>
            </a:r>
            <a:r>
              <a:rPr lang="en-US" sz="2000" dirty="0" err="1" smtClean="0">
                <a:solidFill>
                  <a:srgbClr val="FF0000"/>
                </a:solidFill>
              </a:rPr>
              <a:t>args</a:t>
            </a:r>
            <a:r>
              <a:rPr lang="en-US" sz="2000" dirty="0" smtClean="0">
                <a:solidFill>
                  <a:srgbClr val="FF0000"/>
                </a:solidFill>
              </a:rPr>
              <a:t>)…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3295" y="1630740"/>
            <a:ext cx="3408305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Evaluate body of</a:t>
            </a:r>
          </a:p>
          <a:p>
            <a:r>
              <a:rPr lang="en-US" dirty="0">
                <a:solidFill>
                  <a:srgbClr val="FF0000"/>
                </a:solidFill>
                <a:sym typeface="Symbol"/>
              </a:rPr>
              <a:t></a:t>
            </a:r>
            <a:r>
              <a:rPr lang="en-US" dirty="0">
                <a:solidFill>
                  <a:srgbClr val="FF0000"/>
                </a:solidFill>
              </a:rPr>
              <a:t>(self </a:t>
            </a:r>
            <a:r>
              <a:rPr lang="en-US" dirty="0" err="1">
                <a:solidFill>
                  <a:srgbClr val="FF0000"/>
                </a:solidFill>
              </a:rPr>
              <a:t>args</a:t>
            </a:r>
            <a:r>
              <a:rPr lang="en-US" dirty="0">
                <a:solidFill>
                  <a:srgbClr val="FF0000"/>
                </a:solidFill>
              </a:rPr>
              <a:t>)…</a:t>
            </a:r>
          </a:p>
          <a:p>
            <a:r>
              <a:rPr lang="en-US" dirty="0" smtClean="0"/>
              <a:t>with self bound to</a:t>
            </a:r>
          </a:p>
          <a:p>
            <a:r>
              <a:rPr lang="en-US" i="1" dirty="0" smtClean="0"/>
              <a:t>entire object</a:t>
            </a:r>
          </a:p>
          <a:p>
            <a:r>
              <a:rPr lang="en-US" dirty="0" smtClean="0"/>
              <a:t>(and </a:t>
            </a:r>
            <a:r>
              <a:rPr lang="en-US" dirty="0" err="1" smtClean="0"/>
              <a:t>args</a:t>
            </a:r>
            <a:r>
              <a:rPr lang="en-US" dirty="0" smtClean="0"/>
              <a:t> bound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 smtClean="0"/>
              <a:t>)</a:t>
            </a:r>
            <a:endParaRPr lang="en-US" i="1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7343044" y="293764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72500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Plain-old Racket function can take initial field values and build a point object</a:t>
            </a:r>
          </a:p>
          <a:p>
            <a:pPr lvl="1"/>
            <a:r>
              <a:rPr lang="en-US" dirty="0" smtClean="0"/>
              <a:t>Use functions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on result and in “methods”</a:t>
            </a:r>
          </a:p>
          <a:p>
            <a:pPr lvl="1"/>
            <a:r>
              <a:rPr lang="en-US" dirty="0" smtClean="0"/>
              <a:t>Call to self: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(send self 'm …)</a:t>
            </a:r>
          </a:p>
          <a:p>
            <a:pPr lvl="1"/>
            <a:r>
              <a:rPr lang="en-US" dirty="0" smtClean="0"/>
              <a:t>Method arguments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3276600"/>
            <a:ext cx="8001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make-point _x _y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'x _x)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'y _y))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(cons 'get-x (</a:t>
            </a:r>
            <a:r>
              <a:rPr lang="en-US" sz="2000" dirty="0" smtClean="0"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self 'x)))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'get-y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</a:t>
            </a:r>
            <a:r>
              <a:rPr lang="en-US" sz="2000" kern="0" dirty="0">
                <a:latin typeface="Courier New" pitchFamily="49" charset="0"/>
              </a:rPr>
              <a:t>self </a:t>
            </a:r>
            <a:r>
              <a:rPr lang="en-US" sz="2000" kern="0" dirty="0" smtClean="0">
                <a:latin typeface="Courier New" pitchFamily="49" charset="0"/>
              </a:rPr>
              <a:t>'y)))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(cons 'set-x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'set-y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84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Subclassing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make-point</a:t>
            </a:r>
            <a:r>
              <a:rPr lang="en-US" dirty="0" smtClean="0"/>
              <a:t> to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make-color-point</a:t>
            </a:r>
            <a:r>
              <a:rPr lang="en-US" dirty="0" smtClean="0"/>
              <a:t> or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make-polar-point</a:t>
            </a:r>
            <a:r>
              <a:rPr lang="en-US" dirty="0" smtClean="0"/>
              <a:t> functions (see code)</a:t>
            </a:r>
          </a:p>
          <a:p>
            <a:endParaRPr lang="en-US" dirty="0"/>
          </a:p>
          <a:p>
            <a:r>
              <a:rPr lang="en-US" dirty="0" smtClean="0"/>
              <a:t>Build a new object using fields and methods from “super” “constructor”</a:t>
            </a:r>
          </a:p>
          <a:p>
            <a:pPr lvl="1"/>
            <a:r>
              <a:rPr lang="en-US" dirty="0" smtClean="0"/>
              <a:t>Add new or overriding methods to the </a:t>
            </a:r>
            <a:r>
              <a:rPr lang="en-US" i="1" dirty="0" smtClean="0">
                <a:solidFill>
                  <a:schemeClr val="accent2"/>
                </a:solidFill>
              </a:rPr>
              <a:t>beginning</a:t>
            </a:r>
            <a:r>
              <a:rPr lang="en-US" dirty="0" smtClean="0">
                <a:solidFill>
                  <a:schemeClr val="accent2"/>
                </a:solidFill>
              </a:rPr>
              <a:t> of the list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will find the first matching method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Since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>
                <a:solidFill>
                  <a:schemeClr val="accent2"/>
                </a:solidFill>
              </a:rPr>
              <a:t> passes the entire receiver for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, dynamic dispatch works as desired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6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r>
              <a:rPr lang="en-US" dirty="0" smtClean="0"/>
              <a:t>We were wise not to try this in ML!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ML's type system does not have subtyping for declaring a polar-point type that “is also a” point type</a:t>
            </a:r>
          </a:p>
          <a:p>
            <a:pPr lvl="1"/>
            <a:r>
              <a:rPr lang="en-US" dirty="0" smtClean="0"/>
              <a:t>Workarounds possible (e.g., one type for all objects)</a:t>
            </a:r>
          </a:p>
          <a:p>
            <a:pPr lvl="1"/>
            <a:r>
              <a:rPr lang="en-US" dirty="0" smtClean="0"/>
              <a:t>Still no good type for those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arguments to functions </a:t>
            </a:r>
          </a:p>
          <a:p>
            <a:pPr lvl="2"/>
            <a:r>
              <a:rPr lang="en-US" dirty="0" smtClean="0"/>
              <a:t>Need quite sophisticated type systems to support dynamic dispatch if it is not </a:t>
            </a:r>
            <a:r>
              <a:rPr lang="en-US" i="1" dirty="0" smtClean="0"/>
              <a:t>built into the language</a:t>
            </a:r>
          </a:p>
          <a:p>
            <a:pPr lvl="1"/>
            <a:endParaRPr lang="en-US" sz="1000" dirty="0"/>
          </a:p>
          <a:p>
            <a:r>
              <a:rPr lang="en-US" dirty="0" smtClean="0"/>
              <a:t>In fairness, languages with subtyping but not generics make it analogously awkward to write generic code</a:t>
            </a:r>
          </a:p>
          <a:p>
            <a:pPr marL="457200" lvl="1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0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Dynamic dispatch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Also known as </a:t>
            </a:r>
            <a:r>
              <a:rPr lang="en-US" i="1" dirty="0" smtClean="0"/>
              <a:t>late binding</a:t>
            </a:r>
            <a:r>
              <a:rPr lang="en-US" dirty="0" smtClean="0"/>
              <a:t> or </a:t>
            </a:r>
            <a:r>
              <a:rPr lang="en-US" i="1" dirty="0" smtClean="0"/>
              <a:t>virtual methods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 smtClean="0"/>
              <a:t> in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defined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can </a:t>
            </a:r>
            <a:r>
              <a:rPr lang="en-US" i="1" dirty="0" smtClean="0"/>
              <a:t>resolve to</a:t>
            </a:r>
            <a:r>
              <a:rPr lang="en-US" dirty="0" smtClean="0"/>
              <a:t>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unique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Need to define the semantics of </a:t>
            </a:r>
            <a:r>
              <a:rPr lang="en-US" i="1" dirty="0" smtClean="0">
                <a:solidFill>
                  <a:schemeClr val="accent2"/>
                </a:solidFill>
              </a:rPr>
              <a:t>method lookup</a:t>
            </a:r>
            <a:r>
              <a:rPr lang="en-US" dirty="0" smtClean="0"/>
              <a:t> as carefully as we defined </a:t>
            </a:r>
            <a:r>
              <a:rPr lang="en-US" i="1" dirty="0" smtClean="0"/>
              <a:t>variable lookup</a:t>
            </a:r>
            <a:r>
              <a:rPr lang="en-US" dirty="0" smtClean="0"/>
              <a:t> for our PLs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28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variable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Rules for “looking things up” is a key part of PL semantics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ML: Look up </a:t>
            </a:r>
            <a:r>
              <a:rPr lang="en-US" i="1" dirty="0" smtClean="0"/>
              <a:t>variables</a:t>
            </a:r>
            <a:r>
              <a:rPr lang="en-US" dirty="0" smtClean="0"/>
              <a:t> in the appropriate environment</a:t>
            </a:r>
          </a:p>
          <a:p>
            <a:pPr lvl="1"/>
            <a:r>
              <a:rPr lang="en-US" dirty="0" smtClean="0"/>
              <a:t>Lexical scope for closures</a:t>
            </a:r>
          </a:p>
          <a:p>
            <a:pPr lvl="1"/>
            <a:r>
              <a:rPr lang="en-US" i="1" dirty="0" smtClean="0"/>
              <a:t>Field names</a:t>
            </a:r>
            <a:r>
              <a:rPr lang="en-US" dirty="0" smtClean="0"/>
              <a:t> (for records) are different: not variables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dirty="0" smtClean="0"/>
              <a:t>Racket: Like ML plus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Ruby: </a:t>
            </a:r>
          </a:p>
          <a:p>
            <a:pPr lvl="1"/>
            <a:r>
              <a:rPr lang="en-US" dirty="0" smtClean="0"/>
              <a:t>Local variables and blocks mostly like ML and Racket</a:t>
            </a:r>
          </a:p>
          <a:p>
            <a:pPr lvl="1"/>
            <a:r>
              <a:rPr lang="en-US" dirty="0" smtClean="0"/>
              <a:t>But also have instance variables, class variables, methods (all more like record fields)</a:t>
            </a:r>
          </a:p>
          <a:p>
            <a:pPr lvl="2"/>
            <a:r>
              <a:rPr lang="en-US" dirty="0" smtClean="0"/>
              <a:t>Look up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which is special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26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self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1242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maps to some “current” object</a:t>
            </a:r>
          </a:p>
          <a:p>
            <a:endParaRPr lang="en-US" dirty="0" smtClean="0"/>
          </a:p>
          <a:p>
            <a:r>
              <a:rPr lang="en-US" dirty="0" smtClean="0"/>
              <a:t>Look up instance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using object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dirty="0" smtClean="0"/>
          </a:p>
          <a:p>
            <a:r>
              <a:rPr lang="en-US" dirty="0" smtClean="0"/>
              <a:t>Look up class variables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@@x</a:t>
            </a:r>
            <a:r>
              <a:rPr lang="en-US" dirty="0" smtClean="0"/>
              <a:t> using object bound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Look up methods…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7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method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also known as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be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pick that method, else recur with the superclass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unless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already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If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found,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Definition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 bound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Note: Step (3) complicated by </a:t>
            </a:r>
            <a:r>
              <a:rPr lang="en-US" i="1" dirty="0" err="1" smtClean="0"/>
              <a:t>mixins</a:t>
            </a:r>
            <a:r>
              <a:rPr lang="en-US" dirty="0" smtClean="0"/>
              <a:t>: will revise definition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9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Punch-line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implement dynamic dispatch, evaluate the method body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mapping to the </a:t>
            </a:r>
            <a:r>
              <a:rPr lang="en-US" i="1" dirty="0" smtClean="0"/>
              <a:t>receiver </a:t>
            </a:r>
            <a:r>
              <a:rPr lang="en-US" dirty="0" smtClean="0"/>
              <a:t>(result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way,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calls in body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use the receiver's class, </a:t>
            </a:r>
          </a:p>
          <a:p>
            <a:pPr lvl="1"/>
            <a:r>
              <a:rPr lang="en-US" dirty="0" smtClean="0"/>
              <a:t>Not necessarily the class that 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endParaRPr lang="en-US" dirty="0"/>
          </a:p>
          <a:p>
            <a:r>
              <a:rPr lang="en-US" dirty="0" smtClean="0"/>
              <a:t>This much is the same in Ruby, Java, C#, Smalltalk,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46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This is why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worked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More complicated than the rules for closures</a:t>
            </a:r>
          </a:p>
          <a:p>
            <a:pPr lvl="1"/>
            <a:r>
              <a:rPr lang="en-US" dirty="0" smtClean="0"/>
              <a:t>Have to treat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specially</a:t>
            </a:r>
          </a:p>
          <a:p>
            <a:pPr lvl="1"/>
            <a:r>
              <a:rPr lang="en-US" dirty="0" smtClean="0"/>
              <a:t>May seem simpler only if you learned it first</a:t>
            </a:r>
          </a:p>
          <a:p>
            <a:pPr lvl="1"/>
            <a:r>
              <a:rPr lang="en-US" dirty="0" smtClean="0"/>
              <a:t>Complicated does not necessarily mean inferior or superior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8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</a:t>
            </a:r>
            <a:r>
              <a:rPr lang="en-US" dirty="0" smtClean="0"/>
              <a:t>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Java/C#/C++, method-lookup rules are similar, but more complicated because &gt; 1 methods in a class can have same name</a:t>
            </a:r>
          </a:p>
          <a:p>
            <a:pPr lvl="1"/>
            <a:r>
              <a:rPr lang="en-US" dirty="0" smtClean="0"/>
              <a:t>Java/C/C++: Overriding only when number/types of arguments the same</a:t>
            </a:r>
          </a:p>
          <a:p>
            <a:pPr lvl="1"/>
            <a:r>
              <a:rPr lang="en-US" dirty="0" smtClean="0"/>
              <a:t>Ruby</a:t>
            </a:r>
            <a:r>
              <a:rPr lang="en-US" dirty="0"/>
              <a:t>:</a:t>
            </a:r>
            <a:r>
              <a:rPr lang="en-US" dirty="0" smtClean="0"/>
              <a:t> same-method-name always overriding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Pick the “best one” using the </a:t>
            </a:r>
            <a:r>
              <a:rPr lang="en-US" i="1" dirty="0" smtClean="0"/>
              <a:t>static</a:t>
            </a:r>
            <a:r>
              <a:rPr lang="en-US" dirty="0" smtClean="0"/>
              <a:t> (!) </a:t>
            </a:r>
            <a:r>
              <a:rPr lang="en-US" dirty="0" smtClean="0"/>
              <a:t>types of the arguments</a:t>
            </a:r>
          </a:p>
          <a:p>
            <a:pPr lvl="1"/>
            <a:r>
              <a:rPr lang="en-US" dirty="0" smtClean="0"/>
              <a:t>Complicated rules for “best”</a:t>
            </a:r>
          </a:p>
          <a:p>
            <a:pPr lvl="1"/>
            <a:r>
              <a:rPr lang="en-US" dirty="0" smtClean="0"/>
              <a:t>Type-checking error if there is no “best”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Relies fundamentally on type-checking rules</a:t>
            </a:r>
          </a:p>
          <a:p>
            <a:pPr lvl="1"/>
            <a:r>
              <a:rPr lang="en-US" dirty="0" smtClean="0"/>
              <a:t>Ruby has none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47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 (and other languages), closures are closed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we can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, but any call to the closure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 above will “do what we expect”</a:t>
            </a:r>
          </a:p>
          <a:p>
            <a:pPr lvl="1"/>
            <a:r>
              <a:rPr lang="en-US" dirty="0" smtClean="0"/>
              <a:t>Does not matter if we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even</a:t>
            </a:r>
            <a:r>
              <a:rPr lang="en-US" dirty="0" smtClean="0"/>
              <a:t> or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0386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too bad; this would improve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 mod 2)=0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52578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good thing; this would break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86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58472</TotalTime>
  <Words>1685</Words>
  <Application>Microsoft Office PowerPoint</Application>
  <PresentationFormat>On-screen Show (4:3)</PresentationFormat>
  <Paragraphs>331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dan_design_template</vt:lpstr>
      <vt:lpstr>CSE341: Programming Languages  Lecture 21 Dynamic Dispatch Precisely,  and Manually in Racket</vt:lpstr>
      <vt:lpstr>Dynamic dispatch</vt:lpstr>
      <vt:lpstr>Review: variable lookup</vt:lpstr>
      <vt:lpstr>Using self</vt:lpstr>
      <vt:lpstr>Ruby method lookup</vt:lpstr>
      <vt:lpstr>Punch-line again</vt:lpstr>
      <vt:lpstr>Comments on dynamic dispatch</vt:lpstr>
      <vt:lpstr>Static overloading</vt:lpstr>
      <vt:lpstr>A simple example, part 1</vt:lpstr>
      <vt:lpstr>A simple example, part 2</vt:lpstr>
      <vt:lpstr>The OOP trade-off</vt:lpstr>
      <vt:lpstr>Manual dynamic dispatch</vt:lpstr>
      <vt:lpstr>Our approach</vt:lpstr>
      <vt:lpstr>A point object bound to x</vt:lpstr>
      <vt:lpstr>Key helper functions</vt:lpstr>
      <vt:lpstr>(send x 'distToOrigin)</vt:lpstr>
      <vt:lpstr>Constructing points</vt:lpstr>
      <vt:lpstr>“Subclassing”</vt:lpstr>
      <vt:lpstr>Why not ML?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873</cp:revision>
  <cp:lastPrinted>2011-09-27T20:26:28Z</cp:lastPrinted>
  <dcterms:created xsi:type="dcterms:W3CDTF">2009-03-13T20:43:19Z</dcterms:created>
  <dcterms:modified xsi:type="dcterms:W3CDTF">2013-02-26T18:23:11Z</dcterms:modified>
</cp:coreProperties>
</file>