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491" r:id="rId2"/>
    <p:sldId id="474" r:id="rId3"/>
    <p:sldId id="475" r:id="rId4"/>
    <p:sldId id="476" r:id="rId5"/>
    <p:sldId id="477" r:id="rId6"/>
    <p:sldId id="478" r:id="rId7"/>
    <p:sldId id="479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87" r:id="rId16"/>
    <p:sldId id="488" r:id="rId17"/>
    <p:sldId id="489" r:id="rId18"/>
    <p:sldId id="490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" y="-10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tags" Target="../tags/tag7.xml"/><Relationship Id="rId3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tags" Target="../tags/tag10.xml"/><Relationship Id="rId3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26667"/>
            <a:ext cx="8686800" cy="3439251"/>
          </a:xfrm>
        </p:spPr>
        <p:txBody>
          <a:bodyPr>
            <a:normAutofit/>
          </a:bodyPr>
          <a:lstStyle/>
          <a:p>
            <a:pPr algn="ctr"/>
            <a:r>
              <a:rPr lang="en-US" sz="5300" b="1" i="0" dirty="0" smtClean="0"/>
              <a:t>CSE 341</a:t>
            </a:r>
            <a:br>
              <a:rPr lang="en-US" sz="5300" b="1" i="0" dirty="0" smtClean="0"/>
            </a:br>
            <a:r>
              <a:rPr lang="en-US" sz="5300" b="1" i="0" dirty="0" smtClean="0"/>
              <a:t> Programming Languages</a:t>
            </a:r>
            <a:br>
              <a:rPr lang="en-US" sz="5300" b="1" i="0" dirty="0" smtClean="0"/>
            </a:br>
            <a:r>
              <a:rPr lang="en-US" b="1" i="0" dirty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i="1" dirty="0" smtClean="0"/>
              <a:t>Racket </a:t>
            </a:r>
            <a:r>
              <a:rPr lang="en-US" i="1" dirty="0" err="1" smtClean="0"/>
              <a:t>Datatype</a:t>
            </a:r>
            <a:r>
              <a:rPr lang="en-US" i="1" dirty="0" smtClean="0"/>
              <a:t> Style Programming</a:t>
            </a:r>
            <a:endParaRPr lang="en-US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2700" y="4556652"/>
            <a:ext cx="4038600" cy="1733712"/>
          </a:xfrm>
        </p:spPr>
        <p:txBody>
          <a:bodyPr>
            <a:noAutofit/>
          </a:bodyPr>
          <a:lstStyle/>
          <a:p>
            <a:r>
              <a:rPr lang="en-US" sz="3600" dirty="0" smtClean="0"/>
              <a:t>Zach </a:t>
            </a:r>
            <a:r>
              <a:rPr lang="en-US" sz="3600" dirty="0" err="1" smtClean="0"/>
              <a:t>Tatlock</a:t>
            </a:r>
            <a:endParaRPr lang="en-US" sz="3600" dirty="0" smtClean="0"/>
          </a:p>
          <a:p>
            <a:r>
              <a:rPr lang="en-US" sz="3600" dirty="0" smtClean="0"/>
              <a:t>Spring 2014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" y="4419600"/>
            <a:ext cx="1828800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1300" y="44196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29956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idiom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“</a:t>
            </a:r>
            <a:r>
              <a:rPr lang="en-US" dirty="0" err="1" smtClean="0"/>
              <a:t>datatypes</a:t>
            </a:r>
            <a:r>
              <a:rPr lang="en-US" dirty="0" smtClean="0"/>
              <a:t>” like </a:t>
            </a:r>
            <a:r>
              <a:rPr lang="en-US" dirty="0" err="1" smtClean="0"/>
              <a:t>exp</a:t>
            </a:r>
            <a:r>
              <a:rPr lang="en-US" dirty="0" smtClean="0"/>
              <a:t>, create one </a:t>
            </a:r>
            <a:r>
              <a:rPr lang="en-US" dirty="0" err="1" smtClean="0"/>
              <a:t>struct</a:t>
            </a:r>
            <a:r>
              <a:rPr lang="en-US" dirty="0" smtClean="0"/>
              <a:t> for each “kind of </a:t>
            </a:r>
            <a:r>
              <a:rPr lang="en-US" dirty="0" err="1" smtClean="0"/>
              <a:t>exp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structs</a:t>
            </a:r>
            <a:r>
              <a:rPr lang="en-US" dirty="0" smtClean="0"/>
              <a:t> are like ML constructors!</a:t>
            </a:r>
          </a:p>
          <a:p>
            <a:pPr lvl="1"/>
            <a:r>
              <a:rPr lang="en-US" dirty="0" smtClean="0"/>
              <a:t>But provide constructor, tester, and extractor functions</a:t>
            </a:r>
          </a:p>
          <a:p>
            <a:pPr lvl="2"/>
            <a:r>
              <a:rPr lang="en-US" dirty="0" smtClean="0"/>
              <a:t>Instead of patterns</a:t>
            </a:r>
          </a:p>
          <a:p>
            <a:pPr lvl="2"/>
            <a:r>
              <a:rPr lang="en-US" dirty="0" smtClean="0"/>
              <a:t>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const-int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Dynamic typing means “these are the kinds of </a:t>
            </a:r>
            <a:r>
              <a:rPr lang="en-US" dirty="0" err="1" smtClean="0"/>
              <a:t>exp</a:t>
            </a:r>
            <a:r>
              <a:rPr lang="en-US" dirty="0" smtClean="0"/>
              <a:t>” is “in comments” rather than a </a:t>
            </a:r>
            <a:r>
              <a:rPr lang="en-US" i="1" dirty="0" smtClean="0"/>
              <a:t>type system</a:t>
            </a:r>
          </a:p>
          <a:p>
            <a:pPr lvl="1"/>
            <a:r>
              <a:rPr lang="en-US" dirty="0" smtClean="0"/>
              <a:t>Dynamic typing means “types” of fields are also “in comments”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4478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2231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 err="1" smtClean="0"/>
              <a:t>structs</a:t>
            </a:r>
            <a:r>
              <a:rPr lang="en-US" dirty="0" smtClean="0"/>
              <a:t> are all we need to: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Build trees representing expressions, e.g.,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sz="10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Build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eval-exp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function (see code):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514600"/>
            <a:ext cx="7010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(multiply (negate (add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2)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2)))   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7))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07473" y="3886200"/>
            <a:ext cx="7626927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? e) e]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[(negate? e)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const</a:t>
            </a:r>
            <a:r>
              <a:rPr lang="en-US" sz="2000" kern="0" dirty="0">
                <a:latin typeface="Courier New" pitchFamily="49" charset="0"/>
              </a:rPr>
              <a:t> (- (</a:t>
            </a:r>
            <a:r>
              <a:rPr lang="en-US" sz="2000" kern="0" dirty="0" err="1">
                <a:latin typeface="Courier New" pitchFamily="49" charset="0"/>
              </a:rPr>
              <a:t>const-int</a:t>
            </a:r>
            <a:r>
              <a:rPr lang="en-US" sz="2000" kern="0" dirty="0"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    (</a:t>
            </a:r>
            <a:r>
              <a:rPr lang="en-US" sz="2000" kern="0" dirty="0" err="1">
                <a:latin typeface="Courier New" pitchFamily="49" charset="0"/>
              </a:rPr>
              <a:t>eval-exp</a:t>
            </a:r>
            <a:r>
              <a:rPr lang="en-US" sz="2000" kern="0" dirty="0">
                <a:latin typeface="Courier New" pitchFamily="49" charset="0"/>
              </a:rPr>
              <a:t> (negate-e </a:t>
            </a:r>
            <a:r>
              <a:rPr lang="en-US" sz="2000" kern="0" dirty="0" smtClean="0">
                <a:latin typeface="Courier New" pitchFamily="49" charset="0"/>
              </a:rPr>
              <a:t>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[(add? e) …]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[(multiply? e) …]…</a:t>
            </a:r>
          </a:p>
        </p:txBody>
      </p:sp>
    </p:spTree>
    <p:extLst>
      <p:ext uri="{BB962C8B-B14F-4D97-AF65-F5344CB8AC3E}">
        <p14:creationId xmlns:p14="http://schemas.microsoft.com/office/powerpoint/2010/main" val="29994183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dirty="0">
                <a:solidFill>
                  <a:srgbClr val="663300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an optional attribute on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r>
              <a:rPr lang="en-US" dirty="0" smtClean="0"/>
              <a:t>For us, prints </a:t>
            </a:r>
            <a:r>
              <a:rPr lang="en-US" dirty="0" err="1" smtClean="0"/>
              <a:t>struct</a:t>
            </a:r>
            <a:r>
              <a:rPr lang="en-US" dirty="0" smtClean="0"/>
              <a:t> values in the REPL rather than hiding them, which is convenient for debugging homework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663300"/>
                </a:solidFill>
                <a:latin typeface="Courier New" pitchFamily="49" charset="0"/>
              </a:rPr>
              <a:t>#:mutable</a:t>
            </a:r>
            <a:r>
              <a:rPr lang="en-US" dirty="0">
                <a:solidFill>
                  <a:srgbClr val="663300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another optional attribute on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r>
              <a:rPr lang="en-US" dirty="0" smtClean="0"/>
              <a:t>Provides more functions, for example: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decide if each </a:t>
            </a:r>
            <a:r>
              <a:rPr lang="en-US" dirty="0" err="1" smtClean="0"/>
              <a:t>struct</a:t>
            </a:r>
            <a:r>
              <a:rPr lang="en-US" dirty="0" smtClean="0"/>
              <a:t> supports mutation, with usual advantages and disadvantages</a:t>
            </a:r>
          </a:p>
          <a:p>
            <a:pPr lvl="2"/>
            <a:r>
              <a:rPr lang="en-US" dirty="0" smtClean="0"/>
              <a:t>As expected, we will avoid this attribute</a:t>
            </a:r>
          </a:p>
          <a:p>
            <a:pPr lvl="1"/>
            <a:r>
              <a:rPr lang="en-US" dirty="0" err="1" smtClean="0"/>
              <a:t>mcons</a:t>
            </a:r>
            <a:r>
              <a:rPr lang="en-US" dirty="0" smtClean="0"/>
              <a:t> is just a predefined mutable </a:t>
            </a:r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733800"/>
            <a:ext cx="7772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(suit rank)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transparent #:mutable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also defines set-card-suit!, set-card-rank!</a:t>
            </a:r>
          </a:p>
        </p:txBody>
      </p:sp>
    </p:spTree>
    <p:extLst>
      <p:ext uri="{BB962C8B-B14F-4D97-AF65-F5344CB8AC3E}">
        <p14:creationId xmlns:p14="http://schemas.microsoft.com/office/powerpoint/2010/main" val="36844849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Versus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a case of syntactic sugar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905000"/>
            <a:ext cx="54864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08364" y="3276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e1 e2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'add e1 e2))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add? e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err="1" smtClean="0">
                <a:latin typeface="Courier New" pitchFamily="49" charset="0"/>
              </a:rPr>
              <a:t>eq</a:t>
            </a:r>
            <a:r>
              <a:rPr lang="en-US" sz="2000" kern="0" dirty="0" smtClean="0">
                <a:latin typeface="Courier New" pitchFamily="49" charset="0"/>
              </a:rPr>
              <a:t>? (car e) </a:t>
            </a:r>
            <a:r>
              <a:rPr lang="en-US" sz="2000" kern="0" dirty="0">
                <a:latin typeface="Courier New" pitchFamily="49" charset="0"/>
              </a:rPr>
              <a:t>'add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(car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e)))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(car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1000"/>
      </p:ext>
    </p:extLst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(add x y)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</a:t>
            </a:r>
            <a:r>
              <a:rPr lang="en-US" i="1" dirty="0" smtClean="0"/>
              <a:t>not</a:t>
            </a:r>
            <a:r>
              <a:rPr lang="en-US" dirty="0" smtClean="0"/>
              <a:t> a list</a:t>
            </a:r>
          </a:p>
          <a:p>
            <a:pPr lvl="1"/>
            <a:r>
              <a:rPr lang="en-US" dirty="0" smtClean="0"/>
              <a:t>And there is no list for which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add? </a:t>
            </a:r>
            <a:r>
              <a:rPr lang="en-US" dirty="0" smtClean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/>
              <a:t> makes a new kind of thing: extending Racket with a new kind of data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mult-e1</a:t>
            </a:r>
            <a:r>
              <a:rPr lang="en-US" dirty="0" smtClean="0"/>
              <a:t> on “an add” is a run-time error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524000"/>
            <a:ext cx="54864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09599"/>
      </p:ext>
    </p:extLst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approach is error-prone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76600"/>
          </a:xfrm>
        </p:spPr>
        <p:txBody>
          <a:bodyPr/>
          <a:lstStyle/>
          <a:p>
            <a:r>
              <a:rPr lang="en-US" dirty="0" smtClean="0"/>
              <a:t>Can break abstraction by using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/>
              <a:t>, </a:t>
            </a:r>
            <a:r>
              <a:rPr lang="en-US" dirty="0" smtClean="0"/>
              <a:t>and list-library functions directly on “add expressions”</a:t>
            </a:r>
          </a:p>
          <a:p>
            <a:pPr lvl="1"/>
            <a:r>
              <a:rPr lang="en-US" dirty="0" smtClean="0"/>
              <a:t>Silent likely error: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(define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(list (add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1)(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4)) …))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(car (car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Can make data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add? </a:t>
            </a:r>
            <a:r>
              <a:rPr lang="en-US" dirty="0" smtClean="0">
                <a:latin typeface="+mj-lt"/>
              </a:rPr>
              <a:t>wrongly answers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#t </a:t>
            </a:r>
            <a:r>
              <a:rPr lang="en-US" dirty="0" smtClean="0">
                <a:latin typeface="+mj-lt"/>
              </a:rPr>
              <a:t>to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(cons </a:t>
            </a:r>
            <a:r>
              <a:rPr lang="en-US" b="1" dirty="0">
                <a:latin typeface="Courier New" pitchFamily="49" charset="0"/>
              </a:rPr>
              <a:t>'add "I am not an </a:t>
            </a:r>
            <a:r>
              <a:rPr lang="en-US" b="1" dirty="0" smtClean="0">
                <a:latin typeface="Courier New" pitchFamily="49" charset="0"/>
              </a:rPr>
              <a:t>add")</a:t>
            </a:r>
            <a:r>
              <a:rPr lang="en-US" dirty="0" smtClean="0">
                <a:latin typeface="Courier New" pitchFamily="49" charset="0"/>
              </a:rPr>
              <a:t> </a:t>
            </a:r>
            <a:endParaRPr lang="en-US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371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e1 e2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'add e1 e2))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add? e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err="1" smtClean="0">
                <a:latin typeface="Courier New" pitchFamily="49" charset="0"/>
              </a:rPr>
              <a:t>eq</a:t>
            </a:r>
            <a:r>
              <a:rPr lang="en-US" sz="2000" kern="0" dirty="0" smtClean="0">
                <a:latin typeface="Courier New" pitchFamily="49" charset="0"/>
              </a:rPr>
              <a:t>? (car e) </a:t>
            </a:r>
            <a:r>
              <a:rPr lang="en-US" sz="2000" kern="0" dirty="0">
                <a:latin typeface="Courier New" pitchFamily="49" charset="0"/>
              </a:rPr>
              <a:t>'add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(car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e)))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(car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841444"/>
      </p:ext>
    </p:extLst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approach: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Is better style and more concise for </a:t>
            </a:r>
            <a:r>
              <a:rPr lang="en-US" i="1" dirty="0" smtClean="0"/>
              <a:t>defining</a:t>
            </a:r>
            <a:r>
              <a:rPr lang="en-US" dirty="0" smtClean="0"/>
              <a:t> data types</a:t>
            </a:r>
          </a:p>
          <a:p>
            <a:endParaRPr lang="en-US" dirty="0"/>
          </a:p>
          <a:p>
            <a:r>
              <a:rPr lang="en-US" dirty="0" smtClean="0"/>
              <a:t>Is about equally convenient for </a:t>
            </a:r>
            <a:r>
              <a:rPr lang="en-US" i="1" dirty="0" smtClean="0"/>
              <a:t>using</a:t>
            </a:r>
            <a:r>
              <a:rPr lang="en-US" dirty="0" smtClean="0"/>
              <a:t> data types </a:t>
            </a:r>
          </a:p>
          <a:p>
            <a:endParaRPr lang="en-US" dirty="0"/>
          </a:p>
          <a:p>
            <a:r>
              <a:rPr lang="en-US" dirty="0" smtClean="0"/>
              <a:t>But much better at timely errors when </a:t>
            </a:r>
            <a:r>
              <a:rPr lang="en-US" i="1" dirty="0" smtClean="0"/>
              <a:t>misusing</a:t>
            </a:r>
            <a:r>
              <a:rPr lang="en-US" dirty="0" smtClean="0"/>
              <a:t> data types</a:t>
            </a:r>
          </a:p>
          <a:p>
            <a:pPr lvl="1"/>
            <a:r>
              <a:rPr lang="en-US" dirty="0" smtClean="0"/>
              <a:t>Cannot use </a:t>
            </a:r>
            <a:r>
              <a:rPr lang="en-US" dirty="0" err="1" smtClean="0"/>
              <a:t>accessor</a:t>
            </a:r>
            <a:r>
              <a:rPr lang="en-US" dirty="0" smtClean="0"/>
              <a:t> functions on wrong kind of data</a:t>
            </a:r>
          </a:p>
          <a:p>
            <a:pPr lvl="1"/>
            <a:r>
              <a:rPr lang="en-US" dirty="0" smtClean="0"/>
              <a:t>Cannot confuse tester functions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89062"/>
      </p:ext>
    </p:extLst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with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approach is even better combined with other Racket features not discussed here: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module system</a:t>
            </a:r>
            <a:r>
              <a:rPr lang="en-US" dirty="0" smtClean="0"/>
              <a:t> lets us hide the constructor function to enforce invariants</a:t>
            </a:r>
          </a:p>
          <a:p>
            <a:pPr lvl="1"/>
            <a:r>
              <a:rPr lang="en-US" dirty="0" smtClean="0"/>
              <a:t>List-approach cannot hide cons from clients</a:t>
            </a:r>
          </a:p>
          <a:p>
            <a:pPr lvl="1"/>
            <a:r>
              <a:rPr lang="en-US" dirty="0" smtClean="0"/>
              <a:t>Dynamically-typed languages can have abstract types by letting modules define new types!</a:t>
            </a:r>
          </a:p>
          <a:p>
            <a:pPr lvl="1"/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contract system</a:t>
            </a:r>
            <a:r>
              <a:rPr lang="en-US" dirty="0" smtClean="0"/>
              <a:t> lets us check invariants even if constructor is exposed</a:t>
            </a:r>
          </a:p>
          <a:p>
            <a:pPr lvl="1"/>
            <a:r>
              <a:rPr lang="en-US" dirty="0" smtClean="0"/>
              <a:t>For example, fields of “an add” must also be “expressions”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90528"/>
      </p:ext>
    </p:extLst>
  </p:cSld>
  <p:clrMapOvr>
    <a:masterClrMapping/>
  </p:clrMapOvr>
  <p:transition xmlns:p14="http://schemas.microsoft.com/office/powerpoint/2010/main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is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Often we end up learning that some convenient feature could be coded up with other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 so with </a:t>
            </a:r>
            <a:r>
              <a:rPr lang="en-US" dirty="0" err="1" smtClean="0"/>
              <a:t>struct</a:t>
            </a:r>
            <a:r>
              <a:rPr lang="en-US" dirty="0" smtClean="0"/>
              <a:t> definitions: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function cannot introduce multiple bindings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Neither functions nor macros can create a new kind of data</a:t>
            </a:r>
          </a:p>
          <a:p>
            <a:pPr lvl="1"/>
            <a:r>
              <a:rPr lang="en-US" dirty="0" smtClean="0"/>
              <a:t>Result of constructor function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 </a:t>
            </a:r>
            <a:r>
              <a:rPr lang="en-US" dirty="0" smtClean="0"/>
              <a:t>for </a:t>
            </a:r>
            <a:r>
              <a:rPr lang="en-US" i="1" dirty="0" smtClean="0"/>
              <a:t>every</a:t>
            </a:r>
            <a:r>
              <a:rPr lang="en-US" dirty="0" smtClean="0"/>
              <a:t> other tester function: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/>
              <a:t>, other </a:t>
            </a:r>
            <a:r>
              <a:rPr lang="en-US" dirty="0" err="1" smtClean="0"/>
              <a:t>structs</a:t>
            </a:r>
            <a:r>
              <a:rPr lang="en-US" dirty="0" smtClean="0"/>
              <a:t>’ tester functions,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2365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ML, we often define </a:t>
            </a:r>
            <a:r>
              <a:rPr lang="en-US" dirty="0" err="1" smtClean="0"/>
              <a:t>datatypes</a:t>
            </a:r>
            <a:r>
              <a:rPr lang="en-US" dirty="0" smtClean="0"/>
              <a:t> and write recursive functions over them – how do we do analogous things in Racket?</a:t>
            </a:r>
          </a:p>
          <a:p>
            <a:pPr marL="857250" lvl="1" indent="-457200"/>
            <a:r>
              <a:rPr lang="en-US" dirty="0" smtClean="0"/>
              <a:t>First way: With lists</a:t>
            </a:r>
          </a:p>
          <a:p>
            <a:pPr marL="857250" lvl="1" indent="-457200"/>
            <a:r>
              <a:rPr lang="en-US" dirty="0" smtClean="0"/>
              <a:t>Second way: With </a:t>
            </a:r>
            <a:r>
              <a:rPr lang="en-US" dirty="0" err="1" smtClean="0"/>
              <a:t>structs</a:t>
            </a:r>
            <a:r>
              <a:rPr lang="en-US" dirty="0" smtClean="0"/>
              <a:t> [a new construct]</a:t>
            </a:r>
          </a:p>
          <a:p>
            <a:pPr marL="1257300" lvl="2" indent="-457200"/>
            <a:r>
              <a:rPr lang="en-US" dirty="0"/>
              <a:t>Contrast helps explain advantages of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marL="857250" lvl="1" indent="-457200"/>
            <a:endParaRPr lang="en-US" sz="1000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06544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without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Racket has nothing like a </a:t>
            </a:r>
            <a:r>
              <a:rPr lang="en-US" dirty="0" err="1" smtClean="0"/>
              <a:t>datatype</a:t>
            </a:r>
            <a:r>
              <a:rPr lang="en-US" dirty="0" smtClean="0"/>
              <a:t> binding for one-of types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need in a dynamically typed language:</a:t>
            </a:r>
          </a:p>
          <a:p>
            <a:pPr lvl="1"/>
            <a:r>
              <a:rPr lang="en-US" dirty="0" smtClean="0"/>
              <a:t>Can just mix values of different types and use 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/>
              <a:t>, etc. to “see what you have”</a:t>
            </a:r>
          </a:p>
          <a:p>
            <a:pPr lvl="1"/>
            <a:r>
              <a:rPr lang="en-US" dirty="0" smtClean="0"/>
              <a:t>Can use cons cells to build up any kind of data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10141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cannot have a list of “</a:t>
            </a:r>
            <a:r>
              <a:rPr lang="en-US" dirty="0" err="1" smtClean="0"/>
              <a:t>ints</a:t>
            </a:r>
            <a:r>
              <a:rPr lang="en-US" dirty="0" smtClean="0"/>
              <a:t> or strings,” so use a </a:t>
            </a:r>
            <a:r>
              <a:rPr lang="en-US" dirty="0" err="1" smtClean="0"/>
              <a:t>datatype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Racket, dynamic typing makes this natural without explicit tags</a:t>
            </a:r>
          </a:p>
          <a:p>
            <a:pPr lvl="1"/>
            <a:r>
              <a:rPr lang="en-US" dirty="0" smtClean="0"/>
              <a:t>Instead, every value has a tag with primitives to check it</a:t>
            </a:r>
          </a:p>
          <a:p>
            <a:pPr lvl="1"/>
            <a:r>
              <a:rPr lang="en-US" dirty="0" smtClean="0"/>
              <a:t>So just check car of list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string?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057400"/>
            <a:ext cx="80010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int_or_string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funny_sum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int_or_string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list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0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(I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funny_sum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(S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>
                <a:latin typeface="Courier New" pitchFamily="49" charset="0"/>
              </a:rPr>
              <a:t>funny_sum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xs’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306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More interesting </a:t>
            </a:r>
            <a:r>
              <a:rPr lang="en-US" dirty="0" err="1" smtClean="0"/>
              <a:t>datatype</a:t>
            </a:r>
            <a:r>
              <a:rPr lang="en-US" dirty="0" smtClean="0"/>
              <a:t>-programming we know: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057400"/>
            <a:ext cx="6271591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3733800"/>
            <a:ext cx="83058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eval_exp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Constant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~ 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e1) + 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Multiply(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)*(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6566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how we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Previous version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eval_exp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</a:t>
            </a:r>
          </a:p>
          <a:p>
            <a:endParaRPr lang="en-US" sz="14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From now on will write such functions with type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exp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</a:rPr>
              <a:t>Why?  Because will be interpreting languages with multiple kinds of results (</a:t>
            </a:r>
            <a:r>
              <a:rPr lang="en-US" dirty="0" err="1" smtClean="0">
                <a:latin typeface="+mj-lt"/>
              </a:rPr>
              <a:t>ints</a:t>
            </a:r>
            <a:r>
              <a:rPr lang="en-US" dirty="0" smtClean="0">
                <a:latin typeface="+mj-lt"/>
              </a:rPr>
              <a:t>, pairs, functions, …)</a:t>
            </a:r>
          </a:p>
          <a:p>
            <a:pPr lvl="1"/>
            <a:r>
              <a:rPr lang="en-US" dirty="0" smtClean="0">
                <a:latin typeface="+mj-lt"/>
              </a:rPr>
              <a:t>Even though much more complicated for example so far</a:t>
            </a:r>
          </a:p>
          <a:p>
            <a:endParaRPr lang="en-US" sz="14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How?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See the ML code file:</a:t>
            </a:r>
          </a:p>
          <a:p>
            <a:pPr lvl="1"/>
            <a:r>
              <a:rPr lang="en-US" dirty="0" smtClean="0">
                <a:latin typeface="+mj-lt"/>
              </a:rPr>
              <a:t>Base case returns entire expression,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17)</a:t>
            </a:r>
          </a:p>
          <a:p>
            <a:pPr lvl="1"/>
            <a:r>
              <a:rPr lang="en-US" dirty="0" smtClean="0">
                <a:latin typeface="+mj-lt"/>
              </a:rPr>
              <a:t>Recursive cases:</a:t>
            </a:r>
          </a:p>
          <a:p>
            <a:pPr lvl="2"/>
            <a:r>
              <a:rPr lang="en-US" dirty="0" smtClean="0">
                <a:latin typeface="+mj-lt"/>
              </a:rPr>
              <a:t>Check variant (e.g., make sure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pPr lvl="2"/>
            <a:r>
              <a:rPr lang="en-US" dirty="0" smtClean="0">
                <a:latin typeface="+mj-lt"/>
              </a:rPr>
              <a:t>Extract data (e.g., the number under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pPr lvl="2"/>
            <a:r>
              <a:rPr lang="en-US" dirty="0" smtClean="0">
                <a:latin typeface="+mj-lt"/>
              </a:rPr>
              <a:t>Also return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>
                <a:latin typeface="+mj-lt"/>
              </a:rPr>
              <a:t> (e.g., create a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588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way in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the Racket code file for coding up the same new kind of    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” </a:t>
            </a:r>
            <a:r>
              <a:rPr lang="en-US" i="1" dirty="0" smtClean="0"/>
              <a:t>interpreter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Using lists where car of list encodes “what kind of </a:t>
            </a:r>
            <a:r>
              <a:rPr lang="en-US" dirty="0" err="1" smtClean="0">
                <a:solidFill>
                  <a:schemeClr val="accent2"/>
                </a:solidFill>
              </a:rPr>
              <a:t>exp</a:t>
            </a:r>
            <a:r>
              <a:rPr lang="en-US" dirty="0" smtClean="0">
                <a:solidFill>
                  <a:schemeClr val="accent2"/>
                </a:solidFill>
              </a:rPr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Key points:</a:t>
            </a:r>
          </a:p>
          <a:p>
            <a:r>
              <a:rPr lang="en-US" dirty="0" smtClean="0"/>
              <a:t>Define </a:t>
            </a:r>
            <a:r>
              <a:rPr lang="en-US" dirty="0"/>
              <a:t>our own constructor, test-variant, </a:t>
            </a:r>
            <a:r>
              <a:rPr lang="en-US" dirty="0" smtClean="0"/>
              <a:t>extract-data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Just better style than hard-to-read uses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Same </a:t>
            </a:r>
            <a:r>
              <a:rPr lang="en-US" dirty="0">
                <a:cs typeface="Courier New" pitchFamily="49" charset="0"/>
              </a:rPr>
              <a:t>recursive structure without pattern-matching</a:t>
            </a:r>
          </a:p>
          <a:p>
            <a:r>
              <a:rPr lang="en-US" dirty="0" smtClean="0">
                <a:cs typeface="Courier New" pitchFamily="49" charset="0"/>
              </a:rPr>
              <a:t>With </a:t>
            </a:r>
            <a:r>
              <a:rPr lang="en-US" dirty="0">
                <a:cs typeface="Courier New" pitchFamily="49" charset="0"/>
              </a:rPr>
              <a:t>no type system, no notion of “what is an </a:t>
            </a:r>
            <a:r>
              <a:rPr lang="en-US" dirty="0" err="1">
                <a:cs typeface="Courier New" pitchFamily="49" charset="0"/>
              </a:rPr>
              <a:t>exp</a:t>
            </a:r>
            <a:r>
              <a:rPr lang="en-US" dirty="0">
                <a:cs typeface="Courier New" pitchFamily="49" charset="0"/>
              </a:rPr>
              <a:t>” except in documentation</a:t>
            </a:r>
          </a:p>
          <a:p>
            <a:pPr lvl="1"/>
            <a:r>
              <a:rPr lang="en-US" dirty="0">
                <a:cs typeface="Courier New" pitchFamily="49" charset="0"/>
              </a:rPr>
              <a:t>But if we use the helper functions correctly, then okay</a:t>
            </a:r>
          </a:p>
          <a:p>
            <a:pPr lvl="1"/>
            <a:r>
              <a:rPr lang="en-US" dirty="0">
                <a:cs typeface="Courier New" pitchFamily="49" charset="0"/>
              </a:rPr>
              <a:t>Could add more explicit error-checking </a:t>
            </a:r>
            <a:r>
              <a:rPr lang="en-US" dirty="0" smtClean="0">
                <a:cs typeface="Courier New" pitchFamily="49" charset="0"/>
              </a:rPr>
              <a:t>if </a:t>
            </a:r>
            <a:r>
              <a:rPr lang="en-US" dirty="0">
                <a:cs typeface="Courier New" pitchFamily="49" charset="0"/>
              </a:rPr>
              <a:t>desired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22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Will not focus on Racket </a:t>
            </a:r>
            <a:r>
              <a:rPr lang="en-US" i="1" dirty="0" smtClean="0"/>
              <a:t>symbols</a:t>
            </a:r>
            <a:r>
              <a:rPr lang="en-US" dirty="0" smtClean="0"/>
              <a:t>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'foo</a:t>
            </a:r>
            <a:r>
              <a:rPr lang="en-US" dirty="0" smtClean="0"/>
              <a:t>, but in brief:</a:t>
            </a:r>
          </a:p>
          <a:p>
            <a:pPr lvl="1"/>
            <a:r>
              <a:rPr lang="en-US" dirty="0" smtClean="0"/>
              <a:t>Syntactically start with quote character</a:t>
            </a:r>
          </a:p>
          <a:p>
            <a:pPr lvl="1"/>
            <a:r>
              <a:rPr lang="en-US" dirty="0" smtClean="0"/>
              <a:t>Like strings, can be almost any character sequence</a:t>
            </a:r>
          </a:p>
          <a:p>
            <a:pPr lvl="1"/>
            <a:r>
              <a:rPr lang="en-US" dirty="0" smtClean="0"/>
              <a:t>Unlike strings, compare two symbols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dirty="0" smtClean="0"/>
              <a:t>which is fast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441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Defines a new kind of thing and introduces several new functions: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 e1 e2 e3)</a:t>
            </a:r>
            <a:r>
              <a:rPr lang="en-US" dirty="0" smtClean="0"/>
              <a:t> returns “a foo”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dirty="0" smtClean="0"/>
              <a:t> fields holding results of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(foo? e)</a:t>
            </a:r>
            <a:r>
              <a:rPr lang="en-US" dirty="0" smtClean="0"/>
              <a:t> evaluates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and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r>
              <a:rPr lang="en-US" dirty="0" smtClean="0"/>
              <a:t> if and only if the result is something that was made with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function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(foo-bar e)</a:t>
            </a:r>
            <a:r>
              <a:rPr lang="en-US" dirty="0" smtClean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function, return the contents of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 field, else an error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dirty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</a:t>
            </a:r>
            <a:r>
              <a:rPr lang="en-US" dirty="0"/>
              <a:t>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</a:t>
            </a:r>
            <a:r>
              <a:rPr lang="en-US" dirty="0"/>
              <a:t>function, return the contents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/>
              <a:t> </a:t>
            </a:r>
            <a:r>
              <a:rPr lang="en-US" dirty="0"/>
              <a:t>field, else </a:t>
            </a:r>
            <a:r>
              <a:rPr lang="en-US" dirty="0" smtClean="0"/>
              <a:t>an </a:t>
            </a:r>
            <a:r>
              <a:rPr lang="en-US" dirty="0"/>
              <a:t>error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dirty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</a:t>
            </a:r>
            <a:r>
              <a:rPr lang="en-US" dirty="0"/>
              <a:t>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</a:t>
            </a:r>
            <a:r>
              <a:rPr lang="en-US" dirty="0"/>
              <a:t>function, return the contents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dirty="0" smtClean="0"/>
              <a:t> </a:t>
            </a:r>
            <a:r>
              <a:rPr lang="en-US" dirty="0"/>
              <a:t>field, else </a:t>
            </a:r>
            <a:r>
              <a:rPr lang="en-US" dirty="0" smtClean="0"/>
              <a:t>an </a:t>
            </a:r>
            <a:r>
              <a:rPr lang="en-US" dirty="0"/>
              <a:t>error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447800"/>
            <a:ext cx="64770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(bar </a:t>
            </a:r>
            <a:r>
              <a:rPr lang="en-US" sz="2000" kern="0" dirty="0" err="1" smtClean="0">
                <a:latin typeface="Courier New" pitchFamily="49" charset="0"/>
              </a:rPr>
              <a:t>baz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quux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33949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58329</TotalTime>
  <Words>1654</Words>
  <Application>Microsoft Macintosh PowerPoint</Application>
  <PresentationFormat>On-screen Show (4:3)</PresentationFormat>
  <Paragraphs>221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dan_design_template</vt:lpstr>
      <vt:lpstr>CSE 341  Programming Languages   Racket Datatype Style Programming</vt:lpstr>
      <vt:lpstr>The Goal</vt:lpstr>
      <vt:lpstr>Life without datatypes</vt:lpstr>
      <vt:lpstr>Mixed collections</vt:lpstr>
      <vt:lpstr>Recursive structures</vt:lpstr>
      <vt:lpstr>Change how we do this</vt:lpstr>
      <vt:lpstr>New way in Racket</vt:lpstr>
      <vt:lpstr>Symbols</vt:lpstr>
      <vt:lpstr>New feature</vt:lpstr>
      <vt:lpstr>An idiom</vt:lpstr>
      <vt:lpstr>All we need</vt:lpstr>
      <vt:lpstr>Attributes</vt:lpstr>
      <vt:lpstr>Contrasting Approaches</vt:lpstr>
      <vt:lpstr>The key difference</vt:lpstr>
      <vt:lpstr>List approach is error-prone</vt:lpstr>
      <vt:lpstr>Summary of advantages</vt:lpstr>
      <vt:lpstr>More with abstraction</vt:lpstr>
      <vt:lpstr>Struct is special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 Tatlock</cp:lastModifiedBy>
  <cp:revision>855</cp:revision>
  <cp:lastPrinted>2011-09-27T20:26:28Z</cp:lastPrinted>
  <dcterms:created xsi:type="dcterms:W3CDTF">2009-03-13T20:43:19Z</dcterms:created>
  <dcterms:modified xsi:type="dcterms:W3CDTF">2014-05-19T15:06:01Z</dcterms:modified>
</cp:coreProperties>
</file>