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416" r:id="rId2"/>
    <p:sldId id="423" r:id="rId3"/>
    <p:sldId id="421" r:id="rId4"/>
    <p:sldId id="425" r:id="rId5"/>
    <p:sldId id="426" r:id="rId6"/>
    <p:sldId id="429" r:id="rId7"/>
    <p:sldId id="430" r:id="rId8"/>
    <p:sldId id="432" r:id="rId9"/>
    <p:sldId id="433" r:id="rId10"/>
    <p:sldId id="431" r:id="rId11"/>
    <p:sldId id="434" r:id="rId12"/>
    <p:sldId id="418" r:id="rId13"/>
    <p:sldId id="436" r:id="rId14"/>
    <p:sldId id="435" r:id="rId15"/>
    <p:sldId id="420" r:id="rId16"/>
    <p:sldId id="394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5" d="100"/>
          <a:sy n="85" d="100"/>
        </p:scale>
        <p:origin x="-2216" y="-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4"/>
      <c:rotY val="148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"/>
          <c:y val="0.0"/>
          <c:w val="0.912399520712085"/>
          <c:h val="0.94372912625052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explosion val="45"/>
            <c:spPr>
              <a:solidFill>
                <a:srgbClr val="008000"/>
              </a:solidFill>
            </c:spPr>
          </c:dPt>
          <c:dPt>
            <c:idx val="1"/>
            <c:bubble3D val="0"/>
            <c:explosion val="10"/>
          </c:dPt>
          <c:dPt>
            <c:idx val="2"/>
            <c:bubble3D val="0"/>
            <c:explosion val="11"/>
            <c:spPr>
              <a:solidFill>
                <a:srgbClr val="FF0000"/>
              </a:solidFill>
            </c:spPr>
          </c:dPt>
          <c:dPt>
            <c:idx val="3"/>
            <c:bubble3D val="0"/>
            <c:explosion val="9"/>
            <c:spPr>
              <a:solidFill>
                <a:srgbClr val="FFFF00"/>
              </a:solidFill>
            </c:spPr>
          </c:dPt>
          <c:dPt>
            <c:idx val="4"/>
            <c:bubble3D val="0"/>
            <c:explosion val="3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strRef>
              <c:f>Sheet1!$A$2:$A$6</c:f>
              <c:strCache>
                <c:ptCount val="5"/>
                <c:pt idx="0">
                  <c:v>Midterm</c:v>
                </c:pt>
                <c:pt idx="1">
                  <c:v>Final</c:v>
                </c:pt>
                <c:pt idx="2">
                  <c:v>Cookies</c:v>
                </c:pt>
                <c:pt idx="3">
                  <c:v>Class</c:v>
                </c:pt>
                <c:pt idx="4">
                  <c:v>HW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20.0</c:v>
                </c:pt>
                <c:pt idx="1">
                  <c:v>25.0</c:v>
                </c:pt>
                <c:pt idx="2">
                  <c:v>2.0</c:v>
                </c:pt>
                <c:pt idx="3">
                  <c:v>5.0</c:v>
                </c:pt>
                <c:pt idx="4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2476320894671"/>
          <c:y val="0.0879154779565598"/>
          <c:w val="0.233147501609469"/>
          <c:h val="0.7443358245473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 baseline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574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82884B81-6372-4314-A9FF-3FEEA5BA7FD8}" type="datetimeFigureOut">
              <a:rPr lang="en-US" smtClean="0"/>
              <a:t>5/4/14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574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5FBCB171-D845-4996-B264-125C6B72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2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C142CCA2-2949-4325-A78A-A7C3B63D7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47610-A579-4DD1-AA62-8EA40B23FA17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115C0-909B-4E1C-9E6E-04B3E9103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2AAE3-B489-4A15-89C7-18993943A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83048-0376-4A94-A445-C2F5CD3FC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A12F5-03B5-4BEE-BF40-7EC1D15EBE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FCB40-9664-45B5-BAA8-170CAD353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69B1-7287-44D7-BAC9-82A718B312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E0B5-4587-46C9-88FF-288BD15E3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DB5F-D2ED-41DB-B30F-B019AB82D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79E5-AC96-4A1A-8381-1C3686D40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B048AC8-D41E-4C7B-8EE3-A52489AA1F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hf hdr="0"/>
  <p:txStyles>
    <p:titleStyle>
      <a:lvl1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838200"/>
            <a:ext cx="8686800" cy="2667000"/>
          </a:xfrm>
        </p:spPr>
        <p:txBody>
          <a:bodyPr/>
          <a:lstStyle/>
          <a:p>
            <a:pPr algn="ctr"/>
            <a:r>
              <a:rPr lang="en-US" b="1" i="0" dirty="0" smtClean="0"/>
              <a:t>CSE 341 : Programming Languages</a:t>
            </a:r>
            <a:br>
              <a:rPr lang="en-US" b="1" i="0" dirty="0" smtClean="0"/>
            </a:br>
            <a:r>
              <a:rPr lang="en-US" b="1" i="0" dirty="0"/>
              <a:t> </a:t>
            </a:r>
            <a:r>
              <a:rPr lang="en-US" sz="1400" i="0" dirty="0" smtClean="0"/>
              <a:t/>
            </a:r>
            <a:br>
              <a:rPr lang="en-US" sz="1400" i="0" dirty="0" smtClean="0"/>
            </a:br>
            <a:r>
              <a:rPr lang="en-US" sz="3200" dirty="0" smtClean="0"/>
              <a:t>Interlude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i="0" dirty="0" smtClean="0"/>
              <a:t>Course Motivation, Midterm Debrief</a:t>
            </a:r>
            <a:endParaRPr lang="en-US" sz="3200" i="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724400"/>
            <a:ext cx="3200400" cy="1219200"/>
          </a:xfrm>
        </p:spPr>
        <p:txBody>
          <a:bodyPr/>
          <a:lstStyle/>
          <a:p>
            <a:r>
              <a:rPr lang="en-US" sz="3200" dirty="0" smtClean="0"/>
              <a:t>Zach </a:t>
            </a:r>
            <a:r>
              <a:rPr lang="en-US" sz="3200" dirty="0" err="1" smtClean="0"/>
              <a:t>Tatlock</a:t>
            </a:r>
            <a:endParaRPr lang="en-US" sz="3200" dirty="0" smtClean="0"/>
          </a:p>
          <a:p>
            <a:r>
              <a:rPr lang="en-US" sz="3200" dirty="0" smtClean="0"/>
              <a:t>Spring 2014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419600"/>
            <a:ext cx="18288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4419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56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457200" y="3505200"/>
            <a:ext cx="7162800" cy="838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ap="flat" cmpd="sng" algn="ctr">
            <a:solidFill>
              <a:srgbClr val="262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How did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Preparation, study, review.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Feedback for me and feedback for you.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 smtClean="0"/>
              <a:t>Just one part</a:t>
            </a:r>
            <a:r>
              <a:rPr lang="en-US" sz="2800" dirty="0" smtClean="0"/>
              <a:t> of demonstrating your ability.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Practice performing under pressure.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371600"/>
            <a:ext cx="740072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928" y="4419600"/>
            <a:ext cx="740072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286000"/>
            <a:ext cx="740072" cy="685800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 bwMode="auto">
          <a:xfrm>
            <a:off x="7620000" y="2514600"/>
            <a:ext cx="533400" cy="457200"/>
          </a:xfrm>
          <a:prstGeom prst="mathMinus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429000"/>
            <a:ext cx="740072" cy="685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>
            <a:off x="533400" y="5334000"/>
            <a:ext cx="8001000" cy="106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MU Sans Serif"/>
                <a:cs typeface="CMU Sans Serif"/>
              </a:rPr>
              <a:t>We’re </a:t>
            </a:r>
            <a:r>
              <a:rPr lang="en-US" sz="3600" dirty="0" smtClean="0">
                <a:latin typeface="CMU Sans Serif"/>
                <a:cs typeface="CMU Sans Serif"/>
              </a:rPr>
              <a:t>actually in pretty good shape.</a:t>
            </a:r>
            <a:endParaRPr kumimoji="0" lang="en-US" sz="3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MU Sans Serif"/>
              <a:cs typeface="CMU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213703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240"/>
          <a:stretch/>
        </p:blipFill>
        <p:spPr>
          <a:xfrm>
            <a:off x="342900" y="228600"/>
            <a:ext cx="8572500" cy="61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1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990600"/>
            <a:ext cx="653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I </a:t>
            </a:r>
            <a:r>
              <a:rPr lang="en-US" dirty="0" smtClean="0">
                <a:latin typeface="+mn-lt"/>
              </a:rPr>
              <a:t>really</a:t>
            </a:r>
            <a:r>
              <a:rPr lang="en-US" b="0" dirty="0" smtClean="0">
                <a:latin typeface="+mn-lt"/>
              </a:rPr>
              <a:t> like studying programming languages.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97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Why?</a:t>
            </a:r>
            <a:endParaRPr lang="en-US" b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362200"/>
            <a:ext cx="592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Super stoked to explore PL with all of you.</a:t>
            </a:r>
          </a:p>
        </p:txBody>
      </p:sp>
    </p:spTree>
    <p:extLst>
      <p:ext uri="{BB962C8B-B14F-4D97-AF65-F5344CB8AC3E}">
        <p14:creationId xmlns:p14="http://schemas.microsoft.com/office/powerpoint/2010/main" val="18993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246758"/>
            <a:ext cx="81534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U Classical Serif Italic"/>
                <a:cs typeface="CMU Classical Serif Italic"/>
              </a:rPr>
              <a:t>If you are in a shipwreck and all the boats are gone, </a:t>
            </a:r>
            <a:r>
              <a:rPr lang="en-US" dirty="0" smtClean="0">
                <a:latin typeface="CMU Classical Serif Italic"/>
                <a:cs typeface="CMU Classical Serif Italic"/>
              </a:rPr>
              <a:t>a piano </a:t>
            </a:r>
            <a:r>
              <a:rPr lang="en-US" dirty="0">
                <a:latin typeface="CMU Classical Serif Italic"/>
                <a:cs typeface="CMU Classical Serif Italic"/>
              </a:rPr>
              <a:t>top buoyant enough to keep you afloat may come </a:t>
            </a:r>
            <a:r>
              <a:rPr lang="en-US" dirty="0" smtClean="0">
                <a:latin typeface="CMU Classical Serif Italic"/>
                <a:cs typeface="CMU Classical Serif Italic"/>
              </a:rPr>
              <a:t>along and </a:t>
            </a:r>
            <a:r>
              <a:rPr lang="en-US" dirty="0">
                <a:latin typeface="CMU Classical Serif Italic"/>
                <a:cs typeface="CMU Classical Serif Italic"/>
              </a:rPr>
              <a:t>make a fortuitous </a:t>
            </a:r>
            <a:r>
              <a:rPr lang="en-US" dirty="0" smtClean="0">
                <a:latin typeface="CMU Classical Serif Italic"/>
                <a:cs typeface="CMU Classical Serif Italic"/>
              </a:rPr>
              <a:t>life preserver</a:t>
            </a:r>
            <a:r>
              <a:rPr lang="en-US" dirty="0">
                <a:latin typeface="CMU Classical Serif Italic"/>
                <a:cs typeface="CMU Classical Serif Italic"/>
              </a:rPr>
              <a:t>.</a:t>
            </a:r>
          </a:p>
          <a:p>
            <a:endParaRPr lang="en-US" dirty="0">
              <a:latin typeface="CMU Classical Serif Italic"/>
              <a:cs typeface="CMU Classical Serif Italic"/>
            </a:endParaRPr>
          </a:p>
          <a:p>
            <a:r>
              <a:rPr lang="en-US" dirty="0">
                <a:latin typeface="CMU Classical Serif Italic"/>
                <a:cs typeface="CMU Classical Serif Italic"/>
              </a:rPr>
              <a:t>This is not to say, though, that the best way to design </a:t>
            </a:r>
            <a:r>
              <a:rPr lang="en-US" dirty="0" smtClean="0">
                <a:latin typeface="CMU Classical Serif Italic"/>
                <a:cs typeface="CMU Classical Serif Italic"/>
              </a:rPr>
              <a:t>a life </a:t>
            </a:r>
            <a:r>
              <a:rPr lang="en-US" dirty="0">
                <a:latin typeface="CMU Classical Serif Italic"/>
                <a:cs typeface="CMU Classical Serif Italic"/>
              </a:rPr>
              <a:t>preserver is in the form of a piano top.</a:t>
            </a:r>
          </a:p>
          <a:p>
            <a:endParaRPr lang="en-US" dirty="0">
              <a:latin typeface="CMU Classical Serif Italic"/>
              <a:cs typeface="CMU Classical Serif Italic"/>
            </a:endParaRPr>
          </a:p>
          <a:p>
            <a:r>
              <a:rPr lang="en-US" dirty="0">
                <a:latin typeface="CMU Classical Serif Italic"/>
                <a:cs typeface="CMU Classical Serif Italic"/>
              </a:rPr>
              <a:t>I think we are clinging to a great many piano tops </a:t>
            </a:r>
            <a:r>
              <a:rPr lang="en-US" dirty="0" smtClean="0">
                <a:latin typeface="CMU Classical Serif Italic"/>
                <a:cs typeface="CMU Classical Serif Italic"/>
              </a:rPr>
              <a:t>in accepting </a:t>
            </a:r>
            <a:r>
              <a:rPr lang="en-US" dirty="0">
                <a:latin typeface="CMU Classical Serif Italic"/>
                <a:cs typeface="CMU Classical Serif Italic"/>
              </a:rPr>
              <a:t>yesterday's fortuitous </a:t>
            </a:r>
            <a:r>
              <a:rPr lang="en-US" dirty="0" err="1">
                <a:latin typeface="CMU Classical Serif Italic"/>
                <a:cs typeface="CMU Classical Serif Italic"/>
              </a:rPr>
              <a:t>contrivings</a:t>
            </a:r>
            <a:r>
              <a:rPr lang="en-US" dirty="0">
                <a:latin typeface="CMU Classical Serif Italic"/>
                <a:cs typeface="CMU Classical Serif Italic"/>
              </a:rPr>
              <a:t> as </a:t>
            </a:r>
            <a:r>
              <a:rPr lang="en-US" dirty="0" smtClean="0">
                <a:latin typeface="CMU Classical Serif Italic"/>
                <a:cs typeface="CMU Classical Serif Italic"/>
              </a:rPr>
              <a:t>constituting the </a:t>
            </a:r>
            <a:r>
              <a:rPr lang="en-US" dirty="0">
                <a:latin typeface="CMU Classical Serif Italic"/>
                <a:cs typeface="CMU Classical Serif Italic"/>
              </a:rPr>
              <a:t>only means for solving a given problem.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 smtClean="0">
                <a:latin typeface="CMU Sans Serif"/>
                <a:cs typeface="CMU Sans Serif"/>
              </a:rPr>
              <a:t>R</a:t>
            </a:r>
            <a:r>
              <a:rPr lang="en-US" dirty="0">
                <a:latin typeface="CMU Sans Serif"/>
                <a:cs typeface="CMU Sans Serif"/>
              </a:rPr>
              <a:t>. Buckminster </a:t>
            </a:r>
            <a:r>
              <a:rPr lang="en-US" dirty="0" smtClean="0">
                <a:latin typeface="CMU Sans Serif"/>
                <a:cs typeface="CMU Sans Serif"/>
              </a:rPr>
              <a:t>Fuller</a:t>
            </a:r>
            <a:endParaRPr lang="en-US" dirty="0">
              <a:latin typeface="CMU Sans Serif"/>
              <a:cs typeface="CMU Sans Serif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6906"/>
            <a:ext cx="3733800" cy="27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wa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38200" y="4724400"/>
            <a:ext cx="7467600" cy="1600200"/>
          </a:xfrm>
          <a:prstGeom prst="roundRect">
            <a:avLst>
              <a:gd name="adj" fmla="val 12699"/>
            </a:avLst>
          </a:prstGeom>
          <a:solidFill>
            <a:srgbClr val="CCFFCC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990600"/>
            <a:ext cx="653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I </a:t>
            </a:r>
            <a:r>
              <a:rPr lang="en-US" dirty="0" smtClean="0">
                <a:latin typeface="+mn-lt"/>
              </a:rPr>
              <a:t>really</a:t>
            </a:r>
            <a:r>
              <a:rPr lang="en-US" b="0" dirty="0" smtClean="0">
                <a:latin typeface="+mn-lt"/>
              </a:rPr>
              <a:t> like studying programming languages.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97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Why?</a:t>
            </a:r>
            <a:endParaRPr lang="en-US" b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362200"/>
            <a:ext cx="592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Super stoked to explore PL with all of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4800600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PL helps us </a:t>
            </a:r>
            <a:r>
              <a:rPr lang="en-US" sz="2800" i="1" dirty="0" smtClean="0">
                <a:latin typeface="+mn-lt"/>
              </a:rPr>
              <a:t>break free</a:t>
            </a:r>
            <a:r>
              <a:rPr lang="en-US" sz="2800" dirty="0" smtClean="0">
                <a:latin typeface="+mn-lt"/>
              </a:rPr>
              <a:t> to think thoughts, ask questions, and solve problems that would otherwise be inaccessible.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744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7772400" cy="57912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800" dirty="0" smtClean="0"/>
              <a:t>More Detailed Course </a:t>
            </a:r>
            <a:r>
              <a:rPr lang="en-US" sz="2800" dirty="0" smtClean="0"/>
              <a:t>Motivation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Why </a:t>
            </a:r>
            <a:r>
              <a:rPr lang="en-US" dirty="0" smtClean="0">
                <a:sym typeface="Wingdings" pitchFamily="2" charset="2"/>
              </a:rPr>
              <a:t>learn </a:t>
            </a:r>
            <a:r>
              <a:rPr lang="en-US" dirty="0">
                <a:sym typeface="Wingdings" pitchFamily="2" charset="2"/>
              </a:rPr>
              <a:t>fundamental concepts that appear in </a:t>
            </a:r>
            <a:r>
              <a:rPr lang="en-US" dirty="0" smtClean="0">
                <a:sym typeface="Wingdings" pitchFamily="2" charset="2"/>
              </a:rPr>
              <a:t>all </a:t>
            </a:r>
            <a:r>
              <a:rPr lang="en-US" dirty="0">
                <a:sym typeface="Wingdings" pitchFamily="2" charset="2"/>
              </a:rPr>
              <a:t>languages</a:t>
            </a:r>
            <a:r>
              <a:rPr lang="en-US" dirty="0" smtClean="0">
                <a:sym typeface="Wingdings" pitchFamily="2" charset="2"/>
              </a:rPr>
              <a:t>?</a:t>
            </a:r>
          </a:p>
          <a:p>
            <a:endParaRPr lang="en-US" sz="1200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Why use languages quite different from C, C++, Java, Python?</a:t>
            </a:r>
          </a:p>
          <a:p>
            <a:endParaRPr lang="en-US" sz="1200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Why focus on functional programming?</a:t>
            </a:r>
          </a:p>
          <a:p>
            <a:endParaRPr lang="en-US" sz="1200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Why use ML, Racket, and Ruby in particular?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Not: Language X is better than Language Y</a:t>
            </a:r>
          </a:p>
          <a:p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[You won’t be tested on this stuff]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117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876800"/>
          </a:xfrm>
        </p:spPr>
        <p:txBody>
          <a:bodyPr/>
          <a:lstStyle/>
          <a:p>
            <a:r>
              <a:rPr lang="en-US" dirty="0" smtClean="0"/>
              <a:t>No such thing as a “best” PL</a:t>
            </a:r>
          </a:p>
          <a:p>
            <a:endParaRPr lang="en-US" sz="1400" dirty="0" smtClean="0"/>
          </a:p>
          <a:p>
            <a:r>
              <a:rPr lang="en-US" dirty="0" smtClean="0"/>
              <a:t>Fundamental concepts easier to teach in some (multiple) PLs</a:t>
            </a:r>
          </a:p>
          <a:p>
            <a:endParaRPr lang="en-US" sz="1400" dirty="0" smtClean="0"/>
          </a:p>
          <a:p>
            <a:r>
              <a:rPr lang="en-US" dirty="0" smtClean="0"/>
              <a:t>A good PL is a relevant, elegant interface for writing software</a:t>
            </a:r>
          </a:p>
          <a:p>
            <a:pPr lvl="1"/>
            <a:r>
              <a:rPr lang="en-US" dirty="0" smtClean="0"/>
              <a:t>There is no substitute for precise understanding of PL semantics</a:t>
            </a:r>
          </a:p>
          <a:p>
            <a:endParaRPr lang="en-US" sz="1400" dirty="0" smtClean="0"/>
          </a:p>
          <a:p>
            <a:r>
              <a:rPr lang="en-US" dirty="0" smtClean="0"/>
              <a:t>Functional languages have been on the leading edge for decades</a:t>
            </a:r>
          </a:p>
          <a:p>
            <a:pPr lvl="1"/>
            <a:r>
              <a:rPr lang="en-US" dirty="0" smtClean="0"/>
              <a:t>Ideas have been absorbed by the mainstream, but very slowly</a:t>
            </a:r>
          </a:p>
          <a:p>
            <a:pPr lvl="1"/>
            <a:r>
              <a:rPr lang="en-US" dirty="0" smtClean="0"/>
              <a:t>First-class functions and avoiding mutation increasingly essential</a:t>
            </a:r>
          </a:p>
          <a:p>
            <a:pPr lvl="1"/>
            <a:r>
              <a:rPr lang="en-US" dirty="0" smtClean="0"/>
              <a:t>Meanwhile, use the ideas to be a better C/Java/PHP hacker</a:t>
            </a:r>
          </a:p>
          <a:p>
            <a:pPr lvl="1"/>
            <a:endParaRPr lang="en-US" dirty="0"/>
          </a:p>
          <a:p>
            <a:r>
              <a:rPr lang="en-US" dirty="0" smtClean="0"/>
              <a:t>Many great alternatives to ML, Racket, and Ruby, but each was chosen for a reason and for how they complement each other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397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19812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800" dirty="0" smtClean="0"/>
              <a:t>What is the best kind of car?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What is the best kind of </a:t>
            </a:r>
            <a:r>
              <a:rPr lang="en-US" sz="2800" dirty="0" smtClean="0"/>
              <a:t>shoe?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059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Cars / Shoes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Cars are used for rather different things:</a:t>
            </a:r>
          </a:p>
          <a:p>
            <a:pPr lvl="1"/>
            <a:r>
              <a:rPr lang="en-US" dirty="0" smtClean="0"/>
              <a:t>Winning a Formula 1 race</a:t>
            </a:r>
          </a:p>
          <a:p>
            <a:pPr lvl="1"/>
            <a:r>
              <a:rPr lang="en-US" dirty="0" smtClean="0"/>
              <a:t>Taking kids to soccer practice</a:t>
            </a:r>
          </a:p>
          <a:p>
            <a:pPr lvl="1"/>
            <a:r>
              <a:rPr lang="en-US" dirty="0" smtClean="0"/>
              <a:t>Off-roading</a:t>
            </a:r>
          </a:p>
          <a:p>
            <a:pPr lvl="1"/>
            <a:r>
              <a:rPr lang="en-US" dirty="0" smtClean="0"/>
              <a:t>Hauling a mattress</a:t>
            </a:r>
          </a:p>
          <a:p>
            <a:pPr lvl="1"/>
            <a:r>
              <a:rPr lang="en-US" dirty="0" smtClean="0"/>
              <a:t>Getting the wind in your </a:t>
            </a:r>
            <a:r>
              <a:rPr lang="en-US" dirty="0" smtClean="0"/>
              <a:t>hair (some of us…)</a:t>
            </a:r>
            <a:endParaRPr lang="en-US" dirty="0" smtClean="0"/>
          </a:p>
          <a:p>
            <a:pPr lvl="1"/>
            <a:r>
              <a:rPr lang="en-US" dirty="0" smtClean="0"/>
              <a:t>Staying dry in the rain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Shoes:</a:t>
            </a:r>
          </a:p>
          <a:p>
            <a:pPr lvl="1"/>
            <a:r>
              <a:rPr lang="en-US" dirty="0" smtClean="0"/>
              <a:t>Playing </a:t>
            </a:r>
            <a:r>
              <a:rPr lang="en-US" dirty="0" err="1" smtClean="0"/>
              <a:t>frisbee</a:t>
            </a:r>
            <a:endParaRPr lang="en-US" dirty="0" smtClean="0"/>
          </a:p>
          <a:p>
            <a:pPr lvl="1"/>
            <a:r>
              <a:rPr lang="en-US" dirty="0" smtClean="0"/>
              <a:t>Going to a formal</a:t>
            </a:r>
          </a:p>
          <a:p>
            <a:pPr lvl="1"/>
            <a:r>
              <a:rPr lang="en-US" dirty="0" smtClean="0"/>
              <a:t>Going to the beach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315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Friday was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Spent the weekend reflecting.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Learning experience for all of us.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Debrief:</a:t>
            </a:r>
          </a:p>
          <a:p>
            <a:pPr marL="0" indent="0">
              <a:buNone/>
            </a:pPr>
            <a:r>
              <a:rPr lang="en-US" sz="2800" dirty="0" smtClean="0"/>
              <a:t>    - what we learned</a:t>
            </a:r>
          </a:p>
          <a:p>
            <a:pPr marL="0" indent="0">
              <a:buNone/>
            </a:pPr>
            <a:r>
              <a:rPr lang="en-US" sz="2800" dirty="0" smtClean="0"/>
              <a:t>    - what we’re going to do moving forward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0800" y="1600200"/>
            <a:ext cx="683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+mn-lt"/>
              </a:rPr>
              <a:t>. . </a:t>
            </a:r>
            <a:r>
              <a:rPr lang="en-US" sz="2800" b="0" dirty="0" smtClean="0">
                <a:latin typeface="+mn-lt"/>
              </a:rPr>
              <a:t>.</a:t>
            </a:r>
            <a:endParaRPr lang="en-US" sz="2800" b="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1600200"/>
            <a:ext cx="2140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+mn-lt"/>
              </a:rPr>
              <a:t> interesting?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7564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good mechanic might have a specialty, but also understands how “cars” (not a particular make/model) work</a:t>
            </a:r>
          </a:p>
          <a:p>
            <a:pPr lvl="1"/>
            <a:r>
              <a:rPr lang="en-US" dirty="0" smtClean="0"/>
              <a:t>The upholstery color isn’t essential (syntax)</a:t>
            </a:r>
          </a:p>
          <a:p>
            <a:pPr lvl="1"/>
            <a:endParaRPr lang="en-US" dirty="0"/>
          </a:p>
          <a:p>
            <a:r>
              <a:rPr lang="en-US" dirty="0" smtClean="0"/>
              <a:t>A good mechanical engineer really knows how cars work, how to get the most out of them, and how to design better ones</a:t>
            </a:r>
          </a:p>
          <a:p>
            <a:pPr lvl="1"/>
            <a:r>
              <a:rPr lang="en-US" dirty="0" smtClean="0"/>
              <a:t>I don’t have a favorite kind of car or a favorite PL</a:t>
            </a:r>
          </a:p>
          <a:p>
            <a:endParaRPr lang="en-US" dirty="0"/>
          </a:p>
          <a:p>
            <a:r>
              <a:rPr lang="en-US" dirty="0" smtClean="0"/>
              <a:t>To learn how car pieces interact, it may make sense to start with a classic design rather than the latest model</a:t>
            </a:r>
          </a:p>
          <a:p>
            <a:pPr lvl="1"/>
            <a:r>
              <a:rPr lang="en-US" dirty="0" smtClean="0"/>
              <a:t>A popular car may not be best</a:t>
            </a:r>
          </a:p>
          <a:p>
            <a:pPr lvl="1"/>
            <a:r>
              <a:rPr lang="en-US" dirty="0" smtClean="0"/>
              <a:t>May especially not be best for learning how cars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15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semantics and idioms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course focuses as much as it can on semantics and idioms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Correct reasoning about programs, interfaces, and compilers </a:t>
            </a:r>
            <a:r>
              <a:rPr lang="en-US" i="1" dirty="0" smtClean="0"/>
              <a:t>requires</a:t>
            </a:r>
            <a:r>
              <a:rPr lang="en-US" dirty="0" smtClean="0"/>
              <a:t> a precise knowledge of semantics</a:t>
            </a:r>
          </a:p>
          <a:p>
            <a:pPr lvl="1"/>
            <a:r>
              <a:rPr lang="en-US" dirty="0" smtClean="0"/>
              <a:t>Not “I feel that conditional expressions might work like this”</a:t>
            </a:r>
          </a:p>
          <a:p>
            <a:pPr lvl="1"/>
            <a:r>
              <a:rPr lang="en-US" dirty="0" smtClean="0"/>
              <a:t>Not “I like curly braces more than parentheses”</a:t>
            </a:r>
          </a:p>
          <a:p>
            <a:pPr lvl="1"/>
            <a:r>
              <a:rPr lang="en-US" dirty="0" smtClean="0"/>
              <a:t>Much of software development is designing precise interfaces; what a PL means is a </a:t>
            </a:r>
            <a:r>
              <a:rPr lang="en-US" i="1" dirty="0" smtClean="0"/>
              <a:t>really</a:t>
            </a:r>
            <a:r>
              <a:rPr lang="en-US" dirty="0" smtClean="0"/>
              <a:t> good example</a:t>
            </a:r>
          </a:p>
          <a:p>
            <a:pPr lvl="1"/>
            <a:endParaRPr lang="en-US" dirty="0"/>
          </a:p>
          <a:p>
            <a:r>
              <a:rPr lang="en-US" dirty="0" smtClean="0"/>
              <a:t>Idioms make you a better programmer</a:t>
            </a:r>
          </a:p>
          <a:p>
            <a:pPr lvl="1"/>
            <a:r>
              <a:rPr lang="en-US" dirty="0" smtClean="0"/>
              <a:t>Best to see in multiple settings, including where they shine</a:t>
            </a:r>
          </a:p>
          <a:p>
            <a:pPr lvl="1"/>
            <a:r>
              <a:rPr lang="en-US" dirty="0" smtClean="0"/>
              <a:t>See Java in a clearer light even if I never show you Java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812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play </a:t>
            </a:r>
            <a:r>
              <a:rPr lang="en-US" i="1" dirty="0" smtClean="0"/>
              <a:t>Hamlet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Is a beautiful work of art</a:t>
            </a:r>
          </a:p>
          <a:p>
            <a:pPr lvl="1"/>
            <a:r>
              <a:rPr lang="en-US" dirty="0" smtClean="0"/>
              <a:t>Teaches deep, eternal truths</a:t>
            </a:r>
          </a:p>
          <a:p>
            <a:pPr lvl="1"/>
            <a:r>
              <a:rPr lang="en-US" dirty="0" smtClean="0"/>
              <a:t>Is the source of some well-known sayings</a:t>
            </a:r>
          </a:p>
          <a:p>
            <a:pPr lvl="1"/>
            <a:r>
              <a:rPr lang="en-US" dirty="0" smtClean="0"/>
              <a:t>Makes you a better person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Continues to be studied centuries later even though:</a:t>
            </a:r>
          </a:p>
          <a:p>
            <a:pPr lvl="1"/>
            <a:r>
              <a:rPr lang="en-US" dirty="0" smtClean="0"/>
              <a:t>The syntax is really annoying to many</a:t>
            </a:r>
          </a:p>
          <a:p>
            <a:pPr lvl="1"/>
            <a:r>
              <a:rPr lang="en-US" dirty="0" smtClean="0"/>
              <a:t>There are more popular movies with some of the same lessons</a:t>
            </a:r>
          </a:p>
          <a:p>
            <a:pPr lvl="1"/>
            <a:r>
              <a:rPr lang="en-US" dirty="0" smtClean="0"/>
              <a:t>Reading Hamlet will not get you a summer internship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569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cars are the same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make it easier to rent cars, it is great that they all have steering wheels, brakes, windows, headlights, etc.</a:t>
            </a:r>
          </a:p>
          <a:p>
            <a:pPr lvl="1"/>
            <a:r>
              <a:rPr lang="en-US" dirty="0" smtClean="0"/>
              <a:t>Yet it is still uncomfortable to learn a new one</a:t>
            </a:r>
          </a:p>
          <a:p>
            <a:pPr lvl="1"/>
            <a:r>
              <a:rPr lang="en-US" dirty="0" smtClean="0"/>
              <a:t>Can you be a great driver if you only ever drive one car?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And maybe PLs are more like cars, trucks, boats, and bikes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 are all PLs really the same…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50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all languages the same?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Yes:</a:t>
            </a:r>
          </a:p>
          <a:p>
            <a:pPr lvl="1"/>
            <a:r>
              <a:rPr lang="en-US" dirty="0" smtClean="0"/>
              <a:t>Any input-output behavior implementable in language X is implementable in language Y [Church-Turing thesis]</a:t>
            </a:r>
          </a:p>
          <a:p>
            <a:pPr lvl="1"/>
            <a:r>
              <a:rPr lang="en-US" dirty="0" smtClean="0"/>
              <a:t>Java, ML, and a language with one loop and three infinitely-large integers are “the same”</a:t>
            </a:r>
          </a:p>
          <a:p>
            <a:pPr marL="0" indent="0">
              <a:buNone/>
            </a:pPr>
            <a:r>
              <a:rPr lang="en-US" dirty="0" smtClean="0"/>
              <a:t>Yes: </a:t>
            </a:r>
          </a:p>
          <a:p>
            <a:pPr lvl="1"/>
            <a:r>
              <a:rPr lang="en-US" dirty="0" smtClean="0"/>
              <a:t>Same fundamentals reappear: variables, abstraction, one-of types, recursive definitions, …</a:t>
            </a:r>
          </a:p>
          <a:p>
            <a:pPr marL="0" indent="0">
              <a:buNone/>
            </a:pPr>
            <a:r>
              <a:rPr lang="en-US" dirty="0" smtClean="0"/>
              <a:t>No:</a:t>
            </a:r>
          </a:p>
          <a:p>
            <a:pPr lvl="1"/>
            <a:r>
              <a:rPr lang="en-US" dirty="0" smtClean="0"/>
              <a:t>The human condition vs. different cultures 		(travel to learn more about home)</a:t>
            </a:r>
          </a:p>
          <a:p>
            <a:pPr lvl="1"/>
            <a:r>
              <a:rPr lang="en-US" dirty="0" smtClean="0"/>
              <a:t>The primitive/default in one language is awkward in another</a:t>
            </a:r>
          </a:p>
          <a:p>
            <a:pPr lvl="1"/>
            <a:r>
              <a:rPr lang="en-US" dirty="0"/>
              <a:t>Beware “the Turing </a:t>
            </a:r>
            <a:r>
              <a:rPr lang="en-US" dirty="0" err="1"/>
              <a:t>tarpit</a:t>
            </a:r>
            <a:r>
              <a:rPr lang="en-US" smtClean="0"/>
              <a:t>”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89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Why spend 60-80% of course using </a:t>
            </a:r>
            <a:r>
              <a:rPr lang="en-US" i="1" dirty="0" smtClean="0"/>
              <a:t>functional languages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Mutation is discouraged</a:t>
            </a:r>
          </a:p>
          <a:p>
            <a:pPr lvl="1"/>
            <a:r>
              <a:rPr lang="en-US" dirty="0"/>
              <a:t>Higher-order functions are very </a:t>
            </a:r>
            <a:r>
              <a:rPr lang="en-US" dirty="0" smtClean="0"/>
              <a:t>convenient</a:t>
            </a:r>
          </a:p>
          <a:p>
            <a:pPr lvl="1"/>
            <a:r>
              <a:rPr lang="en-US" dirty="0" smtClean="0"/>
              <a:t>One-of types via constructs like </a:t>
            </a:r>
            <a:r>
              <a:rPr lang="en-US" dirty="0" err="1" smtClean="0"/>
              <a:t>datatypes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Because: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These features are invaluable for correct, elegant, efficient software (great way to think about computation)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Functional languages have always been ahead of their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Functional languages well-suited to where computing is going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 smtClean="0"/>
              <a:t>Most of course is on (1), so a few minutes on (2) and (3) 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0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Ahead of their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</a:t>
            </a:r>
            <a:r>
              <a:rPr lang="en-US" dirty="0" smtClean="0"/>
              <a:t>these </a:t>
            </a:r>
            <a:r>
              <a:rPr lang="en-US" dirty="0"/>
              <a:t>were </a:t>
            </a:r>
            <a:r>
              <a:rPr lang="en-US" dirty="0" smtClean="0"/>
              <a:t>dismissed as “beautiful, worthless, slow things PL professors make you learn”</a:t>
            </a:r>
            <a:r>
              <a:rPr lang="en-US" dirty="0"/>
              <a:t/>
            </a:r>
            <a:br>
              <a:rPr lang="en-US" dirty="0"/>
            </a:br>
            <a:endParaRPr lang="en-US" sz="1000" dirty="0" smtClean="0"/>
          </a:p>
          <a:p>
            <a:r>
              <a:rPr lang="en-US" dirty="0" smtClean="0"/>
              <a:t>Garbage collection (Java didn’t exist in 1995, PL courses did)</a:t>
            </a:r>
          </a:p>
          <a:p>
            <a:r>
              <a:rPr lang="en-US" dirty="0" smtClean="0"/>
              <a:t>Generics (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List&lt;T&gt;</a:t>
            </a:r>
            <a:r>
              <a:rPr lang="en-US" dirty="0" smtClean="0"/>
              <a:t> in Java, C#), much more like SML than C++</a:t>
            </a:r>
          </a:p>
          <a:p>
            <a:r>
              <a:rPr lang="en-US" dirty="0" smtClean="0"/>
              <a:t>XML for universal data representation (like Racket/Scheme/LISP/…)</a:t>
            </a:r>
          </a:p>
          <a:p>
            <a:r>
              <a:rPr lang="en-US" dirty="0" smtClean="0"/>
              <a:t>Higher-order functions (Ruby, </a:t>
            </a:r>
            <a:r>
              <a:rPr lang="en-US" dirty="0" err="1" smtClean="0"/>
              <a:t>Javascript</a:t>
            </a:r>
            <a:r>
              <a:rPr lang="en-US" dirty="0" smtClean="0"/>
              <a:t>, C#, …)</a:t>
            </a:r>
          </a:p>
          <a:p>
            <a:r>
              <a:rPr lang="en-US" dirty="0" smtClean="0"/>
              <a:t>Type inference (C#, </a:t>
            </a:r>
            <a:r>
              <a:rPr lang="en-US" dirty="0" err="1" smtClean="0"/>
              <a:t>Scala</a:t>
            </a:r>
            <a:r>
              <a:rPr lang="en-US" dirty="0" smtClean="0"/>
              <a:t>, …)</a:t>
            </a:r>
          </a:p>
          <a:p>
            <a:r>
              <a:rPr lang="en-US" dirty="0" smtClean="0"/>
              <a:t>Recursion (a big fight in 1960 about this – I’m told </a:t>
            </a:r>
            <a:r>
              <a:rPr lang="en-US" dirty="0" smtClean="0">
                <a:sym typeface="Wingdings" pitchFamily="2" charset="2"/>
              </a:rPr>
              <a:t>)</a:t>
            </a:r>
          </a:p>
          <a:p>
            <a:r>
              <a:rPr lang="en-US" dirty="0" smtClean="0">
                <a:sym typeface="Wingdings" pitchFamily="2" charset="2"/>
              </a:rPr>
              <a:t>…</a:t>
            </a:r>
            <a:endParaRPr lang="en-US" dirty="0" smtClean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937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may resemble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5029200"/>
          </a:xfrm>
        </p:spPr>
        <p:txBody>
          <a:bodyPr/>
          <a:lstStyle/>
          <a:p>
            <a:endParaRPr lang="en-US" sz="1000" dirty="0"/>
          </a:p>
          <a:p>
            <a:pPr marL="0" indent="0">
              <a:buNone/>
            </a:pPr>
            <a:r>
              <a:rPr lang="en-US" dirty="0" smtClean="0"/>
              <a:t>Somehow nobody notices we are right… 20 years later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“To conquer” versus “to assimilate”</a:t>
            </a:r>
          </a:p>
          <a:p>
            <a:endParaRPr lang="en-US" dirty="0" smtClean="0"/>
          </a:p>
          <a:p>
            <a:r>
              <a:rPr lang="en-US" dirty="0" smtClean="0"/>
              <a:t>Societal progress takes time and muddles “taking credit”</a:t>
            </a:r>
          </a:p>
          <a:p>
            <a:endParaRPr lang="en-US" dirty="0"/>
          </a:p>
          <a:p>
            <a:r>
              <a:rPr lang="en-US" dirty="0"/>
              <a:t>Maybe pattern-matching, currying, hygienic macros, etc. will be next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13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Recent-</a:t>
            </a:r>
            <a:r>
              <a:rPr lang="en-US" dirty="0" err="1" smtClean="0"/>
              <a:t>ish</a:t>
            </a:r>
            <a:r>
              <a:rPr lang="en-US" dirty="0" smtClean="0"/>
              <a:t> Surge,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Other popular functional PLs (alphabetized, pardon omissions)</a:t>
            </a:r>
          </a:p>
          <a:p>
            <a:r>
              <a:rPr lang="en-US" dirty="0" err="1" smtClean="0"/>
              <a:t>Clojure</a:t>
            </a:r>
            <a:r>
              <a:rPr lang="en-US" dirty="0" smtClean="0"/>
              <a:t> http://clojure.org</a:t>
            </a:r>
          </a:p>
          <a:p>
            <a:r>
              <a:rPr lang="en-US" dirty="0" err="1" smtClean="0"/>
              <a:t>Erlang</a:t>
            </a:r>
            <a:r>
              <a:rPr lang="en-US" dirty="0" smtClean="0"/>
              <a:t> http://www.erlang.org</a:t>
            </a:r>
          </a:p>
          <a:p>
            <a:r>
              <a:rPr lang="en-US" dirty="0" smtClean="0"/>
              <a:t>F# http://tryfsharp.org</a:t>
            </a:r>
          </a:p>
          <a:p>
            <a:r>
              <a:rPr lang="en-US" dirty="0" smtClean="0"/>
              <a:t>Haskell http://www.haskell.org</a:t>
            </a:r>
          </a:p>
          <a:p>
            <a:r>
              <a:rPr lang="en-US" dirty="0" err="1" smtClean="0"/>
              <a:t>OCaml</a:t>
            </a:r>
            <a:r>
              <a:rPr lang="en-US" dirty="0" smtClean="0"/>
              <a:t> http://ocaml.org</a:t>
            </a:r>
          </a:p>
          <a:p>
            <a:r>
              <a:rPr lang="en-US" dirty="0" err="1" smtClean="0"/>
              <a:t>Scala</a:t>
            </a:r>
            <a:r>
              <a:rPr lang="en-US" dirty="0" smtClean="0"/>
              <a:t> http://www.scala-lang.org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Some “industry users” lists (surely more exist):</a:t>
            </a:r>
          </a:p>
          <a:p>
            <a:r>
              <a:rPr lang="en-US" dirty="0"/>
              <a:t>http://</a:t>
            </a:r>
            <a:r>
              <a:rPr lang="en-US" dirty="0" smtClean="0"/>
              <a:t>www.haskell.org/haskellwiki/Haskell_in_industry</a:t>
            </a:r>
          </a:p>
          <a:p>
            <a:r>
              <a:rPr lang="en-US" dirty="0"/>
              <a:t>http://</a:t>
            </a:r>
            <a:r>
              <a:rPr lang="en-US" dirty="0" smtClean="0"/>
              <a:t>ocaml.org/companies.html</a:t>
            </a:r>
          </a:p>
          <a:p>
            <a:r>
              <a:rPr lang="en-US" dirty="0" smtClean="0"/>
              <a:t>In general, see http://cufp.org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388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Recent-</a:t>
            </a:r>
            <a:r>
              <a:rPr lang="en-US" dirty="0" err="1" smtClean="0"/>
              <a:t>ish</a:t>
            </a:r>
            <a:r>
              <a:rPr lang="en-US" dirty="0" smtClean="0"/>
              <a:t> Surge,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Popular adoption of concepts:</a:t>
            </a:r>
          </a:p>
          <a:p>
            <a:r>
              <a:rPr lang="en-US" dirty="0" smtClean="0"/>
              <a:t>C#, LINQ (closures, type inference, …)</a:t>
            </a:r>
          </a:p>
          <a:p>
            <a:r>
              <a:rPr lang="en-US" dirty="0" smtClean="0"/>
              <a:t>Java 8 (closures)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MapReduce</a:t>
            </a:r>
            <a:r>
              <a:rPr lang="en-US" dirty="0" smtClean="0"/>
              <a:t> / </a:t>
            </a:r>
            <a:r>
              <a:rPr lang="en-US" dirty="0" err="1" smtClean="0"/>
              <a:t>Hadoop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Avoiding side-effects essential for fault-tolerance here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97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What’s the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Sadism?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Flexing some intellectual muscle?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Break spirits so we can reshape them?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Build reputation as a super hardcore prof?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52" y="-47119"/>
            <a:ext cx="812914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 smtClean="0">
                <a:solidFill>
                  <a:srgbClr val="FF0000"/>
                </a:solidFill>
              </a:rPr>
              <a:t>NO</a:t>
            </a:r>
            <a:endParaRPr lang="en-US" sz="4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68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surge?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Dan’s best </a:t>
            </a:r>
            <a:r>
              <a:rPr lang="en-US" i="1" dirty="0" smtClean="0"/>
              <a:t>guesses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Concise, elegant, productive programming</a:t>
            </a:r>
          </a:p>
          <a:p>
            <a:endParaRPr lang="en-US" sz="1000" dirty="0" smtClean="0"/>
          </a:p>
          <a:p>
            <a:r>
              <a:rPr lang="en-US" dirty="0" smtClean="0"/>
              <a:t>JavaScript, Python, Ruby helped break the Java/C/C++ hegemony</a:t>
            </a:r>
          </a:p>
          <a:p>
            <a:endParaRPr lang="en-US" sz="1000" dirty="0" smtClean="0"/>
          </a:p>
          <a:p>
            <a:r>
              <a:rPr lang="en-US" dirty="0" smtClean="0"/>
              <a:t>Avoiding mutation is </a:t>
            </a:r>
            <a:r>
              <a:rPr lang="en-US" i="1" dirty="0" smtClean="0"/>
              <a:t>the</a:t>
            </a:r>
            <a:r>
              <a:rPr lang="en-US" dirty="0" smtClean="0"/>
              <a:t> easiest way to make concurrent and parallel programming easier</a:t>
            </a:r>
          </a:p>
          <a:p>
            <a:pPr lvl="1"/>
            <a:r>
              <a:rPr lang="en-US" dirty="0" smtClean="0"/>
              <a:t>In general, to handle sharing in complex systems</a:t>
            </a:r>
          </a:p>
          <a:p>
            <a:pPr lvl="1"/>
            <a:endParaRPr lang="en-US" sz="1000" dirty="0"/>
          </a:p>
          <a:p>
            <a:r>
              <a:rPr lang="en-US" dirty="0" smtClean="0"/>
              <a:t>Sure, functional programming is still a small niche, but there is so much software in the world today even niches have room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081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languages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SML, Racket, and Ruby are a useful </a:t>
            </a:r>
            <a:r>
              <a:rPr lang="en-US" i="1" dirty="0" smtClean="0"/>
              <a:t>combination</a:t>
            </a:r>
            <a:r>
              <a:rPr lang="en-US" dirty="0" smtClean="0"/>
              <a:t> for us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 smtClean="0"/>
              <a:t>			   dynamically typed	statically typed</a:t>
            </a:r>
          </a:p>
          <a:p>
            <a:pPr marL="0" indent="0">
              <a:buNone/>
            </a:pPr>
            <a:r>
              <a:rPr lang="en-US" dirty="0" smtClean="0"/>
              <a:t>	functional	           Racket                        SML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object-oriented                Ruby                        Java</a:t>
            </a:r>
            <a:endParaRPr lang="en-US" sz="800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ML</a:t>
            </a:r>
            <a:r>
              <a:rPr lang="en-US" dirty="0" smtClean="0"/>
              <a:t>: polymorphic types, pattern-matching, abstract types &amp; modules</a:t>
            </a:r>
          </a:p>
          <a:p>
            <a:pPr marL="0" indent="0">
              <a:buNone/>
            </a:pPr>
            <a:r>
              <a:rPr lang="en-US" i="1" dirty="0" smtClean="0"/>
              <a:t>Racket</a:t>
            </a:r>
            <a:r>
              <a:rPr lang="en-US" dirty="0" smtClean="0"/>
              <a:t>: dynamic typing, “good” macros, minimalist syntax, </a:t>
            </a:r>
            <a:r>
              <a:rPr lang="en-US" dirty="0" err="1" smtClean="0"/>
              <a:t>eval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Ruby</a:t>
            </a:r>
            <a:r>
              <a:rPr lang="en-US" dirty="0" smtClean="0"/>
              <a:t>: classes but not types, very OOP, </a:t>
            </a:r>
            <a:r>
              <a:rPr lang="en-US" dirty="0" err="1" smtClean="0"/>
              <a:t>mixins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[and much more]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dirty="0" smtClean="0"/>
              <a:t>we had more time:</a:t>
            </a:r>
          </a:p>
          <a:p>
            <a:pPr marL="0" indent="0">
              <a:buNone/>
            </a:pPr>
            <a:r>
              <a:rPr lang="en-US" i="1" dirty="0" smtClean="0"/>
              <a:t>Haskell</a:t>
            </a:r>
            <a:r>
              <a:rPr lang="en-US" dirty="0" smtClean="0"/>
              <a:t>: laziness, purity, type classes, monads</a:t>
            </a:r>
          </a:p>
          <a:p>
            <a:pPr marL="0" indent="0">
              <a:buNone/>
            </a:pPr>
            <a:r>
              <a:rPr lang="en-US" i="1" dirty="0" smtClean="0"/>
              <a:t>Prolog</a:t>
            </a:r>
            <a:r>
              <a:rPr lang="en-US" dirty="0" smtClean="0"/>
              <a:t>: unification and backtracking</a:t>
            </a:r>
          </a:p>
          <a:p>
            <a:pPr marL="0" indent="0">
              <a:buNone/>
            </a:pPr>
            <a:r>
              <a:rPr lang="en-US" dirty="0" smtClean="0"/>
              <a:t>   [and much more]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096000" y="1905000"/>
            <a:ext cx="0" cy="106680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505200" y="1905000"/>
            <a:ext cx="0" cy="106680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600200" y="2286000"/>
            <a:ext cx="6477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600200" y="2667000"/>
            <a:ext cx="6477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468690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why not…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Instead of SML, could use similar languages easy to learn after: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OCaml</a:t>
            </a:r>
            <a:r>
              <a:rPr lang="en-US" dirty="0" smtClean="0"/>
              <a:t>: yes indeed but would have to port all my materials </a:t>
            </a:r>
            <a:r>
              <a:rPr lang="en-US" dirty="0" smtClean="0">
                <a:sym typeface="Wingdings" pitchFamily="2" charset="2"/>
              </a:rPr>
              <a:t>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And a few small things (e.g., second-class constructors)</a:t>
            </a:r>
          </a:p>
          <a:p>
            <a:pPr lvl="1"/>
            <a:r>
              <a:rPr lang="en-US" dirty="0" smtClean="0"/>
              <a:t>F</a:t>
            </a:r>
            <a:r>
              <a:rPr lang="en-US" dirty="0" smtClean="0"/>
              <a:t>#: yes and very cool, but needs a </a:t>
            </a:r>
            <a:r>
              <a:rPr lang="en-US" dirty="0" err="1" smtClean="0"/>
              <a:t>.Net</a:t>
            </a:r>
            <a:r>
              <a:rPr lang="en-US" dirty="0" smtClean="0"/>
              <a:t> platform</a:t>
            </a:r>
          </a:p>
          <a:p>
            <a:pPr lvl="2"/>
            <a:r>
              <a:rPr lang="en-US" dirty="0">
                <a:sym typeface="Wingdings" pitchFamily="2" charset="2"/>
              </a:rPr>
              <a:t>And a few </a:t>
            </a:r>
            <a:r>
              <a:rPr lang="en-US" dirty="0" smtClean="0">
                <a:sym typeface="Wingdings" pitchFamily="2" charset="2"/>
              </a:rPr>
              <a:t>more small things (e.g., second-class constructors, less elegant signature-matching)</a:t>
            </a:r>
          </a:p>
          <a:p>
            <a:pPr lvl="2"/>
            <a:endParaRPr lang="en-US" sz="1000" dirty="0">
              <a:sym typeface="Wingdings" pitchFamily="2" charset="2"/>
            </a:endParaRPr>
          </a:p>
          <a:p>
            <a:pPr lvl="1"/>
            <a:r>
              <a:rPr lang="en-US" dirty="0" smtClean="0"/>
              <a:t>Haskell: more popular, cooler types, but lazy semantics and type classes from day 1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Admittedly, SML </a:t>
            </a:r>
            <a:r>
              <a:rPr lang="en-US" dirty="0"/>
              <a:t>and its implementations are showing their </a:t>
            </a:r>
            <a:r>
              <a:rPr lang="en-US" dirty="0" smtClean="0"/>
              <a:t>age (e.g.,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andalso</a:t>
            </a:r>
            <a:r>
              <a:rPr lang="en-US" dirty="0" smtClean="0"/>
              <a:t> and less tool support), but it still makes for a fine foundation in statically typed, eager functional programming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18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why not…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Instead of Racket, could use similar languages easy to learn after: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Scheme, Lisp, </a:t>
            </a:r>
            <a:r>
              <a:rPr lang="en-US" dirty="0" err="1" smtClean="0"/>
              <a:t>Clojure</a:t>
            </a:r>
            <a:r>
              <a:rPr lang="en-US" dirty="0" smtClean="0"/>
              <a:t>, …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Racket has a combination of:</a:t>
            </a:r>
          </a:p>
          <a:p>
            <a:pPr lvl="1"/>
            <a:r>
              <a:rPr lang="en-US" dirty="0" smtClean="0"/>
              <a:t>A modern feel and active evolution</a:t>
            </a:r>
          </a:p>
          <a:p>
            <a:pPr lvl="1"/>
            <a:r>
              <a:rPr lang="en-US" dirty="0" smtClean="0"/>
              <a:t>“Better” macros, modules, </a:t>
            </a:r>
            <a:r>
              <a:rPr lang="en-US" dirty="0" err="1" smtClean="0"/>
              <a:t>structs</a:t>
            </a:r>
            <a:r>
              <a:rPr lang="en-US" dirty="0" smtClean="0"/>
              <a:t>, contracts, …</a:t>
            </a:r>
          </a:p>
          <a:p>
            <a:pPr lvl="1"/>
            <a:r>
              <a:rPr lang="en-US" dirty="0" smtClean="0"/>
              <a:t>A large user base and community (</a:t>
            </a:r>
            <a:r>
              <a:rPr lang="en-US" i="1" dirty="0" smtClean="0"/>
              <a:t>not</a:t>
            </a:r>
            <a:r>
              <a:rPr lang="en-US" dirty="0" smtClean="0"/>
              <a:t> just for education)</a:t>
            </a:r>
          </a:p>
          <a:p>
            <a:pPr lvl="1"/>
            <a:r>
              <a:rPr lang="en-US" dirty="0" smtClean="0"/>
              <a:t>An IDE tailored to education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Could easily define our own language in the Racket system</a:t>
            </a:r>
          </a:p>
          <a:p>
            <a:pPr lvl="1"/>
            <a:r>
              <a:rPr lang="en-US" dirty="0" smtClean="0"/>
              <a:t>Would rather use a good and vetted design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127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why not…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Instead of Ruby, could use another language: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Python, Perl, JavaScript are also dynamically typed, but are not as “fully” OOP, which is what I want to focus on</a:t>
            </a:r>
          </a:p>
          <a:p>
            <a:pPr lvl="1"/>
            <a:r>
              <a:rPr lang="en-US" dirty="0" smtClean="0"/>
              <a:t>Python also does not have (full) closures</a:t>
            </a:r>
          </a:p>
          <a:p>
            <a:pPr lvl="1"/>
            <a:r>
              <a:rPr lang="en-US" dirty="0" smtClean="0"/>
              <a:t>JavaScript also does not have classes but is OOP</a:t>
            </a:r>
          </a:p>
          <a:p>
            <a:pPr lvl="1"/>
            <a:endParaRPr lang="en-US" dirty="0"/>
          </a:p>
          <a:p>
            <a:r>
              <a:rPr lang="en-US" dirty="0" smtClean="0"/>
              <a:t>Smalltalk serves </a:t>
            </a:r>
            <a:r>
              <a:rPr lang="en-US" dirty="0" smtClean="0"/>
              <a:t>our OOP </a:t>
            </a:r>
            <a:r>
              <a:rPr lang="en-US" dirty="0" smtClean="0"/>
              <a:t>needs</a:t>
            </a:r>
          </a:p>
          <a:p>
            <a:pPr lvl="1"/>
            <a:r>
              <a:rPr lang="en-US" dirty="0" smtClean="0"/>
              <a:t>But implementations merge language/environment</a:t>
            </a:r>
          </a:p>
          <a:p>
            <a:pPr lvl="1"/>
            <a:r>
              <a:rPr lang="en-US" dirty="0" smtClean="0"/>
              <a:t>Less modern syntax, user base, etc.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996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real programming?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way we use ML/Racket/Ruby can make them seem almost “silly” precisely because lecture and homework focus on interesting language constructs</a:t>
            </a:r>
          </a:p>
          <a:p>
            <a:endParaRPr lang="en-US" dirty="0"/>
          </a:p>
          <a:p>
            <a:r>
              <a:rPr lang="en-US" dirty="0" smtClean="0"/>
              <a:t>“Real” programming needs file I/O, string operations, floating-point, graphics, project managers, testing frameworks, threads, build systems, …</a:t>
            </a:r>
          </a:p>
          <a:p>
            <a:pPr lvl="1"/>
            <a:r>
              <a:rPr lang="en-US" dirty="0" smtClean="0"/>
              <a:t>Many elegant languages have all that and more</a:t>
            </a:r>
          </a:p>
          <a:p>
            <a:pPr lvl="2"/>
            <a:r>
              <a:rPr lang="en-US" dirty="0" smtClean="0"/>
              <a:t>Including Racket and Ruby</a:t>
            </a:r>
          </a:p>
          <a:p>
            <a:pPr lvl="1"/>
            <a:r>
              <a:rPr lang="en-US" dirty="0" smtClean="0"/>
              <a:t>If we used Java the same way, Java would seem “silly” too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17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Reasonable questions when deciding to use/learn a language:</a:t>
            </a:r>
          </a:p>
          <a:p>
            <a:r>
              <a:rPr lang="en-US" dirty="0" smtClean="0"/>
              <a:t>What libraries are available for reuse?</a:t>
            </a:r>
          </a:p>
          <a:p>
            <a:r>
              <a:rPr lang="en-US" dirty="0" smtClean="0"/>
              <a:t>What tools are available?</a:t>
            </a:r>
          </a:p>
          <a:p>
            <a:r>
              <a:rPr lang="en-US" dirty="0" smtClean="0"/>
              <a:t>What can get me a job?</a:t>
            </a:r>
          </a:p>
          <a:p>
            <a:r>
              <a:rPr lang="en-US" dirty="0" smtClean="0"/>
              <a:t>What does my boss tell me to do?</a:t>
            </a:r>
          </a:p>
          <a:p>
            <a:r>
              <a:rPr lang="en-US" dirty="0" smtClean="0"/>
              <a:t>What is the de facto industry standard?</a:t>
            </a:r>
          </a:p>
          <a:p>
            <a:r>
              <a:rPr lang="en-US" dirty="0" smtClean="0"/>
              <a:t>What do I already know?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Our course by design does not deal with these questions</a:t>
            </a:r>
          </a:p>
          <a:p>
            <a:pPr lvl="1"/>
            <a:r>
              <a:rPr lang="en-US" dirty="0" smtClean="0"/>
              <a:t>You have the rest of your life for that</a:t>
            </a:r>
          </a:p>
          <a:p>
            <a:pPr lvl="1"/>
            <a:r>
              <a:rPr lang="en-US" dirty="0" smtClean="0"/>
              <a:t>And technology </a:t>
            </a:r>
            <a:r>
              <a:rPr lang="en-US" i="1" dirty="0" smtClean="0"/>
              <a:t>leaders</a:t>
            </a:r>
            <a:r>
              <a:rPr lang="en-US" dirty="0" smtClean="0"/>
              <a:t> affect the answers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81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What’s the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Preparation, study, review.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Feedback for me and feedback for you.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 smtClean="0"/>
              <a:t>Just one part</a:t>
            </a:r>
            <a:r>
              <a:rPr lang="en-US" sz="2800" dirty="0" smtClean="0"/>
              <a:t> of demonstrating your ability.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Practice performing under pressure.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94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457200" y="2438400"/>
            <a:ext cx="6858000" cy="838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ap="flat" cmpd="sng" algn="ctr">
            <a:solidFill>
              <a:srgbClr val="262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How did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Preparation, study, review.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Feedback for me and feedback for you.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 smtClean="0"/>
              <a:t>Just one part</a:t>
            </a:r>
            <a:r>
              <a:rPr lang="en-US" sz="2800" dirty="0" smtClean="0"/>
              <a:t> of demonstrating your ability.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Practice performing under pressure.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371600"/>
            <a:ext cx="740072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928" y="4419600"/>
            <a:ext cx="74007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70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Feedback / Analyzing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Feedback for me:</a:t>
            </a:r>
          </a:p>
          <a:p>
            <a:pPr marL="0" indent="0">
              <a:buNone/>
            </a:pPr>
            <a:r>
              <a:rPr lang="en-US" sz="2800" dirty="0" smtClean="0"/>
              <a:t>  - despite best efforts, test a bit long / difficult</a:t>
            </a:r>
          </a:p>
          <a:p>
            <a:pPr marL="0" indent="0">
              <a:buNone/>
            </a:pPr>
            <a:r>
              <a:rPr lang="en-US" sz="2800" dirty="0" smtClean="0"/>
              <a:t>  - in the end, distribution very informative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dirty="0" smtClean="0"/>
              <a:t>- y’all did *extremely* well considering challenge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Feedback for you:</a:t>
            </a:r>
          </a:p>
          <a:p>
            <a:pPr marL="0" indent="0">
              <a:buNone/>
            </a:pPr>
            <a:r>
              <a:rPr lang="en-US" sz="2800" dirty="0" smtClean="0"/>
              <a:t>  - great job preparing, keep it up!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- pretty good job being strategic, nice work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- opportunity to consider motivations / priorities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7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457200" y="3505200"/>
            <a:ext cx="7162800" cy="838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ap="flat" cmpd="sng" algn="ctr">
            <a:solidFill>
              <a:srgbClr val="262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57200" y="2438400"/>
            <a:ext cx="6858000" cy="838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ap="flat" cmpd="sng" algn="ctr">
            <a:solidFill>
              <a:srgbClr val="262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How did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Preparation, study, review.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Feedback for me and feedback for you.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 smtClean="0"/>
              <a:t>Just one part</a:t>
            </a:r>
            <a:r>
              <a:rPr lang="en-US" sz="2800" dirty="0" smtClean="0"/>
              <a:t> of demonstrating your ability.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Practice performing under pressure.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371600"/>
            <a:ext cx="740072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928" y="4419600"/>
            <a:ext cx="740072" cy="68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86600" y="2286000"/>
            <a:ext cx="1066800" cy="685800"/>
            <a:chOff x="7086600" y="2286000"/>
            <a:chExt cx="1066800" cy="685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6600" y="2286000"/>
              <a:ext cx="740072" cy="685800"/>
            </a:xfrm>
            <a:prstGeom prst="rect">
              <a:avLst/>
            </a:prstGeom>
          </p:spPr>
        </p:pic>
        <p:sp>
          <p:nvSpPr>
            <p:cNvPr id="4" name="Minus 3"/>
            <p:cNvSpPr/>
            <p:nvPr/>
          </p:nvSpPr>
          <p:spPr bwMode="auto">
            <a:xfrm>
              <a:off x="7620000" y="2514600"/>
              <a:ext cx="533400" cy="457200"/>
            </a:xfrm>
            <a:prstGeom prst="mathMinus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766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Just One Part of 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534574"/>
              </p:ext>
            </p:extLst>
          </p:nvPr>
        </p:nvGraphicFramePr>
        <p:xfrm>
          <a:off x="-685800" y="1219200"/>
          <a:ext cx="9829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067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Midterm: Just One Part of 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That said, I was once an undergrad myself.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Despair = worst possible midterm outcome.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So: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      </a:t>
            </a:r>
            <a:r>
              <a:rPr lang="en-US" sz="3600" dirty="0" smtClean="0">
                <a:latin typeface="CMU Concrete Roman"/>
                <a:cs typeface="CMU Concrete Roman"/>
              </a:rPr>
              <a:t>midterm = max (midterm</a:t>
            </a:r>
            <a:r>
              <a:rPr lang="en-US" sz="3600" baseline="-25000" dirty="0" smtClean="0">
                <a:latin typeface="CMU Concrete Roman"/>
                <a:cs typeface="CMU Concrete Roman"/>
              </a:rPr>
              <a:t>0</a:t>
            </a:r>
            <a:r>
              <a:rPr lang="en-US" sz="3600" dirty="0" smtClean="0">
                <a:latin typeface="CMU Concrete Roman"/>
                <a:cs typeface="CMU Concrete Roman"/>
              </a:rPr>
              <a:t>, final)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cs typeface="CMU Concrete Roman"/>
              </a:rPr>
              <a:t>o</a:t>
            </a:r>
            <a:r>
              <a:rPr lang="en-US" sz="3600" dirty="0" smtClean="0">
                <a:cs typeface="CMU Concrete Roman"/>
              </a:rPr>
              <a:t>r (curried):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 smtClean="0">
                <a:latin typeface="CMU Concrete Roman"/>
                <a:cs typeface="CMU Concrete Roman"/>
              </a:rPr>
              <a:t>    midterm </a:t>
            </a:r>
            <a:r>
              <a:rPr lang="en-US" sz="3600" dirty="0">
                <a:latin typeface="CMU Concrete Roman"/>
                <a:cs typeface="CMU Concrete Roman"/>
              </a:rPr>
              <a:t>= max </a:t>
            </a:r>
            <a:r>
              <a:rPr lang="en-US" sz="3600" dirty="0" smtClean="0">
                <a:latin typeface="CMU Concrete Roman"/>
                <a:cs typeface="CMU Concrete Roman"/>
              </a:rPr>
              <a:t>midterm</a:t>
            </a:r>
            <a:r>
              <a:rPr lang="en-US" sz="3600" baseline="-25000" dirty="0" smtClean="0">
                <a:latin typeface="CMU Concrete Roman"/>
                <a:cs typeface="CMU Concrete Roman"/>
              </a:rPr>
              <a:t>0</a:t>
            </a:r>
            <a:r>
              <a:rPr lang="en-US" sz="3600" dirty="0" smtClean="0">
                <a:latin typeface="CMU Concrete Roman"/>
                <a:cs typeface="CMU Concrete Roman"/>
              </a:rPr>
              <a:t> final</a:t>
            </a:r>
            <a:endParaRPr lang="en-US" sz="3600" dirty="0">
              <a:latin typeface="CMU Concrete Roman"/>
              <a:cs typeface="CMU Concrete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5364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n_design_template">
  <a:themeElements>
    <a:clrScheme name="dan_design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an_desig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n_desig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_desig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59019</TotalTime>
  <Words>2069</Words>
  <Application>Microsoft Macintosh PowerPoint</Application>
  <PresentationFormat>On-screen Show (4:3)</PresentationFormat>
  <Paragraphs>358</Paragraphs>
  <Slides>36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dan_design_template</vt:lpstr>
      <vt:lpstr>CSE 341 : Programming Languages   Interlude Course Motivation, Midterm Debrief</vt:lpstr>
      <vt:lpstr>Midterm</vt:lpstr>
      <vt:lpstr>Midterm: What’s the point?</vt:lpstr>
      <vt:lpstr>Midterm: What’s the point?</vt:lpstr>
      <vt:lpstr>Midterm: How did we do?</vt:lpstr>
      <vt:lpstr>Midterm: Feedback / Analyzing Results</vt:lpstr>
      <vt:lpstr>Midterm: How did we do?</vt:lpstr>
      <vt:lpstr>Midterm: Just One Part of Grade</vt:lpstr>
      <vt:lpstr>Midterm: Just One Part of Grade</vt:lpstr>
      <vt:lpstr>Midterm: How did we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Cars / Shoes</vt:lpstr>
      <vt:lpstr>More on cars</vt:lpstr>
      <vt:lpstr>Why semantics and idioms</vt:lpstr>
      <vt:lpstr>Hamlet</vt:lpstr>
      <vt:lpstr>All cars are the same</vt:lpstr>
      <vt:lpstr>Are all languages the same?</vt:lpstr>
      <vt:lpstr>Functional Programming</vt:lpstr>
      <vt:lpstr>Ahead of their time</vt:lpstr>
      <vt:lpstr>The future may resemble the past</vt:lpstr>
      <vt:lpstr>Recent-ish Surge, Part 1</vt:lpstr>
      <vt:lpstr>Recent-ish Surge, Part 2</vt:lpstr>
      <vt:lpstr>Why a surge?</vt:lpstr>
      <vt:lpstr>The languages together</vt:lpstr>
      <vt:lpstr>But why not…</vt:lpstr>
      <vt:lpstr>But why not…</vt:lpstr>
      <vt:lpstr>But why not…</vt:lpstr>
      <vt:lpstr>Is this real programming?</vt:lpstr>
      <vt:lpstr>A note on reality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&amp;  Software Engineering</dc:title>
  <dc:creator>Dan Grossman</dc:creator>
  <cp:lastModifiedBy>Zach Tatlock</cp:lastModifiedBy>
  <cp:revision>864</cp:revision>
  <cp:lastPrinted>2011-09-27T20:26:28Z</cp:lastPrinted>
  <dcterms:created xsi:type="dcterms:W3CDTF">2009-03-13T20:43:19Z</dcterms:created>
  <dcterms:modified xsi:type="dcterms:W3CDTF">2014-05-05T18:58:06Z</dcterms:modified>
</cp:coreProperties>
</file>