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25" r:id="rId2"/>
    <p:sldId id="344" r:id="rId3"/>
    <p:sldId id="343" r:id="rId4"/>
    <p:sldId id="359" r:id="rId5"/>
    <p:sldId id="345" r:id="rId6"/>
    <p:sldId id="346" r:id="rId7"/>
    <p:sldId id="357" r:id="rId8"/>
    <p:sldId id="356" r:id="rId9"/>
    <p:sldId id="348" r:id="rId10"/>
    <p:sldId id="323" r:id="rId11"/>
    <p:sldId id="324" r:id="rId12"/>
    <p:sldId id="360" r:id="rId13"/>
    <p:sldId id="337" r:id="rId14"/>
    <p:sldId id="338" r:id="rId15"/>
  </p:sldIdLst>
  <p:sldSz cx="9144000" cy="6858000" type="screen4x3"/>
  <p:notesSz cx="6934200" cy="9220200"/>
  <p:custDataLst>
    <p:tags r:id="rId1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5277" autoAdjust="0"/>
  </p:normalViewPr>
  <p:slideViewPr>
    <p:cSldViewPr>
      <p:cViewPr varScale="1">
        <p:scale>
          <a:sx n="99" d="100"/>
          <a:sy n="99" d="100"/>
        </p:scale>
        <p:origin x="-10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9" d="100"/>
          <a:sy n="89" d="100"/>
        </p:scale>
        <p:origin x="-3752" y="-11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tags" Target="tags/tag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4/2/14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109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error messages you get is just ML’s best guess at the problem.</a:t>
            </a:r>
          </a:p>
          <a:p>
            <a:endParaRPr lang="en-US" dirty="0" smtClean="0"/>
          </a:p>
          <a:p>
            <a:r>
              <a:rPr lang="en-US" dirty="0" smtClean="0"/>
              <a:t>It’s up to you to ultimately diagnose and fix.</a:t>
            </a:r>
          </a:p>
          <a:p>
            <a:endParaRPr lang="en-US" dirty="0" smtClean="0"/>
          </a:p>
          <a:p>
            <a:r>
              <a:rPr lang="en-US" dirty="0" smtClean="0"/>
              <a:t>ML’s error messages leave something to be desired.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123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(interactively</a:t>
            </a:r>
            <a:r>
              <a:rPr lang="en-US" baseline="0" dirty="0" smtClean="0"/>
              <a:t> correct all mistakes in </a:t>
            </a:r>
            <a:r>
              <a:rPr lang="en-US" dirty="0" err="1" smtClean="0"/>
              <a:t>errors.sml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7369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3818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898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251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18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/>
              <a:buChar char="•"/>
            </a:pPr>
            <a:r>
              <a:rPr lang="en-US" baseline="0" dirty="0" smtClean="0"/>
              <a:t>Demo Topics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 smtClean="0"/>
              <a:t>Note: Installation</a:t>
            </a:r>
            <a:r>
              <a:rPr lang="en-US" baseline="0" dirty="0" smtClean="0"/>
              <a:t> instructions &amp; guide found on course website</a:t>
            </a:r>
          </a:p>
          <a:p>
            <a:pPr marL="628650" marR="0" lvl="1" indent="-17145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baseline="0" dirty="0" smtClean="0"/>
              <a:t>Control and Meta keys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Buffers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smtClean="0"/>
              <a:t>SML </a:t>
            </a:r>
            <a:endParaRPr lang="en-US" baseline="0" dirty="0" smtClean="0"/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Open / Save / Close</a:t>
            </a:r>
          </a:p>
          <a:p>
            <a:pPr marL="628650" lvl="1" indent="-171450">
              <a:buFont typeface="Arial"/>
              <a:buChar char="•"/>
            </a:pPr>
            <a:r>
              <a:rPr lang="en-US" baseline="0" dirty="0" smtClean="0"/>
              <a:t>Cut / Copy / Paste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0485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0450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(short REPL demo)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059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NOTE:</a:t>
            </a:r>
            <a:r>
              <a:rPr lang="en-US" baseline="0" dirty="0" smtClean="0">
                <a:solidFill>
                  <a:srgbClr val="FF0000"/>
                </a:solidFill>
              </a:rPr>
              <a:t> relationship between variable bindings and the environment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(Emphasize this now to lay the foundation for first-class functions)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726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726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235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42CCA2-2949-4325-A78A-A7C3B63D73C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72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13.xml"/><Relationship Id="rId1" Type="http://schemas.openxmlformats.org/officeDocument/2006/relationships/tags" Target="../tags/tag2.xml"/><Relationship Id="rId2" Type="http://schemas.openxmlformats.org/officeDocument/2006/relationships/tags" Target="../tags/tag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washington.edu/education/courses/cse341/13sp/sml_emacs.pdf" TargetMode="External"/><Relationship Id="rId4" Type="http://schemas.openxmlformats.org/officeDocument/2006/relationships/hyperlink" Target="http://refcards.com/docs/gildeas/gnu-emacs/emacs-refcard-a4.pdf" TargetMode="External"/><Relationship Id="rId5" Type="http://schemas.openxmlformats.org/officeDocument/2006/relationships/hyperlink" Target="http://flatline.cs.washington.edu/orgs/acm/tutorials/editors/emacs.html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495800"/>
          </a:xfrm>
        </p:spPr>
        <p:txBody>
          <a:bodyPr/>
          <a:lstStyle/>
          <a:p>
            <a:r>
              <a:rPr lang="en-US" dirty="0" smtClean="0"/>
              <a:t>ML Development Workflow</a:t>
            </a:r>
          </a:p>
          <a:p>
            <a:pPr lvl="1"/>
            <a:r>
              <a:rPr lang="en-US" dirty="0" err="1" smtClean="0"/>
              <a:t>Emacs</a:t>
            </a:r>
            <a:endParaRPr lang="en-US" dirty="0"/>
          </a:p>
          <a:p>
            <a:pPr lvl="1"/>
            <a:r>
              <a:rPr lang="en-US" dirty="0"/>
              <a:t>Using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use</a:t>
            </a:r>
          </a:p>
          <a:p>
            <a:pPr lvl="1"/>
            <a:r>
              <a:rPr lang="en-US" dirty="0" smtClean="0"/>
              <a:t>The REPL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More ML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Shadowing Variables</a:t>
            </a:r>
          </a:p>
          <a:p>
            <a:pPr lvl="1"/>
            <a:r>
              <a:rPr lang="en-US" dirty="0" smtClean="0"/>
              <a:t>Debugging Tips</a:t>
            </a:r>
          </a:p>
          <a:p>
            <a:pPr lvl="1"/>
            <a:r>
              <a:rPr lang="en-US" dirty="0" smtClean="0"/>
              <a:t>Boolean Operations</a:t>
            </a:r>
          </a:p>
          <a:p>
            <a:pPr lvl="1"/>
            <a:r>
              <a:rPr lang="en-US" dirty="0" smtClean="0"/>
              <a:t>Comparison Operations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200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Your mistake could be: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Syntax: What you wrote means nothing or not the construct you intended</a:t>
            </a:r>
          </a:p>
          <a:p>
            <a:endParaRPr lang="en-US" dirty="0"/>
          </a:p>
          <a:p>
            <a:r>
              <a:rPr lang="en-US" dirty="0" smtClean="0"/>
              <a:t>Type-checking: What you wrote does not type-check</a:t>
            </a:r>
          </a:p>
          <a:p>
            <a:endParaRPr lang="en-US" dirty="0"/>
          </a:p>
          <a:p>
            <a:r>
              <a:rPr lang="en-US" dirty="0" smtClean="0"/>
              <a:t>Evaluation: It runs but produces wrong answer, or an exception, or an infinite loop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Keep these straight when debugging even if sometimes one kind of mistake appears to be another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3220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 around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Best way to learn something: Try lots of things and don’t be afraid of errors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Work on developing resilience to mistakes</a:t>
            </a:r>
          </a:p>
          <a:p>
            <a:pPr lvl="1"/>
            <a:r>
              <a:rPr lang="en-US" dirty="0"/>
              <a:t>Slow down</a:t>
            </a:r>
          </a:p>
          <a:p>
            <a:pPr lvl="1"/>
            <a:r>
              <a:rPr lang="en-US" dirty="0"/>
              <a:t>Don’t panic</a:t>
            </a:r>
          </a:p>
          <a:p>
            <a:pPr lvl="1"/>
            <a:r>
              <a:rPr lang="en-US" dirty="0"/>
              <a:t>Read what you wrote very </a:t>
            </a:r>
            <a:r>
              <a:rPr lang="en-US" dirty="0" smtClean="0"/>
              <a:t>carefully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i="1" dirty="0" smtClean="0"/>
              <a:t>Maybe watching me make a few mistakes will help…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57756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Boolean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81400"/>
            <a:ext cx="8001000" cy="2209800"/>
          </a:xfrm>
        </p:spPr>
        <p:txBody>
          <a:bodyPr/>
          <a:lstStyle/>
          <a:p>
            <a:r>
              <a:rPr lang="en-US" b="1" dirty="0" smtClean="0">
                <a:solidFill>
                  <a:srgbClr val="3333CC"/>
                </a:solidFill>
                <a:latin typeface="Courier New"/>
                <a:cs typeface="Courier New"/>
              </a:rPr>
              <a:t>not</a:t>
            </a:r>
            <a:r>
              <a:rPr lang="en-US" dirty="0"/>
              <a:t> is </a:t>
            </a:r>
            <a:r>
              <a:rPr lang="en-US" dirty="0" smtClean="0"/>
              <a:t>just a pre-defined function, but </a:t>
            </a:r>
            <a:r>
              <a:rPr lang="en-US" b="1" dirty="0" err="1" smtClean="0">
                <a:solidFill>
                  <a:schemeClr val="accent2"/>
                </a:solidFill>
                <a:latin typeface="Courier New"/>
                <a:cs typeface="Courier New"/>
              </a:rPr>
              <a:t>andalso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3333CC"/>
                </a:solidFill>
                <a:latin typeface="Courier New"/>
                <a:cs typeface="Courier New"/>
              </a:rPr>
              <a:t>orelse</a:t>
            </a:r>
            <a:r>
              <a:rPr lang="en-US" dirty="0" smtClean="0"/>
              <a:t> must be built-in operations since they cannot be implemented as a function in ML.</a:t>
            </a:r>
          </a:p>
          <a:p>
            <a:pPr lvl="1"/>
            <a:r>
              <a:rPr lang="en-US" dirty="0" smtClean="0"/>
              <a:t>Why? Because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andalso</a:t>
            </a:r>
            <a:r>
              <a:rPr lang="en-US" dirty="0"/>
              <a:t> and </a:t>
            </a:r>
            <a:r>
              <a:rPr lang="en-US" b="1" dirty="0" err="1" smtClean="0">
                <a:solidFill>
                  <a:srgbClr val="3333CC"/>
                </a:solidFill>
                <a:latin typeface="Courier New"/>
                <a:cs typeface="Courier New"/>
              </a:rPr>
              <a:t>orelse</a:t>
            </a:r>
            <a:r>
              <a:rPr lang="en-US" dirty="0"/>
              <a:t> </a:t>
            </a:r>
            <a:r>
              <a:rPr lang="en-US" dirty="0" smtClean="0"/>
              <a:t>“short-circuit” their evaluation and may not evaluate </a:t>
            </a:r>
            <a:r>
              <a:rPr lang="en-US" i="1" dirty="0" smtClean="0"/>
              <a:t>both</a:t>
            </a:r>
            <a:r>
              <a:rPr lang="en-US" dirty="0" smtClean="0"/>
              <a:t> </a:t>
            </a:r>
            <a:r>
              <a:rPr lang="en-US" b="1" dirty="0">
                <a:latin typeface="Courier New"/>
                <a:cs typeface="Courier New"/>
              </a:rPr>
              <a:t>e1</a:t>
            </a:r>
            <a:r>
              <a:rPr lang="en-US" dirty="0"/>
              <a:t> and </a:t>
            </a:r>
            <a:r>
              <a:rPr lang="en-US" b="1" dirty="0">
                <a:latin typeface="Courier New"/>
                <a:cs typeface="Courier New"/>
              </a:rPr>
              <a:t>e2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Be careful to always use </a:t>
            </a:r>
            <a:r>
              <a:rPr lang="en-US" b="1" dirty="0" err="1">
                <a:solidFill>
                  <a:schemeClr val="accent2"/>
                </a:solidFill>
                <a:latin typeface="Courier New"/>
                <a:cs typeface="Courier New"/>
              </a:rPr>
              <a:t>andalso</a:t>
            </a:r>
            <a:r>
              <a:rPr lang="en-US" dirty="0" smtClean="0"/>
              <a:t> instead of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and</a:t>
            </a:r>
            <a:r>
              <a:rPr lang="en-US" dirty="0" smtClean="0"/>
              <a:t>.</a:t>
            </a:r>
          </a:p>
          <a:p>
            <a:r>
              <a:rPr lang="en-US" b="1" dirty="0">
                <a:solidFill>
                  <a:schemeClr val="accent2"/>
                </a:solidFill>
                <a:latin typeface="Courier New"/>
                <a:cs typeface="Courier New"/>
              </a:rPr>
              <a:t>and</a:t>
            </a:r>
            <a:r>
              <a:rPr lang="en-US" dirty="0" smtClean="0"/>
              <a:t> is completely different. We will get back to it later.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860808"/>
              </p:ext>
            </p:extLst>
          </p:nvPr>
        </p:nvGraphicFramePr>
        <p:xfrm>
          <a:off x="152400" y="914400"/>
          <a:ext cx="8534398" cy="237744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1371600"/>
                <a:gridCol w="2209800"/>
                <a:gridCol w="2895600"/>
                <a:gridCol w="2057398"/>
              </a:tblGrid>
              <a:tr h="457200">
                <a:tc>
                  <a:txBody>
                    <a:bodyPr/>
                    <a:lstStyle/>
                    <a:p>
                      <a:r>
                        <a:rPr lang="en-US" dirty="0" smtClean="0"/>
                        <a:t>Operation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Syntax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Type-checking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Evaluation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chemeClr val="accent2"/>
                          </a:solidFill>
                          <a:latin typeface="Courier New"/>
                          <a:cs typeface="Courier New"/>
                        </a:rPr>
                        <a:t>andalso</a:t>
                      </a:r>
                      <a:endParaRPr lang="en-US" sz="2000" b="1" dirty="0">
                        <a:solidFill>
                          <a:schemeClr val="accent2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e1 </a:t>
                      </a:r>
                      <a:r>
                        <a:rPr lang="en-US" sz="20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andalso</a:t>
                      </a:r>
                      <a:r>
                        <a:rPr lang="en-US" sz="2000" b="1" dirty="0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e2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dirty="0" smtClean="0"/>
                        <a:t> and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e2</a:t>
                      </a:r>
                      <a:r>
                        <a:rPr lang="en-US" dirty="0" smtClean="0"/>
                        <a:t> must have type </a:t>
                      </a:r>
                      <a:r>
                        <a:rPr lang="en-US" sz="18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bool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Java’s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dirty="0" smtClean="0"/>
                        <a:t> &amp;&amp;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orelse</a:t>
                      </a:r>
                      <a:endParaRPr lang="en-US" sz="2000" b="1" dirty="0">
                        <a:solidFill>
                          <a:srgbClr val="33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e1 </a:t>
                      </a:r>
                      <a:r>
                        <a:rPr lang="en-US" sz="20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orelse</a:t>
                      </a:r>
                      <a:r>
                        <a:rPr lang="en-US" sz="2000" b="1" dirty="0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 </a:t>
                      </a:r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e2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dirty="0" smtClean="0"/>
                        <a:t> and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e2</a:t>
                      </a:r>
                      <a:r>
                        <a:rPr lang="en-US" dirty="0" smtClean="0"/>
                        <a:t> must have type </a:t>
                      </a:r>
                      <a:r>
                        <a:rPr lang="en-US" sz="18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bool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</a:t>
                      </a:r>
                      <a:r>
                        <a:rPr lang="en-US" baseline="0" dirty="0" smtClean="0"/>
                        <a:t> Java’s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baseline="0" dirty="0" smtClean="0"/>
                        <a:t> || 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e2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not</a:t>
                      </a:r>
                      <a:endParaRPr lang="en-US" sz="2000" b="1" dirty="0">
                        <a:solidFill>
                          <a:srgbClr val="3333CC"/>
                        </a:solidFill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not</a:t>
                      </a:r>
                      <a:r>
                        <a:rPr lang="en-US" sz="2000" b="1" dirty="0" smtClean="0">
                          <a:latin typeface="Courier New"/>
                          <a:cs typeface="Courier New"/>
                        </a:rPr>
                        <a:t> e1</a:t>
                      </a:r>
                      <a:endParaRPr lang="en-US" sz="2000" b="1" dirty="0">
                        <a:latin typeface="Courier New"/>
                        <a:cs typeface="Courier New"/>
                      </a:endParaRPr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r>
                        <a:rPr lang="en-US" dirty="0" smtClean="0"/>
                        <a:t> must have type </a:t>
                      </a:r>
                      <a:r>
                        <a:rPr lang="en-US" sz="1800" b="1" dirty="0" err="1" smtClean="0">
                          <a:solidFill>
                            <a:srgbClr val="3333CC"/>
                          </a:solidFill>
                          <a:latin typeface="Courier New"/>
                          <a:cs typeface="Courier New"/>
                        </a:rPr>
                        <a:t>bool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Same as Java’s</a:t>
                      </a:r>
                    </a:p>
                    <a:p>
                      <a:r>
                        <a:rPr lang="en-US" dirty="0" smtClean="0"/>
                        <a:t>!</a:t>
                      </a:r>
                      <a:r>
                        <a:rPr lang="en-US" sz="1800" b="1" dirty="0" smtClean="0">
                          <a:latin typeface="Courier New"/>
                          <a:cs typeface="Courier New"/>
                        </a:rPr>
                        <a:t>e1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2515696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 with Booleans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Language does not </a:t>
            </a:r>
            <a:r>
              <a:rPr lang="en-US" i="1" dirty="0" smtClean="0"/>
              <a:t>need</a:t>
            </a:r>
            <a:r>
              <a:rPr lang="en-US" dirty="0" smtClean="0"/>
              <a:t> 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andalso</a:t>
            </a:r>
            <a:r>
              <a:rPr lang="en-US" dirty="0" smtClean="0"/>
              <a:t> , </a:t>
            </a:r>
            <a:r>
              <a:rPr lang="en-US" b="1" dirty="0" err="1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orelse</a:t>
            </a:r>
            <a:r>
              <a:rPr lang="en-US" dirty="0" smtClean="0"/>
              <a:t> , 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not</a:t>
            </a:r>
            <a:endParaRPr lang="en-US" dirty="0" smtClean="0">
              <a:solidFill>
                <a:srgbClr val="3333CC"/>
              </a:solidFill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/>
              <a:t>Using more concise forms generally much better style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And definitely please do not do this: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04800" y="1874349"/>
            <a:ext cx="3124200" cy="1395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andalso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e2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3581400" y="1880788"/>
            <a:ext cx="3001274" cy="1395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e1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orelse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e2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e2</a:t>
            </a: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819400" y="4623988"/>
            <a:ext cx="3581400" cy="1395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just say e (!!!)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</a:p>
        </p:txBody>
      </p:sp>
      <p:sp>
        <p:nvSpPr>
          <p:cNvPr id="10" name="Rectangle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705600" y="1850137"/>
            <a:ext cx="2163074" cy="139581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not e1 *)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e1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then </a:t>
            </a:r>
            <a:r>
              <a:rPr lang="en-US" sz="2000" kern="0" dirty="0" smtClean="0">
                <a:latin typeface="Courier New" pitchFamily="49" charset="0"/>
              </a:rPr>
              <a:t>false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else </a:t>
            </a:r>
            <a:r>
              <a:rPr lang="en-US" sz="2000" kern="0" dirty="0" smtClean="0">
                <a:latin typeface="Courier New" pitchFamily="49" charset="0"/>
              </a:rPr>
              <a:t>true</a:t>
            </a:r>
          </a:p>
        </p:txBody>
      </p:sp>
    </p:spTree>
    <p:extLst>
      <p:ext uri="{BB962C8B-B14F-4D97-AF65-F5344CB8AC3E}">
        <p14:creationId xmlns:p14="http://schemas.microsoft.com/office/powerpoint/2010/main" val="300753465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comparing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values:  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=  &lt;&gt;  &gt;  &lt;  &gt;=  &lt;=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You might see weird error messages because comparators can be used with some other types too:</a:t>
            </a:r>
          </a:p>
          <a:p>
            <a:pPr lvl="1"/>
            <a:endParaRPr lang="en-US" sz="10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 &gt;= &lt;= </a:t>
            </a:r>
            <a:r>
              <a:rPr lang="en-US" dirty="0" smtClean="0">
                <a:latin typeface="+mj-lt"/>
                <a:cs typeface="Courier New" pitchFamily="49" charset="0"/>
              </a:rPr>
              <a:t>can be used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real</a:t>
            </a:r>
            <a:r>
              <a:rPr lang="en-US" dirty="0" smtClean="0">
                <a:latin typeface="+mj-lt"/>
                <a:cs typeface="Courier New" pitchFamily="49" charset="0"/>
              </a:rPr>
              <a:t>, but not 1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+mj-lt"/>
                <a:cs typeface="Courier New" pitchFamily="49" charset="0"/>
              </a:rPr>
              <a:t> and 1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real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=  &lt;&gt; </a:t>
            </a:r>
            <a:r>
              <a:rPr lang="en-US" dirty="0" smtClean="0">
                <a:latin typeface="+mj-lt"/>
                <a:cs typeface="Courier New" pitchFamily="49" charset="0"/>
              </a:rPr>
              <a:t>can be used with any “equality type” but not with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real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Let’s not discuss equality types yet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459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Emacs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Recommended (not required) editor for this course</a:t>
            </a:r>
          </a:p>
          <a:p>
            <a:endParaRPr lang="en-US" dirty="0" smtClean="0"/>
          </a:p>
          <a:p>
            <a:r>
              <a:rPr lang="en-US" dirty="0" smtClean="0"/>
              <a:t>Powerful, but the learning curve can at first be intimidating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Helpful resources</a:t>
            </a:r>
          </a:p>
          <a:p>
            <a:pPr lvl="1"/>
            <a:r>
              <a:rPr lang="en-US" dirty="0" smtClean="0">
                <a:hlinkClick r:id="rId3"/>
              </a:rPr>
              <a:t>CSE 341 Emacs Guide</a:t>
            </a:r>
          </a:p>
          <a:p>
            <a:pPr lvl="1"/>
            <a:r>
              <a:rPr lang="en-US" dirty="0" smtClean="0">
                <a:hlinkClick r:id="rId3"/>
              </a:rPr>
              <a:t>Emacs Cheat Sheet</a:t>
            </a:r>
            <a:endParaRPr lang="en-US" dirty="0" smtClean="0"/>
          </a:p>
          <a:p>
            <a:pPr lvl="1"/>
            <a:r>
              <a:rPr lang="en-US" dirty="0" smtClean="0">
                <a:hlinkClick r:id="rId4"/>
              </a:rPr>
              <a:t>Emacs Reference Card</a:t>
            </a:r>
            <a:endParaRPr lang="en-US" dirty="0" smtClean="0"/>
          </a:p>
          <a:p>
            <a:pPr lvl="1"/>
            <a:r>
              <a:rPr lang="en-US" dirty="0" smtClean="0">
                <a:hlinkClick r:id="rId5"/>
              </a:rPr>
              <a:t>UW’s (OLD?) </a:t>
            </a:r>
            <a:r>
              <a:rPr lang="en-US" dirty="0" err="1" smtClean="0">
                <a:hlinkClick r:id="rId5"/>
              </a:rPr>
              <a:t>Emacs</a:t>
            </a:r>
            <a:r>
              <a:rPr lang="en-US" dirty="0" smtClean="0">
                <a:hlinkClick r:id="rId5"/>
              </a:rPr>
              <a:t> Tutorial</a:t>
            </a:r>
            <a:endParaRPr lang="en-US" dirty="0" smtClean="0"/>
          </a:p>
          <a:p>
            <a:pPr lvl="1"/>
            <a:r>
              <a:rPr lang="en-US" dirty="0" smtClean="0"/>
              <a:t>Google it!</a:t>
            </a:r>
          </a:p>
          <a:p>
            <a:pPr lvl="1"/>
            <a:r>
              <a:rPr lang="en-US" dirty="0" smtClean="0"/>
              <a:t>Course staff, or ask around in the labs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88094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</a:t>
            </a:r>
            <a:r>
              <a:rPr lang="en-US" dirty="0" err="1" smtClean="0"/>
              <a:t>Emacs</a:t>
            </a:r>
            <a:r>
              <a:rPr lang="en-US" dirty="0" smtClean="0"/>
              <a:t> Demo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/>
          <a:srcRect t="3767" b="3767"/>
          <a:stretch>
            <a:fillRect/>
          </a:stretch>
        </p:blipFill>
        <p:spPr>
          <a:xfrm>
            <a:off x="762000" y="1219200"/>
            <a:ext cx="7772400" cy="4495800"/>
          </a:xfr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0" y="5715000"/>
            <a:ext cx="47725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b="0" dirty="0"/>
              <a:t>Image credit: http://</a:t>
            </a:r>
            <a:r>
              <a:rPr lang="en-US" sz="1100" b="0" dirty="0" err="1"/>
              <a:t>earlcolour.deviantart.com</a:t>
            </a:r>
            <a:r>
              <a:rPr lang="en-US" sz="1100" b="0" dirty="0"/>
              <a:t>/art/emacs-user-at-work-195326745</a:t>
            </a:r>
          </a:p>
        </p:txBody>
      </p:sp>
    </p:spTree>
    <p:extLst>
      <p:ext uri="{BB962C8B-B14F-4D97-AF65-F5344CB8AC3E}">
        <p14:creationId xmlns:p14="http://schemas.microsoft.com/office/powerpoint/2010/main" val="110419628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</a:t>
            </a:r>
            <a:r>
              <a:rPr lang="en-US" b="1" dirty="0" smtClean="0">
                <a:solidFill>
                  <a:schemeClr val="accent2"/>
                </a:solidFill>
                <a:latin typeface="Courier New"/>
                <a:cs typeface="Courier New"/>
              </a:rPr>
              <a:t>use</a:t>
            </a:r>
            <a:endParaRPr lang="en-US" b="1" dirty="0">
              <a:solidFill>
                <a:schemeClr val="accent2"/>
              </a:solidFill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124200"/>
            <a:ext cx="7772400" cy="2667000"/>
          </a:xfrm>
        </p:spPr>
        <p:txBody>
          <a:bodyPr/>
          <a:lstStyle/>
          <a:p>
            <a:r>
              <a:rPr lang="en-US" dirty="0" smtClean="0"/>
              <a:t>Enters bindings from the file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foo.sml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>
                <a:ea typeface="+mn-ea"/>
                <a:cs typeface="+mn-cs"/>
              </a:rPr>
              <a:t>Like typing the variable bindings one at a time in sequential order into the </a:t>
            </a:r>
            <a:r>
              <a:rPr lang="en-US" dirty="0" smtClean="0">
                <a:ea typeface="+mn-ea"/>
                <a:cs typeface="+mn-cs"/>
              </a:rPr>
              <a:t>REPL (more on this in a moment)</a:t>
            </a:r>
            <a:endParaRPr lang="en-US" dirty="0">
              <a:ea typeface="+mn-ea"/>
              <a:cs typeface="+mn-cs"/>
            </a:endParaRPr>
          </a:p>
          <a:p>
            <a:endParaRPr lang="en-US" dirty="0"/>
          </a:p>
          <a:p>
            <a:r>
              <a:rPr lang="en-US" dirty="0" smtClean="0"/>
              <a:t>Result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bound to variable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Ignorable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057400"/>
            <a:ext cx="2770410" cy="461665"/>
          </a:xfrm>
          <a:prstGeom prst="rect">
            <a:avLst/>
          </a:prstGeom>
          <a:solidFill>
            <a:srgbClr val="FFFF99"/>
          </a:solidFill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foo.sml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64987411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Read-</a:t>
            </a:r>
            <a:r>
              <a:rPr lang="en-US" dirty="0" err="1" smtClean="0"/>
              <a:t>Eval</a:t>
            </a:r>
            <a:r>
              <a:rPr lang="en-US" dirty="0" smtClean="0"/>
              <a:t>-Print-Loop is well named</a:t>
            </a:r>
          </a:p>
          <a:p>
            <a:endParaRPr lang="en-US" dirty="0" smtClean="0"/>
          </a:p>
          <a:p>
            <a:r>
              <a:rPr lang="en-US" dirty="0" smtClean="0"/>
              <a:t>Conveniently run programs</a:t>
            </a:r>
          </a:p>
          <a:p>
            <a:pPr lvl="1"/>
            <a:r>
              <a:rPr lang="en-US" dirty="0" smtClean="0"/>
              <a:t>Useful to quickly try something out</a:t>
            </a:r>
          </a:p>
          <a:p>
            <a:pPr lvl="1"/>
            <a:r>
              <a:rPr lang="en-US" dirty="0" smtClean="0"/>
              <a:t>Save code for reuse by moving it into a persistent .</a:t>
            </a:r>
            <a:r>
              <a:rPr lang="en-US" dirty="0" err="1" smtClean="0"/>
              <a:t>sml</a:t>
            </a:r>
            <a:r>
              <a:rPr lang="en-US" dirty="0" smtClean="0"/>
              <a:t> file</a:t>
            </a:r>
          </a:p>
          <a:p>
            <a:endParaRPr lang="en-US" dirty="0" smtClean="0"/>
          </a:p>
          <a:p>
            <a:r>
              <a:rPr lang="en-US" dirty="0" smtClean="0"/>
              <a:t>Expects semicolons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reasons discussed </a:t>
            </a:r>
            <a:r>
              <a:rPr lang="en-US" dirty="0" smtClean="0"/>
              <a:t>later, it’s dangerous to reuse </a:t>
            </a:r>
            <a:r>
              <a:rPr lang="en-US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use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/>
              <a:t>without restarting the REPL </a:t>
            </a:r>
            <a:r>
              <a:rPr lang="en-US" dirty="0" smtClean="0"/>
              <a:t>session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57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Shadowing of Variable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8001000" cy="1066800"/>
          </a:xfrm>
          <a:solidFill>
            <a:srgbClr val="FFFF99"/>
          </a:solidFill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</a:rPr>
              <a:t>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1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a -&gt; 1 *)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err="1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b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a -&gt; 1, b -&gt; 1 *)</a:t>
            </a:r>
            <a:endParaRPr lang="en-US" b="1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b="1" dirty="0" err="1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</a:rPr>
              <a:t>a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2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</a:rPr>
              <a:t>(* a -&gt; 2, b -&gt; 1 *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  <a:endParaRPr lang="en-US" b="1" dirty="0">
              <a:latin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762000" y="21336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Expressions in variable bindings are evaluated “eagerly”</a:t>
            </a:r>
          </a:p>
          <a:p>
            <a:pPr lvl="1"/>
            <a:r>
              <a:rPr lang="en-US" b="0" dirty="0" smtClean="0"/>
              <a:t>Before the variable binding “finishes”</a:t>
            </a:r>
          </a:p>
          <a:p>
            <a:pPr lvl="1"/>
            <a:r>
              <a:rPr lang="en-US" b="0" dirty="0" smtClean="0"/>
              <a:t>Afterwards, the expression producing the value is irrelevant</a:t>
            </a:r>
          </a:p>
          <a:p>
            <a:pPr marL="0" indent="0">
              <a:buNone/>
            </a:pP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Multiple variable bindings to the same variable name, or “</a:t>
            </a:r>
            <a:r>
              <a:rPr lang="en-US" b="0" dirty="0" smtClean="0">
                <a:solidFill>
                  <a:srgbClr val="FF0000"/>
                </a:solidFill>
              </a:rPr>
              <a:t>shadowing</a:t>
            </a:r>
            <a:r>
              <a:rPr lang="en-US" b="0" dirty="0" smtClean="0"/>
              <a:t>”, is allowed</a:t>
            </a:r>
          </a:p>
          <a:p>
            <a:pPr lvl="1">
              <a:buFont typeface="+mj-lt"/>
              <a:buChar char="–"/>
            </a:pPr>
            <a:r>
              <a:rPr lang="en-US" b="0" dirty="0"/>
              <a:t>When looking up a </a:t>
            </a:r>
            <a:r>
              <a:rPr lang="en-US" b="0" dirty="0" smtClean="0"/>
              <a:t>variable, </a:t>
            </a:r>
            <a:r>
              <a:rPr lang="en-US" b="0" dirty="0"/>
              <a:t>ML uses the latest binding </a:t>
            </a:r>
            <a:r>
              <a:rPr lang="en-US" b="0" dirty="0" smtClean="0"/>
              <a:t>by that name in </a:t>
            </a:r>
            <a:r>
              <a:rPr lang="en-US" b="0" dirty="0"/>
              <a:t>the current </a:t>
            </a:r>
            <a:r>
              <a:rPr lang="en-US" b="0" dirty="0" smtClean="0"/>
              <a:t>environment</a:t>
            </a:r>
            <a:endParaRPr lang="en-US" b="0" dirty="0"/>
          </a:p>
          <a:p>
            <a:pPr marL="457200" indent="-457200">
              <a:buFont typeface="+mj-lt"/>
              <a:buAutoNum type="arabicPeriod"/>
            </a:pPr>
            <a:endParaRPr lang="en-US" b="0" dirty="0" smtClean="0"/>
          </a:p>
          <a:p>
            <a:pPr marL="457200" indent="-457200">
              <a:buFont typeface="+mj-lt"/>
              <a:buAutoNum type="arabicPeriod"/>
            </a:pPr>
            <a:r>
              <a:rPr lang="en-US" b="0" dirty="0" smtClean="0"/>
              <a:t>Remember, there is no way to “assign to” a variable in ML</a:t>
            </a:r>
          </a:p>
          <a:p>
            <a:pPr lvl="1"/>
            <a:r>
              <a:rPr lang="en-US" b="0" dirty="0" smtClean="0"/>
              <a:t>Can only </a:t>
            </a:r>
            <a:r>
              <a:rPr lang="en-US" b="0" dirty="0" smtClean="0">
                <a:solidFill>
                  <a:srgbClr val="FF0000"/>
                </a:solidFill>
              </a:rPr>
              <a:t>shadow</a:t>
            </a:r>
            <a:r>
              <a:rPr lang="en-US" b="0" dirty="0" smtClean="0"/>
              <a:t> it in a later environment</a:t>
            </a:r>
          </a:p>
          <a:p>
            <a:pPr lvl="1"/>
            <a:r>
              <a:rPr lang="en-US" b="0" dirty="0" smtClean="0"/>
              <a:t>After binding, a variable’s value is an immutable constant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30272314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Try to Avoid Shadowing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2743200"/>
            <a:ext cx="8001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0" dirty="0" smtClean="0"/>
              <a:t>Shadowing can be confusing and is often poor style</a:t>
            </a:r>
          </a:p>
          <a:p>
            <a:endParaRPr lang="en-US" b="0" dirty="0" smtClean="0"/>
          </a:p>
          <a:p>
            <a:r>
              <a:rPr lang="en-US" b="0" dirty="0"/>
              <a:t>Why? Reintroducing variable bindings in the same REPL session may..</a:t>
            </a:r>
          </a:p>
          <a:p>
            <a:pPr marL="914400" lvl="1" indent="-457200"/>
            <a:r>
              <a:rPr lang="en-US" b="0" dirty="0"/>
              <a:t>make it seem like </a:t>
            </a:r>
            <a:r>
              <a:rPr lang="en-US" b="0" i="1" dirty="0"/>
              <a:t>wrong</a:t>
            </a:r>
            <a:r>
              <a:rPr lang="en-US" b="0" dirty="0"/>
              <a:t> code is </a:t>
            </a:r>
            <a:r>
              <a:rPr lang="en-US" b="0" i="1" dirty="0"/>
              <a:t>correct</a:t>
            </a:r>
            <a:r>
              <a:rPr lang="en-US" b="0" dirty="0"/>
              <a:t>; or</a:t>
            </a:r>
          </a:p>
          <a:p>
            <a:pPr marL="914400" lvl="1" indent="-457200"/>
            <a:r>
              <a:rPr lang="en-US" b="0" dirty="0"/>
              <a:t>make it seem like </a:t>
            </a:r>
            <a:r>
              <a:rPr lang="en-US" b="0" i="1" dirty="0"/>
              <a:t>correct</a:t>
            </a:r>
            <a:r>
              <a:rPr lang="en-US" b="0" dirty="0"/>
              <a:t> code is </a:t>
            </a:r>
            <a:r>
              <a:rPr lang="en-US" b="0" i="1" dirty="0"/>
              <a:t>wrong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914400" y="1371600"/>
            <a:ext cx="7924800" cy="1066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 smtClean="0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latin typeface="Courier New" pitchFamily="49" charset="0"/>
              </a:rPr>
              <a:t>Hello World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 smtClean="0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x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     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(* is this a type error? *)</a:t>
            </a:r>
            <a:endParaRPr lang="en-US" b="1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 smtClean="0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res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x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*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2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 </a:t>
            </a:r>
            <a:r>
              <a:rPr lang="en-US" b="1" dirty="0" smtClean="0">
                <a:solidFill>
                  <a:srgbClr val="7030A0"/>
                </a:solidFill>
                <a:latin typeface="Courier New" pitchFamily="49" charset="0"/>
              </a:rPr>
              <a:t>(* is this 4 or a type error? *)</a:t>
            </a:r>
            <a:endParaRPr lang="en-US" b="1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5718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a Shadowed 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7772400" cy="1143000"/>
          </a:xfrm>
        </p:spPr>
        <p:txBody>
          <a:bodyPr/>
          <a:lstStyle/>
          <a:p>
            <a:r>
              <a:rPr lang="en-US" dirty="0" smtClean="0"/>
              <a:t>Is it ever possible to use a shadowed variable? </a:t>
            </a:r>
            <a:r>
              <a:rPr lang="en-US" dirty="0" smtClean="0">
                <a:solidFill>
                  <a:srgbClr val="FF0000"/>
                </a:solidFill>
              </a:rPr>
              <a:t>Yes! And no…</a:t>
            </a:r>
          </a:p>
          <a:p>
            <a:r>
              <a:rPr lang="en-US" dirty="0" smtClean="0"/>
              <a:t>It can be possible to uncover a shadowed variable when the latest binding goes out of scope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228600" y="3124200"/>
            <a:ext cx="8763000" cy="1447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val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</a:rPr>
              <a:t>x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"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Hello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World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b="1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FontTx/>
              <a:buNone/>
              <a:defRPr/>
            </a:pPr>
            <a:r>
              <a:rPr lang="en-US" b="1" dirty="0" smtClean="0">
                <a:solidFill>
                  <a:srgbClr val="3333CC"/>
                </a:solidFill>
                <a:latin typeface="Courier New" pitchFamily="49" charset="0"/>
              </a:rPr>
              <a:t>fun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add1(x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Courier New" pitchFamily="49" charset="0"/>
              </a:rPr>
              <a:t>int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</a:rPr>
              <a:t>)</a:t>
            </a:r>
            <a:r>
              <a:rPr lang="en-US" b="1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b="1" dirty="0" smtClean="0">
                <a:latin typeface="Courier New" pitchFamily="49" charset="0"/>
              </a:rPr>
              <a:t>x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+</a:t>
            </a:r>
            <a:r>
              <a:rPr lang="en-US" b="1" dirty="0" smtClean="0">
                <a:latin typeface="Courier New" pitchFamily="49" charset="0"/>
              </a:rPr>
              <a:t> 1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shadow x in </a:t>
            </a:r>
            <a:r>
              <a:rPr lang="en-US" dirty="0" err="1" smtClean="0">
                <a:solidFill>
                  <a:srgbClr val="7030A0"/>
                </a:solidFill>
                <a:latin typeface="Courier New" pitchFamily="49" charset="0"/>
              </a:rPr>
              <a:t>func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 body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*</a:t>
            </a:r>
            <a:r>
              <a:rPr lang="en-US" dirty="0" smtClean="0">
                <a:solidFill>
                  <a:srgbClr val="7030A0"/>
                </a:solidFill>
                <a:latin typeface="Courier New" pitchFamily="49" charset="0"/>
              </a:rPr>
              <a:t>)</a:t>
            </a: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err="1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</a:rPr>
              <a:t>y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add1 2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endParaRPr lang="en-US" dirty="0" smtClean="0">
              <a:solidFill>
                <a:srgbClr val="000000"/>
              </a:solidFill>
              <a:latin typeface="Courier New" pitchFamily="49" charset="0"/>
            </a:endParaRPr>
          </a:p>
          <a:p>
            <a:pPr marL="0" indent="0">
              <a:lnSpc>
                <a:spcPct val="90000"/>
              </a:lnSpc>
              <a:spcBef>
                <a:spcPts val="200"/>
              </a:spcBef>
              <a:buNone/>
              <a:defRPr/>
            </a:pPr>
            <a:r>
              <a:rPr lang="en-US" dirty="0" err="1" smtClean="0">
                <a:solidFill>
                  <a:srgbClr val="3333CC"/>
                </a:solidFill>
                <a:latin typeface="Courier New" pitchFamily="49" charset="0"/>
              </a:rPr>
              <a:t>val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z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x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^"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</a:rPr>
              <a:t>!</a:t>
            </a:r>
            <a:r>
              <a:rPr lang="en-US" dirty="0" smtClean="0">
                <a:solidFill>
                  <a:srgbClr val="000000"/>
                </a:solidFill>
                <a:latin typeface="Courier New" pitchFamily="49" charset="0"/>
              </a:rPr>
              <a:t>!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"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;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dirty="0">
                <a:solidFill>
                  <a:srgbClr val="7030A0"/>
                </a:solidFill>
                <a:latin typeface="Courier New" pitchFamily="49" charset="0"/>
              </a:rPr>
              <a:t>(* "Hello World!!" *)</a:t>
            </a:r>
          </a:p>
        </p:txBody>
      </p:sp>
    </p:spTree>
    <p:extLst>
      <p:ext uri="{BB962C8B-B14F-4D97-AF65-F5344CB8AC3E}">
        <p14:creationId xmlns:p14="http://schemas.microsoft.com/office/powerpoint/2010/main" val="35557117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</a:t>
            </a:r>
            <a:r>
              <a:rPr lang="en-US" b="1" i="0" dirty="0" smtClean="0">
                <a:solidFill>
                  <a:schemeClr val="accent2"/>
                </a:solidFill>
                <a:latin typeface="Courier New"/>
                <a:cs typeface="Courier New"/>
              </a:rPr>
              <a:t>use</a:t>
            </a:r>
            <a:r>
              <a:rPr lang="en-US" dirty="0" smtClean="0"/>
              <a:t> Wisely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7772400" cy="4953000"/>
          </a:xfrm>
        </p:spPr>
        <p:txBody>
          <a:bodyPr/>
          <a:lstStyle/>
          <a:p>
            <a:pPr marL="514350" indent="-457200"/>
            <a:r>
              <a:rPr lang="en-US" dirty="0" smtClean="0">
                <a:solidFill>
                  <a:srgbClr val="FF0000"/>
                </a:solidFill>
              </a:rPr>
              <a:t>Warning: </a:t>
            </a:r>
            <a:r>
              <a:rPr lang="en-US" dirty="0" smtClean="0"/>
              <a:t>Variable shadowing makes it </a:t>
            </a:r>
            <a:r>
              <a:rPr lang="en-US" dirty="0"/>
              <a:t>dangerous to call </a:t>
            </a:r>
            <a:r>
              <a:rPr lang="en-US" b="1" dirty="0">
                <a:solidFill>
                  <a:srgbClr val="3333CC"/>
                </a:solidFill>
                <a:latin typeface="Courier New"/>
                <a:cs typeface="Courier New"/>
              </a:rPr>
              <a:t>use</a:t>
            </a:r>
            <a:r>
              <a:rPr lang="en-US" dirty="0">
                <a:solidFill>
                  <a:srgbClr val="3333CC"/>
                </a:solidFill>
              </a:rPr>
              <a:t> </a:t>
            </a:r>
            <a:r>
              <a:rPr lang="en-US" dirty="0"/>
              <a:t>more than once without </a:t>
            </a:r>
            <a:r>
              <a:rPr lang="en-US" i="1" dirty="0"/>
              <a:t>restarting</a:t>
            </a:r>
            <a:r>
              <a:rPr lang="en-US" dirty="0"/>
              <a:t> the REPL </a:t>
            </a:r>
            <a:r>
              <a:rPr lang="en-US" dirty="0" smtClean="0"/>
              <a:t>session.</a:t>
            </a:r>
          </a:p>
          <a:p>
            <a:pPr marL="57150" indent="0">
              <a:buNone/>
            </a:pPr>
            <a:endParaRPr lang="en-US" dirty="0" smtClean="0"/>
          </a:p>
          <a:p>
            <a:pPr marL="514350" indent="-457200"/>
            <a:r>
              <a:rPr lang="en-US" dirty="0" smtClean="0"/>
              <a:t>It </a:t>
            </a:r>
            <a:r>
              <a:rPr lang="en-US" b="1" i="1" u="sng" dirty="0"/>
              <a:t>may</a:t>
            </a:r>
            <a:r>
              <a:rPr lang="en-US" dirty="0"/>
              <a:t> be fine to repeatedly call </a:t>
            </a:r>
            <a:r>
              <a:rPr lang="en-US" b="1" dirty="0">
                <a:solidFill>
                  <a:srgbClr val="3333CC"/>
                </a:solidFill>
                <a:latin typeface="Courier New"/>
                <a:cs typeface="Courier New"/>
              </a:rPr>
              <a:t>use</a:t>
            </a:r>
            <a:r>
              <a:rPr lang="en-US" b="1" dirty="0" smtClean="0">
                <a:solidFill>
                  <a:srgbClr val="3366FF"/>
                </a:solidFill>
              </a:rPr>
              <a:t> </a:t>
            </a:r>
            <a:r>
              <a:rPr lang="en-US" dirty="0" smtClean="0"/>
              <a:t>in the same REPL session, but unless you know what you’re doing, </a:t>
            </a:r>
            <a:r>
              <a:rPr lang="en-US" i="1" dirty="0" smtClean="0"/>
              <a:t>be safe</a:t>
            </a:r>
            <a:r>
              <a:rPr lang="en-US" dirty="0" smtClean="0"/>
              <a:t>!</a:t>
            </a:r>
          </a:p>
          <a:p>
            <a:pPr marL="914400" lvl="1" indent="-457200"/>
            <a:r>
              <a:rPr lang="en-US" dirty="0" smtClean="0"/>
              <a:t>Ex: loading multiple distinct files (with independent variable bindings) at the beginning of a session</a:t>
            </a:r>
          </a:p>
          <a:p>
            <a:pPr marL="914400" lvl="1" indent="-457200"/>
            <a:r>
              <a:rPr lang="en-US" b="1" dirty="0">
                <a:solidFill>
                  <a:srgbClr val="3333CC"/>
                </a:solidFill>
                <a:latin typeface="Courier New"/>
                <a:cs typeface="Courier New"/>
              </a:rPr>
              <a:t>use</a:t>
            </a:r>
            <a:r>
              <a:rPr lang="en-US" dirty="0" smtClean="0"/>
              <a:t>’s behavior is well-defined, but even expert programmers can get confused</a:t>
            </a:r>
          </a:p>
          <a:p>
            <a:pPr marL="914400" lvl="1" indent="-457200"/>
            <a:endParaRPr lang="en-US" dirty="0"/>
          </a:p>
          <a:p>
            <a:pPr marL="514350" indent="-457200"/>
            <a:r>
              <a:rPr lang="en-US" dirty="0" smtClean="0"/>
              <a:t>Restart your REPL session before repeated calls to </a:t>
            </a:r>
            <a:r>
              <a:rPr lang="en-US" b="1" dirty="0" smtClean="0">
                <a:solidFill>
                  <a:srgbClr val="3333CC"/>
                </a:solidFill>
                <a:latin typeface="Courier New"/>
                <a:cs typeface="Courier New"/>
              </a:rPr>
              <a:t>use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9944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VIOUS_ACTIVE_SLIDE" val="25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62063</TotalTime>
  <Words>1126</Words>
  <Application>Microsoft Macintosh PowerPoint</Application>
  <PresentationFormat>On-screen Show (4:3)</PresentationFormat>
  <Paragraphs>203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dan_design_template</vt:lpstr>
      <vt:lpstr>Today’s Agenda</vt:lpstr>
      <vt:lpstr>Emacs</vt:lpstr>
      <vt:lpstr>Quick Emacs Demo</vt:lpstr>
      <vt:lpstr>Using use</vt:lpstr>
      <vt:lpstr>The REPL</vt:lpstr>
      <vt:lpstr>Shadowing of Variable Bindings</vt:lpstr>
      <vt:lpstr>Try to Avoid Shadowing</vt:lpstr>
      <vt:lpstr>Using a Shadowed Variable</vt:lpstr>
      <vt:lpstr>Use use Wisely</vt:lpstr>
      <vt:lpstr>Debugging Errors</vt:lpstr>
      <vt:lpstr>Play around</vt:lpstr>
      <vt:lpstr>Boolean Operations</vt:lpstr>
      <vt:lpstr>Style with Booleans</vt:lpstr>
      <vt:lpstr>Comparisons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Zach Tatlock</cp:lastModifiedBy>
  <cp:revision>848</cp:revision>
  <cp:lastPrinted>2013-04-04T17:01:14Z</cp:lastPrinted>
  <dcterms:created xsi:type="dcterms:W3CDTF">2009-03-13T20:43:19Z</dcterms:created>
  <dcterms:modified xsi:type="dcterms:W3CDTF">2014-04-02T23:23:09Z</dcterms:modified>
</cp:coreProperties>
</file>