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6" d="100"/>
          <a:sy n="106" d="100"/>
        </p:scale>
        <p:origin x="-161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73F90E-1358-4E49-99F9-7A7757D223C2}" type="datetimeFigureOut">
              <a:rPr lang="en-US" smtClean="0"/>
              <a:t>4/8/14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49F70C-549D-3945-9490-D48B078DA6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0890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49F70C-549D-3945-9490-D48B078DA6E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32051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only way to construct values of the </a:t>
            </a:r>
            <a:r>
              <a:rPr lang="en-US" dirty="0" err="1" smtClean="0"/>
              <a:t>datatype</a:t>
            </a:r>
            <a:r>
              <a:rPr lang="en-US" dirty="0" smtClean="0"/>
              <a:t> is with the constructors</a:t>
            </a:r>
          </a:p>
          <a:p>
            <a:r>
              <a:rPr lang="en-US" dirty="0" smtClean="0"/>
              <a:t>Interchangeable</a:t>
            </a:r>
            <a:r>
              <a:rPr lang="en-US" baseline="0" dirty="0" smtClean="0"/>
              <a:t> in EVERY way.</a:t>
            </a:r>
          </a:p>
          <a:p>
            <a:endParaRPr lang="en-US" baseline="0" dirty="0" smtClean="0"/>
          </a:p>
          <a:p>
            <a:r>
              <a:rPr lang="en-US" baseline="0" dirty="0" smtClean="0"/>
              <a:t>Write a function of type card -&gt; </a:t>
            </a:r>
            <a:r>
              <a:rPr lang="en-US" baseline="0" dirty="0" err="1" smtClean="0"/>
              <a:t>bool</a:t>
            </a:r>
            <a:endParaRPr lang="en-US" baseline="0" dirty="0" smtClean="0"/>
          </a:p>
          <a:p>
            <a:r>
              <a:rPr lang="en-US" baseline="0" dirty="0" smtClean="0"/>
              <a:t>It’s okay if the REPL prints suit * rank -&gt; </a:t>
            </a:r>
            <a:r>
              <a:rPr lang="en-US" baseline="0" dirty="0" err="1" smtClean="0"/>
              <a:t>bool</a:t>
            </a:r>
            <a:r>
              <a:rPr lang="en-US" baseline="0" dirty="0" smtClean="0"/>
              <a:t>.</a:t>
            </a:r>
          </a:p>
          <a:p>
            <a:r>
              <a:rPr lang="en-US" baseline="0" dirty="0" smtClean="0"/>
              <a:t>Will print whatever it figures out first.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49F70C-549D-3945-9490-D48B078DA6E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00753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49F70C-549D-3945-9490-D48B078DA6E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45624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Not</a:t>
            </a:r>
            <a:r>
              <a:rPr lang="en-US" baseline="0" dirty="0" smtClean="0"/>
              <a:t> everything is an equality type (real is not)</a:t>
            </a:r>
          </a:p>
          <a:p>
            <a:r>
              <a:rPr lang="en-US" baseline="0" dirty="0" smtClean="0"/>
              <a:t>Tuples / record / lists are equality types if and only if the components are equality types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49F70C-549D-3945-9490-D48B078DA6E7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7819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If time allows,</a:t>
            </a:r>
            <a:r>
              <a:rPr lang="en-US" baseline="0" dirty="0" smtClean="0"/>
              <a:t> explain how type inference uses patterns, so </a:t>
            </a:r>
            <a:r>
              <a:rPr lang="en-US" baseline="0" smtClean="0"/>
              <a:t>that including </a:t>
            </a:r>
            <a:r>
              <a:rPr lang="en-US" baseline="0" dirty="0" smtClean="0"/>
              <a:t>type definitions is no longer necessary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49F70C-549D-3945-9490-D48B078DA6E7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308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C93A6-3BAF-574F-B128-18885751BBE6}" type="datetimeFigureOut">
              <a:rPr lang="en-US" smtClean="0"/>
              <a:t>4/8/14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AE0F7-0410-6147-94C3-98D70E0CA8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52160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C93A6-3BAF-574F-B128-18885751BBE6}" type="datetimeFigureOut">
              <a:rPr lang="en-US" smtClean="0"/>
              <a:t>4/8/14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AE0F7-0410-6147-94C3-98D70E0CA8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91544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C93A6-3BAF-574F-B128-18885751BBE6}" type="datetimeFigureOut">
              <a:rPr lang="en-US" smtClean="0"/>
              <a:t>4/8/14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AE0F7-0410-6147-94C3-98D70E0CA8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0298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C93A6-3BAF-574F-B128-18885751BBE6}" type="datetimeFigureOut">
              <a:rPr lang="en-US" smtClean="0"/>
              <a:t>4/8/14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AE0F7-0410-6147-94C3-98D70E0CA8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58492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C93A6-3BAF-574F-B128-18885751BBE6}" type="datetimeFigureOut">
              <a:rPr lang="en-US" smtClean="0"/>
              <a:t>4/8/14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AE0F7-0410-6147-94C3-98D70E0CA8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33201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C93A6-3BAF-574F-B128-18885751BBE6}" type="datetimeFigureOut">
              <a:rPr lang="en-US" smtClean="0"/>
              <a:t>4/8/14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AE0F7-0410-6147-94C3-98D70E0CA8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01673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C93A6-3BAF-574F-B128-18885751BBE6}" type="datetimeFigureOut">
              <a:rPr lang="en-US" smtClean="0"/>
              <a:t>4/8/14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AE0F7-0410-6147-94C3-98D70E0CA8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8645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C93A6-3BAF-574F-B128-18885751BBE6}" type="datetimeFigureOut">
              <a:rPr lang="en-US" smtClean="0"/>
              <a:t>4/8/14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AE0F7-0410-6147-94C3-98D70E0CA8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2370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C93A6-3BAF-574F-B128-18885751BBE6}" type="datetimeFigureOut">
              <a:rPr lang="en-US" smtClean="0"/>
              <a:t>4/8/14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AE0F7-0410-6147-94C3-98D70E0CA8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8604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C93A6-3BAF-574F-B128-18885751BBE6}" type="datetimeFigureOut">
              <a:rPr lang="en-US" smtClean="0"/>
              <a:t>4/8/14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AE0F7-0410-6147-94C3-98D70E0CA8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06539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C93A6-3BAF-574F-B128-18885751BBE6}" type="datetimeFigureOut">
              <a:rPr lang="en-US" smtClean="0"/>
              <a:t>4/8/14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AE0F7-0410-6147-94C3-98D70E0CA8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2516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6C93A6-3BAF-574F-B128-18885751BBE6}" type="datetimeFigureOut">
              <a:rPr lang="en-US" smtClean="0"/>
              <a:t>4/8/14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9AE0F7-0410-6147-94C3-98D70E0CA8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8200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Section 2 – CSE341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68712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Equality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71002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Double quotes arise from use of the ‘=‘ operator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We can only use ‘=‘ on types that can be compared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Generality rules work the same, except substitution must be some type which can be compared with ‘=‘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41746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Syntactic Sugar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If-then-else is just a case statement in disguise…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27207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Syntactic Sugar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Pattern matching…</a:t>
            </a:r>
          </a:p>
        </p:txBody>
      </p:sp>
    </p:spTree>
    <p:extLst>
      <p:ext uri="{BB962C8B-B14F-4D97-AF65-F5344CB8AC3E}">
        <p14:creationId xmlns:p14="http://schemas.microsoft.com/office/powerpoint/2010/main" val="31920493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 Synonyms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    What if I want to call </a:t>
            </a:r>
            <a:r>
              <a:rPr lang="en-US" dirty="0" err="1" smtClean="0">
                <a:latin typeface="Courier"/>
                <a:cs typeface="Courier"/>
              </a:rPr>
              <a:t>int</a:t>
            </a:r>
            <a:r>
              <a:rPr lang="en-US" dirty="0" smtClean="0">
                <a:latin typeface="Courier"/>
                <a:cs typeface="Courier"/>
              </a:rPr>
              <a:t> * </a:t>
            </a:r>
            <a:r>
              <a:rPr lang="en-US" dirty="0" err="1" smtClean="0">
                <a:latin typeface="Courier"/>
                <a:cs typeface="Courier"/>
              </a:rPr>
              <a:t>int</a:t>
            </a:r>
            <a:r>
              <a:rPr lang="en-US" dirty="0" smtClean="0">
                <a:latin typeface="Courier"/>
                <a:cs typeface="Courier"/>
              </a:rPr>
              <a:t> * </a:t>
            </a:r>
            <a:r>
              <a:rPr lang="en-US" dirty="0" err="1" smtClean="0">
                <a:latin typeface="Courier"/>
                <a:cs typeface="Courier"/>
              </a:rPr>
              <a:t>int</a:t>
            </a:r>
            <a:endParaRPr lang="en-US" dirty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smtClean="0">
                <a:latin typeface="Courier"/>
                <a:cs typeface="Courier"/>
              </a:rPr>
              <a:t> </a:t>
            </a:r>
            <a:r>
              <a:rPr lang="en-US" dirty="0" smtClean="0">
                <a:latin typeface="+mj-lt"/>
                <a:cs typeface="Courier"/>
              </a:rPr>
              <a:t>a</a:t>
            </a:r>
            <a:r>
              <a:rPr lang="en-US" dirty="0" smtClean="0">
                <a:latin typeface="Courier"/>
                <a:cs typeface="Courier"/>
              </a:rPr>
              <a:t> date?</a:t>
            </a:r>
          </a:p>
          <a:p>
            <a:pPr marL="0" indent="0">
              <a:buNone/>
            </a:pPr>
            <a:endParaRPr lang="en-US" dirty="0" smtClean="0">
              <a:latin typeface="Courier"/>
              <a:cs typeface="Courier"/>
            </a:endParaRPr>
          </a:p>
          <a:p>
            <a:pPr marL="0" indent="0">
              <a:buNone/>
            </a:pPr>
            <a:endParaRPr lang="en-US" dirty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	type date = </a:t>
            </a:r>
            <a:r>
              <a:rPr lang="en-US" dirty="0" err="1" smtClean="0">
                <a:latin typeface="Courier"/>
                <a:cs typeface="Courier"/>
              </a:rPr>
              <a:t>int</a:t>
            </a:r>
            <a:r>
              <a:rPr lang="en-US" dirty="0" smtClean="0">
                <a:latin typeface="Courier"/>
                <a:cs typeface="Courier"/>
              </a:rPr>
              <a:t> * </a:t>
            </a:r>
            <a:r>
              <a:rPr lang="en-US" dirty="0" err="1" smtClean="0">
                <a:latin typeface="Courier"/>
                <a:cs typeface="Courier"/>
              </a:rPr>
              <a:t>int</a:t>
            </a:r>
            <a:r>
              <a:rPr lang="en-US" dirty="0" smtClean="0">
                <a:latin typeface="Courier"/>
                <a:cs typeface="Courier"/>
              </a:rPr>
              <a:t> * </a:t>
            </a:r>
            <a:r>
              <a:rPr lang="en-US" dirty="0" err="1" smtClean="0">
                <a:latin typeface="Courier"/>
                <a:cs typeface="Courier"/>
              </a:rPr>
              <a:t>int</a:t>
            </a:r>
            <a:endParaRPr lang="en-US" dirty="0" smtClean="0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30686963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 Synonyms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type </a:t>
            </a:r>
            <a:r>
              <a:rPr lang="en-US" dirty="0" err="1" smtClean="0"/>
              <a:t>vs</a:t>
            </a:r>
            <a:r>
              <a:rPr lang="en-US" dirty="0" smtClean="0"/>
              <a:t> </a:t>
            </a:r>
            <a:r>
              <a:rPr lang="en-US" dirty="0" err="1" smtClean="0"/>
              <a:t>datatype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dirty="0" err="1" smtClean="0"/>
              <a:t>Datatype</a:t>
            </a:r>
            <a:r>
              <a:rPr lang="en-US" dirty="0" smtClean="0"/>
              <a:t> introduces a new type name, 	distinct from all existing types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sz="2000" dirty="0" err="1" smtClean="0">
                <a:latin typeface="Courier"/>
                <a:cs typeface="Courier"/>
              </a:rPr>
              <a:t>datatype</a:t>
            </a:r>
            <a:r>
              <a:rPr lang="en-US" sz="2000" dirty="0" smtClean="0">
                <a:latin typeface="Courier"/>
                <a:cs typeface="Courier"/>
              </a:rPr>
              <a:t> suit = Club | Diamond | Heart | Spade</a:t>
            </a:r>
          </a:p>
          <a:p>
            <a:pPr marL="0" indent="0">
              <a:buNone/>
            </a:pPr>
            <a:r>
              <a:rPr lang="en-US" sz="2000" dirty="0">
                <a:latin typeface="Courier"/>
                <a:cs typeface="Courier"/>
              </a:rPr>
              <a:t>	</a:t>
            </a:r>
            <a:r>
              <a:rPr lang="en-US" sz="2000" dirty="0" err="1" smtClean="0">
                <a:latin typeface="Courier"/>
                <a:cs typeface="Courier"/>
              </a:rPr>
              <a:t>datatype</a:t>
            </a:r>
            <a:r>
              <a:rPr lang="en-US" sz="2000" dirty="0" smtClean="0">
                <a:latin typeface="Courier"/>
                <a:cs typeface="Courier"/>
              </a:rPr>
              <a:t> rank = </a:t>
            </a:r>
          </a:p>
          <a:p>
            <a:pPr marL="0" indent="0">
              <a:buNone/>
            </a:pPr>
            <a:r>
              <a:rPr lang="en-US" sz="2000" dirty="0">
                <a:latin typeface="Courier"/>
                <a:cs typeface="Courier"/>
              </a:rPr>
              <a:t>	</a:t>
            </a:r>
            <a:r>
              <a:rPr lang="en-US" sz="2000" dirty="0" smtClean="0">
                <a:latin typeface="Courier"/>
                <a:cs typeface="Courier"/>
              </a:rPr>
              <a:t>		Jack | Queen | King | Ace | </a:t>
            </a:r>
            <a:r>
              <a:rPr lang="en-US" sz="2000" dirty="0" err="1" smtClean="0">
                <a:latin typeface="Courier"/>
                <a:cs typeface="Courier"/>
              </a:rPr>
              <a:t>Num</a:t>
            </a:r>
            <a:r>
              <a:rPr lang="en-US" sz="2000" dirty="0" smtClean="0">
                <a:latin typeface="Courier"/>
                <a:cs typeface="Courier"/>
              </a:rPr>
              <a:t> of </a:t>
            </a:r>
            <a:r>
              <a:rPr lang="en-US" sz="2000" dirty="0" err="1" smtClean="0">
                <a:latin typeface="Courier"/>
                <a:cs typeface="Courier"/>
              </a:rPr>
              <a:t>int</a:t>
            </a:r>
            <a:endParaRPr lang="en-US" sz="2000" dirty="0" smtClean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sz="2000" dirty="0" smtClean="0">
                <a:latin typeface="Courier"/>
                <a:cs typeface="Courier"/>
              </a:rPr>
              <a:t>	</a:t>
            </a:r>
            <a:r>
              <a:rPr lang="en-US" dirty="0" smtClean="0">
                <a:cs typeface="Courier"/>
              </a:rPr>
              <a:t>Type is just another name</a:t>
            </a:r>
          </a:p>
          <a:p>
            <a:pPr marL="0" indent="0">
              <a:buNone/>
            </a:pPr>
            <a:r>
              <a:rPr lang="en-US" dirty="0">
                <a:cs typeface="Courier"/>
              </a:rPr>
              <a:t>	</a:t>
            </a:r>
            <a:r>
              <a:rPr lang="en-US" sz="2000" dirty="0" smtClean="0">
                <a:latin typeface="Courier"/>
                <a:cs typeface="Courier"/>
              </a:rPr>
              <a:t>type card = suit * rank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3050919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 Synonym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Why?</a:t>
            </a:r>
          </a:p>
          <a:p>
            <a:pPr marL="0" indent="0">
              <a:buNone/>
            </a:pPr>
            <a:r>
              <a:rPr lang="en-US" dirty="0" smtClean="0"/>
              <a:t>	For now, just for convenience.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It doesn’t let us do anything new.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Later in the course we will see another use related to modularity.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35521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 Generality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Write a function that appends two string lists…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97705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 Generality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We expected</a:t>
            </a:r>
          </a:p>
          <a:p>
            <a:pPr marL="0" indent="0">
              <a:buNone/>
            </a:pPr>
            <a:r>
              <a:rPr lang="en-US" dirty="0" smtClean="0"/>
              <a:t> 	</a:t>
            </a:r>
            <a:r>
              <a:rPr lang="en-US" sz="2000" dirty="0" smtClean="0">
                <a:latin typeface="Courier"/>
                <a:cs typeface="Courier"/>
              </a:rPr>
              <a:t>string list * string list -&gt; string list</a:t>
            </a:r>
            <a:endParaRPr lang="en-US" sz="2000" dirty="0"/>
          </a:p>
          <a:p>
            <a:pPr marL="0" indent="0">
              <a:buNone/>
            </a:pPr>
            <a:endParaRPr lang="en-US" sz="2000" dirty="0" smtClean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dirty="0" smtClean="0">
                <a:cs typeface="Courier"/>
              </a:rPr>
              <a:t>But the type checker says</a:t>
            </a:r>
          </a:p>
          <a:p>
            <a:pPr marL="0" indent="0">
              <a:buNone/>
            </a:pPr>
            <a:r>
              <a:rPr lang="en-US" dirty="0">
                <a:cs typeface="Courier"/>
              </a:rPr>
              <a:t>	</a:t>
            </a:r>
            <a:r>
              <a:rPr lang="en-US" sz="2000" dirty="0" smtClean="0">
                <a:latin typeface="Courier"/>
                <a:cs typeface="Courier"/>
              </a:rPr>
              <a:t>‘a list * ‘a list -&gt; ‘a list</a:t>
            </a:r>
          </a:p>
          <a:p>
            <a:pPr marL="0" indent="0">
              <a:buNone/>
            </a:pPr>
            <a:endParaRPr lang="en-US" sz="2000" dirty="0" smtClean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dirty="0" smtClean="0">
                <a:latin typeface="+mj-lt"/>
                <a:cs typeface="Courier"/>
              </a:rPr>
              <a:t>Why is this okay?</a:t>
            </a:r>
            <a:endParaRPr lang="en-US" dirty="0">
              <a:latin typeface="+mj-lt"/>
              <a:cs typeface="Courier"/>
            </a:endParaRPr>
          </a:p>
          <a:p>
            <a:pPr marL="0" indent="0">
              <a:buNone/>
            </a:pPr>
            <a:endParaRPr lang="en-US" dirty="0" smtClean="0"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14007741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 Generality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	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The type ‘a is </a:t>
            </a:r>
            <a:r>
              <a:rPr lang="en-US" dirty="0" smtClean="0">
                <a:solidFill>
                  <a:srgbClr val="FF0000"/>
                </a:solidFill>
              </a:rPr>
              <a:t>more general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	</a:t>
            </a:r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	</a:t>
            </a:r>
            <a:r>
              <a:rPr lang="en-US" dirty="0" smtClean="0">
                <a:solidFill>
                  <a:srgbClr val="000000"/>
                </a:solidFill>
              </a:rPr>
              <a:t>More general types “can be used” as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</a:rPr>
              <a:t>	</a:t>
            </a:r>
            <a:r>
              <a:rPr lang="en-US" dirty="0" smtClean="0">
                <a:solidFill>
                  <a:srgbClr val="000000"/>
                </a:solidFill>
              </a:rPr>
              <a:t>any less general type.</a:t>
            </a: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90898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 Generality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The “more general” rule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	A type </a:t>
            </a:r>
            <a:r>
              <a:rPr lang="en-US" i="1" dirty="0" smtClean="0"/>
              <a:t>t1</a:t>
            </a:r>
            <a:r>
              <a:rPr lang="en-US" dirty="0" smtClean="0"/>
              <a:t> is </a:t>
            </a:r>
            <a:r>
              <a:rPr lang="en-US" u="sng" dirty="0" smtClean="0"/>
              <a:t>more general</a:t>
            </a:r>
            <a:r>
              <a:rPr lang="en-US" dirty="0" smtClean="0"/>
              <a:t> than the type </a:t>
            </a:r>
            <a:r>
              <a:rPr lang="en-US" i="1" dirty="0" smtClean="0"/>
              <a:t>t2</a:t>
            </a:r>
            <a:r>
              <a:rPr lang="en-US" dirty="0" smtClean="0"/>
              <a:t> if 	you can take </a:t>
            </a:r>
            <a:r>
              <a:rPr lang="en-US" i="1" dirty="0" smtClean="0"/>
              <a:t>t1</a:t>
            </a:r>
            <a:r>
              <a:rPr lang="en-US" dirty="0" smtClean="0"/>
              <a:t>, </a:t>
            </a:r>
            <a:r>
              <a:rPr lang="en-US" u="sng" dirty="0" smtClean="0"/>
              <a:t>replace its type variables </a:t>
            </a:r>
            <a:r>
              <a:rPr lang="en-US" dirty="0" smtClean="0"/>
              <a:t>	</a:t>
            </a:r>
            <a:r>
              <a:rPr lang="en-US" u="sng" dirty="0" smtClean="0"/>
              <a:t>consistently</a:t>
            </a:r>
            <a:r>
              <a:rPr lang="en-US" dirty="0" smtClean="0"/>
              <a:t>, and get </a:t>
            </a:r>
            <a:r>
              <a:rPr lang="en-US" i="1" dirty="0" smtClean="0"/>
              <a:t>t2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274197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Equality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Write a contains function…</a:t>
            </a:r>
          </a:p>
        </p:txBody>
      </p:sp>
    </p:spTree>
    <p:extLst>
      <p:ext uri="{BB962C8B-B14F-4D97-AF65-F5344CB8AC3E}">
        <p14:creationId xmlns:p14="http://schemas.microsoft.com/office/powerpoint/2010/main" val="40799688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879</TotalTime>
  <Words>231</Words>
  <Application>Microsoft Macintosh PowerPoint</Application>
  <PresentationFormat>On-screen Show (4:3)</PresentationFormat>
  <Paragraphs>79</Paragraphs>
  <Slides>12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Section 2 – CSE341</vt:lpstr>
      <vt:lpstr>Type Synonyms</vt:lpstr>
      <vt:lpstr>Type Synonyms</vt:lpstr>
      <vt:lpstr>Type Synonym</vt:lpstr>
      <vt:lpstr>Type Generality</vt:lpstr>
      <vt:lpstr>Type Generality</vt:lpstr>
      <vt:lpstr>Type Generality</vt:lpstr>
      <vt:lpstr>Type Generality</vt:lpstr>
      <vt:lpstr>Equality Types</vt:lpstr>
      <vt:lpstr>Equality Types</vt:lpstr>
      <vt:lpstr>Syntactic Sugar</vt:lpstr>
      <vt:lpstr>Syntactic Sugar</vt:lpstr>
    </vt:vector>
  </TitlesOfParts>
  <Company>University of Washington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Section 2 – CSE341</dc:title>
  <dc:creator>Patrick Larson</dc:creator>
  <cp:lastModifiedBy>Zach Tatlock</cp:lastModifiedBy>
  <cp:revision>12</cp:revision>
  <dcterms:created xsi:type="dcterms:W3CDTF">2013-04-10T17:33:07Z</dcterms:created>
  <dcterms:modified xsi:type="dcterms:W3CDTF">2014-04-09T05:58:35Z</dcterms:modified>
</cp:coreProperties>
</file>