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88" r:id="rId3"/>
    <p:sldId id="489" r:id="rId4"/>
    <p:sldId id="490" r:id="rId5"/>
    <p:sldId id="491" r:id="rId6"/>
    <p:sldId id="496" r:id="rId7"/>
    <p:sldId id="498" r:id="rId8"/>
    <p:sldId id="504" r:id="rId9"/>
    <p:sldId id="505" r:id="rId10"/>
    <p:sldId id="501" r:id="rId11"/>
    <p:sldId id="502" r:id="rId12"/>
    <p:sldId id="503" r:id="rId13"/>
    <p:sldId id="508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7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[An incomplete list]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updates are appropriate when you are modeling a phenomenon that is inherently state-based</a:t>
            </a:r>
          </a:p>
          <a:p>
            <a:pPr lvl="1"/>
            <a:r>
              <a:rPr lang="en-US" dirty="0" smtClean="0"/>
              <a:t>A fold over a collection (e.g., summing a list) is not!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Function closures are </a:t>
            </a:r>
            <a:r>
              <a:rPr lang="en-US" i="1" dirty="0" smtClean="0"/>
              <a:t>really</a:t>
            </a:r>
            <a:r>
              <a:rPr lang="en-US" dirty="0" smtClean="0"/>
              <a:t> powerful and convenient…</a:t>
            </a:r>
          </a:p>
          <a:p>
            <a:pPr lvl="1"/>
            <a:r>
              <a:rPr lang="en-US" dirty="0" smtClean="0"/>
              <a:t>… and implementing them is not magic</a:t>
            </a:r>
          </a:p>
          <a:p>
            <a:endParaRPr lang="en-US" dirty="0"/>
          </a:p>
          <a:p>
            <a:r>
              <a:rPr lang="en-US" dirty="0" err="1" smtClean="0"/>
              <a:t>Datatypes</a:t>
            </a:r>
            <a:r>
              <a:rPr lang="en-US" dirty="0" smtClean="0"/>
              <a:t> and pattern-matching are really convenient…</a:t>
            </a:r>
          </a:p>
          <a:p>
            <a:pPr lvl="1"/>
            <a:r>
              <a:rPr lang="en-US" dirty="0" smtClean="0"/>
              <a:t>… and exactly the opposite of OOP decomposition</a:t>
            </a:r>
          </a:p>
          <a:p>
            <a:pPr lvl="1"/>
            <a:endParaRPr lang="en-US" dirty="0"/>
          </a:p>
          <a:p>
            <a:r>
              <a:rPr lang="en-US" dirty="0" smtClean="0"/>
              <a:t>Sound static typing prevents certain errors…</a:t>
            </a:r>
          </a:p>
          <a:p>
            <a:pPr lvl="1"/>
            <a:r>
              <a:rPr lang="en-US" dirty="0" smtClean="0"/>
              <a:t>… and is inherently approximate</a:t>
            </a:r>
          </a:p>
          <a:p>
            <a:pPr lvl="1"/>
            <a:endParaRPr lang="en-US" dirty="0"/>
          </a:p>
          <a:p>
            <a:r>
              <a:rPr lang="en-US" dirty="0" smtClean="0"/>
              <a:t>Subtyping and generics allow different kinds of code reuse…</a:t>
            </a:r>
          </a:p>
          <a:p>
            <a:pPr lvl="1"/>
            <a:r>
              <a:rPr lang="en-US" dirty="0" smtClean="0"/>
              <a:t>… and combine synergistically</a:t>
            </a:r>
          </a:p>
          <a:p>
            <a:pPr lvl="1"/>
            <a:endParaRPr lang="en-US" dirty="0"/>
          </a:p>
          <a:p>
            <a:r>
              <a:rPr lang="en-US" dirty="0" smtClean="0"/>
              <a:t>Modularity is really important; languages can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Successful </a:t>
            </a:r>
            <a:r>
              <a:rPr lang="en-US" dirty="0"/>
              <a:t>course participants will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Internalize </a:t>
            </a:r>
            <a:r>
              <a:rPr lang="en-US" dirty="0"/>
              <a:t>an accurate understanding of what functional and object-oriented programs </a:t>
            </a:r>
            <a:r>
              <a:rPr lang="en-US" dirty="0" smtClean="0"/>
              <a:t>mean</a:t>
            </a:r>
          </a:p>
          <a:p>
            <a:endParaRPr lang="en-US" sz="600" dirty="0"/>
          </a:p>
          <a:p>
            <a:r>
              <a:rPr lang="en-US" dirty="0" smtClean="0"/>
              <a:t>Develop </a:t>
            </a:r>
            <a:r>
              <a:rPr lang="en-US" dirty="0"/>
              <a:t>the skills necessary to learn new programming languages </a:t>
            </a:r>
            <a:r>
              <a:rPr lang="en-US" dirty="0" smtClean="0"/>
              <a:t>quickly</a:t>
            </a:r>
          </a:p>
          <a:p>
            <a:endParaRPr lang="en-US" sz="600" dirty="0"/>
          </a:p>
          <a:p>
            <a:r>
              <a:rPr lang="en-US" dirty="0" smtClean="0"/>
              <a:t>Master specific </a:t>
            </a:r>
            <a:r>
              <a:rPr lang="en-US" dirty="0"/>
              <a:t>language concepts such that they </a:t>
            </a:r>
            <a:r>
              <a:rPr lang="en-US" dirty="0" smtClean="0"/>
              <a:t>can recognize </a:t>
            </a:r>
            <a:r>
              <a:rPr lang="en-US" dirty="0"/>
              <a:t>them in strange </a:t>
            </a:r>
            <a:r>
              <a:rPr lang="en-US" dirty="0" smtClean="0"/>
              <a:t>guises</a:t>
            </a:r>
          </a:p>
          <a:p>
            <a:endParaRPr lang="en-US" sz="600" dirty="0"/>
          </a:p>
          <a:p>
            <a:r>
              <a:rPr lang="en-US" dirty="0" smtClean="0"/>
              <a:t>Learn </a:t>
            </a:r>
            <a:r>
              <a:rPr lang="en-US" dirty="0"/>
              <a:t>to evaluate the power and elegance of programming languages and their </a:t>
            </a:r>
            <a:r>
              <a:rPr lang="en-US" dirty="0" smtClean="0"/>
              <a:t>constructs</a:t>
            </a:r>
          </a:p>
          <a:p>
            <a:endParaRPr lang="en-US" sz="600" dirty="0"/>
          </a:p>
          <a:p>
            <a:r>
              <a:rPr lang="en-US" dirty="0" smtClean="0"/>
              <a:t>Attain </a:t>
            </a:r>
            <a:r>
              <a:rPr lang="en-US" dirty="0"/>
              <a:t>reasonable </a:t>
            </a:r>
            <a:r>
              <a:rPr lang="en-US" dirty="0" smtClean="0"/>
              <a:t>proficiency </a:t>
            </a:r>
            <a:r>
              <a:rPr lang="en-US" dirty="0"/>
              <a:t>in the ML, Racket, and Ruby </a:t>
            </a:r>
            <a:r>
              <a:rPr lang="en-US" dirty="0" smtClean="0"/>
              <a:t>languages and</a:t>
            </a:r>
            <a:r>
              <a:rPr lang="en-US" dirty="0"/>
              <a:t>, as a by-product, </a:t>
            </a:r>
            <a:r>
              <a:rPr lang="en-US" dirty="0" smtClean="0"/>
              <a:t>become more proficient </a:t>
            </a:r>
            <a:r>
              <a:rPr lang="en-US" dirty="0"/>
              <a:t>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really is my favorite course and it probably always will be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Don’t be a stranger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Time for ask-me-anything questions?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also indicated in class-list </a:t>
            </a:r>
            <a:r>
              <a:rPr lang="en-US" dirty="0" smtClean="0"/>
              <a:t>email:</a:t>
            </a:r>
            <a:endParaRPr lang="en-US" sz="1000" dirty="0"/>
          </a:p>
          <a:p>
            <a:r>
              <a:rPr lang="en-US" dirty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Monday, </a:t>
            </a:r>
            <a:r>
              <a:rPr lang="en-US" dirty="0" smtClean="0">
                <a:solidFill>
                  <a:srgbClr val="FF0000"/>
                </a:solidFill>
              </a:rPr>
              <a:t>8:30-10:20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Intention is </a:t>
            </a:r>
            <a:r>
              <a:rPr lang="en-US" dirty="0" smtClean="0"/>
              <a:t>to focus primarily on material since the midterm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Including topics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r>
              <a:rPr lang="en-US" dirty="0" smtClean="0">
                <a:solidFill>
                  <a:schemeClr val="accent2"/>
                </a:solidFill>
              </a:rPr>
              <a:t> and not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May also have a little ML, just like the course has had</a:t>
            </a:r>
            <a:endParaRPr lang="en-US" dirty="0"/>
          </a:p>
          <a:p>
            <a:r>
              <a:rPr lang="en-US" dirty="0"/>
              <a:t>You will need to </a:t>
            </a:r>
            <a:r>
              <a:rPr lang="en-US" dirty="0" smtClean="0"/>
              <a:t>write code and English</a:t>
            </a: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	(us)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Do your course evaluations!!!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 smtClean="0"/>
              <a:t>Huge</a:t>
            </a:r>
            <a:r>
              <a:rPr lang="en-US" dirty="0" smtClean="0"/>
              <a:t> thank-you to your TAs</a:t>
            </a:r>
          </a:p>
          <a:p>
            <a:pPr lvl="1"/>
            <a:r>
              <a:rPr lang="en-US" dirty="0" smtClean="0"/>
              <a:t>Great team effort</a:t>
            </a:r>
          </a:p>
          <a:p>
            <a:pPr lvl="1"/>
            <a:r>
              <a:rPr lang="en-US" dirty="0" smtClean="0"/>
              <a:t>Deep understanding of material despite all having different 341 instructors</a:t>
            </a:r>
            <a:endParaRPr lang="en-US" dirty="0"/>
          </a:p>
          <a:p>
            <a:pPr lvl="1"/>
            <a:r>
              <a:rPr lang="en-US" dirty="0" smtClean="0"/>
              <a:t>Great sections, timely grading, etc., etc.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4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 about a very different view of software</a:t>
            </a:r>
          </a:p>
          <a:p>
            <a:pPr lvl="1"/>
            <a:r>
              <a:rPr lang="en-US" dirty="0" smtClean="0"/>
              <a:t>Good class attendance and questions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Computer science ought to be challenging and fun!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9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60058</TotalTime>
  <Words>765</Words>
  <Application>Microsoft Office PowerPoint</Application>
  <PresentationFormat>On-screen Show (4:3)</PresentationFormat>
  <Paragraphs>174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CSE341: Programming Languages  Lecture 26 Course Victory Lap</vt:lpstr>
      <vt:lpstr>Final Exam</vt:lpstr>
      <vt:lpstr>Victory Lap</vt:lpstr>
      <vt:lpstr>Thank you!</vt:lpstr>
      <vt:lpstr>Thank you!</vt:lpstr>
      <vt:lpstr>[From Lecture 1]</vt:lpstr>
      <vt:lpstr>[From Lecture 1]</vt:lpstr>
      <vt:lpstr>[From Course Motivation]</vt:lpstr>
      <vt:lpstr>[From Course Motivation]</vt:lpstr>
      <vt:lpstr>Benefits of No Mutation</vt:lpstr>
      <vt:lpstr>Some other highlights</vt:lpstr>
      <vt:lpstr>From the syllabus</vt:lpstr>
      <vt:lpstr>The End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920</cp:revision>
  <cp:lastPrinted>2011-09-27T20:26:28Z</cp:lastPrinted>
  <dcterms:created xsi:type="dcterms:W3CDTF">2009-03-13T20:43:19Z</dcterms:created>
  <dcterms:modified xsi:type="dcterms:W3CDTF">2016-05-23T21:16:22Z</dcterms:modified>
</cp:coreProperties>
</file>