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41" r:id="rId2"/>
    <p:sldId id="373" r:id="rId3"/>
    <p:sldId id="367" r:id="rId4"/>
    <p:sldId id="369" r:id="rId5"/>
    <p:sldId id="370" r:id="rId6"/>
    <p:sldId id="368" r:id="rId7"/>
    <p:sldId id="342" r:id="rId8"/>
    <p:sldId id="363" r:id="rId9"/>
    <p:sldId id="325" r:id="rId10"/>
    <p:sldId id="344" r:id="rId11"/>
    <p:sldId id="359" r:id="rId12"/>
    <p:sldId id="345" r:id="rId13"/>
    <p:sldId id="371" r:id="rId14"/>
    <p:sldId id="372" r:id="rId15"/>
    <p:sldId id="346" r:id="rId16"/>
    <p:sldId id="357" r:id="rId17"/>
    <p:sldId id="356" r:id="rId18"/>
    <p:sldId id="348" r:id="rId19"/>
    <p:sldId id="360" r:id="rId20"/>
    <p:sldId id="337" r:id="rId21"/>
    <p:sldId id="338" r:id="rId22"/>
  </p:sldIdLst>
  <p:sldSz cx="9144000" cy="6858000" type="screen4x3"/>
  <p:notesSz cx="6934200" cy="9220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85359" autoAdjust="0"/>
  </p:normalViewPr>
  <p:slideViewPr>
    <p:cSldViewPr>
      <p:cViewPr>
        <p:scale>
          <a:sx n="110" d="100"/>
          <a:sy n="110" d="100"/>
        </p:scale>
        <p:origin x="-1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52" y="-11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Demo Topics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Note: Installation</a:t>
            </a:r>
            <a:r>
              <a:rPr lang="en-US" baseline="0" dirty="0" smtClean="0"/>
              <a:t> instructions &amp; guide found on course website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Control and Meta keys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Buffers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SML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Open / Save / Close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Cut / Copy / Paste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(short REPL demo)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error messages you get is just ML’s best guess at the problem.</a:t>
            </a:r>
          </a:p>
          <a:p>
            <a:endParaRPr lang="en-US" dirty="0" smtClean="0"/>
          </a:p>
          <a:p>
            <a:r>
              <a:rPr lang="en-US" dirty="0" smtClean="0"/>
              <a:t>It’s up to you to ultimately diagnose and fix.</a:t>
            </a:r>
          </a:p>
          <a:p>
            <a:endParaRPr lang="en-US" dirty="0" smtClean="0"/>
          </a:p>
          <a:p>
            <a:r>
              <a:rPr lang="en-US" dirty="0" smtClean="0"/>
              <a:t>ML’s error messages leave something to be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(interactively</a:t>
            </a:r>
            <a:r>
              <a:rPr lang="en-US" baseline="0" dirty="0" smtClean="0"/>
              <a:t> correct all mistakes in </a:t>
            </a:r>
            <a:r>
              <a:rPr lang="en-US" dirty="0" err="1" smtClean="0"/>
              <a:t>errors.sml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4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baseline="0" dirty="0" smtClean="0">
                <a:solidFill>
                  <a:srgbClr val="FF0000"/>
                </a:solidFill>
              </a:rPr>
              <a:t> relationship between variable bindings and the environment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(Emphasize this now to lay the foundation for first-class functions)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35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89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8686800" cy="1524000"/>
          </a:xfrm>
        </p:spPr>
        <p:txBody>
          <a:bodyPr/>
          <a:lstStyle/>
          <a:p>
            <a:r>
              <a:rPr lang="en-US" b="1" dirty="0"/>
              <a:t>CSE </a:t>
            </a:r>
            <a:r>
              <a:rPr lang="en-US" b="1" dirty="0" smtClean="0"/>
              <a:t>341: Programming Languages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Section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/>
              <a:t>Konstantin </a:t>
            </a:r>
            <a:r>
              <a:rPr lang="en-US" sz="3600" b="1" dirty="0" err="1" smtClean="0"/>
              <a:t>Weitz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4360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0" dirty="0">
                <a:latin typeface="+mn-lt"/>
              </a:rPr>
              <a:t>Thanks to Dan Grossman, Josiah </a:t>
            </a:r>
            <a:r>
              <a:rPr lang="en-US" sz="1400" b="0" dirty="0" smtClean="0">
                <a:latin typeface="+mn-lt"/>
              </a:rPr>
              <a:t>Adams, and Cody A. Schroeder for the substantial majority of this content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88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Emacs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(not required) editor for this course</a:t>
            </a:r>
          </a:p>
          <a:p>
            <a:endParaRPr lang="en-US" dirty="0" smtClean="0"/>
          </a:p>
          <a:p>
            <a:r>
              <a:rPr lang="en-US" dirty="0" smtClean="0"/>
              <a:t>Powerful, but the learning curve can at first be intimidating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use</a:t>
            </a:r>
            <a:endParaRPr lang="en-US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7772400" cy="2667000"/>
          </a:xfrm>
        </p:spPr>
        <p:txBody>
          <a:bodyPr/>
          <a:lstStyle/>
          <a:p>
            <a:r>
              <a:rPr lang="en-US" dirty="0" smtClean="0"/>
              <a:t>Enters bindings from the file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foo.sml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ea typeface="+mn-ea"/>
                <a:cs typeface="+mn-cs"/>
              </a:rPr>
              <a:t>Like typing the variable bindings one at a time in sequential order into the </a:t>
            </a:r>
            <a:r>
              <a:rPr lang="en-US" dirty="0" smtClean="0">
                <a:ea typeface="+mn-ea"/>
                <a:cs typeface="+mn-cs"/>
              </a:rPr>
              <a:t>REPL (more on this in a moment)</a:t>
            </a:r>
            <a:endParaRPr lang="en-US" dirty="0"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 smtClean="0"/>
              <a:t>Result 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 bound to variable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Ignorable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2057400"/>
            <a:ext cx="2770410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foo.sml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4987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</a:t>
            </a:r>
            <a:r>
              <a:rPr lang="en-US" dirty="0" err="1" smtClean="0"/>
              <a:t>Eval</a:t>
            </a:r>
            <a:r>
              <a:rPr lang="en-US" dirty="0" smtClean="0"/>
              <a:t>-Print-Loop is well named</a:t>
            </a:r>
          </a:p>
          <a:p>
            <a:endParaRPr lang="en-US" dirty="0" smtClean="0"/>
          </a:p>
          <a:p>
            <a:r>
              <a:rPr lang="en-US" dirty="0" smtClean="0"/>
              <a:t>Conveniently run programs</a:t>
            </a:r>
          </a:p>
          <a:p>
            <a:pPr lvl="1"/>
            <a:r>
              <a:rPr lang="en-US" dirty="0" smtClean="0"/>
              <a:t>Useful to quickly try something out</a:t>
            </a:r>
          </a:p>
          <a:p>
            <a:pPr lvl="1"/>
            <a:r>
              <a:rPr lang="en-US" dirty="0" smtClean="0"/>
              <a:t>Save code for reuse by moving it into a persistent .</a:t>
            </a:r>
            <a:r>
              <a:rPr lang="en-US" dirty="0" err="1" smtClean="0"/>
              <a:t>sml</a:t>
            </a:r>
            <a:r>
              <a:rPr lang="en-US" dirty="0" smtClean="0"/>
              <a:t> file</a:t>
            </a:r>
          </a:p>
          <a:p>
            <a:endParaRPr lang="en-US" dirty="0" smtClean="0"/>
          </a:p>
          <a:p>
            <a:r>
              <a:rPr lang="en-US" dirty="0" smtClean="0"/>
              <a:t>Expects semicolons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reasons discussed </a:t>
            </a:r>
            <a:r>
              <a:rPr lang="en-US" dirty="0" smtClean="0"/>
              <a:t>later, it’s dangerous to reuse </a:t>
            </a:r>
            <a:r>
              <a:rPr lang="en-US" b="1" dirty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/>
              <a:t>without restarting the REPL </a:t>
            </a:r>
            <a:r>
              <a:rPr lang="en-US" dirty="0" smtClean="0"/>
              <a:t>session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mistake could be: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Syntax: What you wrote means nothing or not the construct you intended</a:t>
            </a:r>
          </a:p>
          <a:p>
            <a:endParaRPr lang="en-US" dirty="0"/>
          </a:p>
          <a:p>
            <a:r>
              <a:rPr lang="en-US" dirty="0" smtClean="0"/>
              <a:t>Type-checking: What you wrote does not type-check</a:t>
            </a:r>
          </a:p>
          <a:p>
            <a:endParaRPr lang="en-US" dirty="0"/>
          </a:p>
          <a:p>
            <a:r>
              <a:rPr lang="en-US" dirty="0" smtClean="0"/>
              <a:t>Evaluation: It runs but produces wrong answer, or an exception, or an infinite loop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Keep these straight when debugging even if sometimes one kind of mistake appears to be another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Best way to learn something: Try lots of things and don’t be afraid of errors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on developing resilience to mistakes</a:t>
            </a:r>
          </a:p>
          <a:p>
            <a:pPr lvl="1"/>
            <a:r>
              <a:rPr lang="en-US" dirty="0"/>
              <a:t>Slow down</a:t>
            </a:r>
          </a:p>
          <a:p>
            <a:pPr lvl="1"/>
            <a:r>
              <a:rPr lang="en-US" dirty="0"/>
              <a:t>Don’t panic</a:t>
            </a:r>
          </a:p>
          <a:p>
            <a:pPr lvl="1"/>
            <a:r>
              <a:rPr lang="en-US" dirty="0"/>
              <a:t>Read what you wrote very </a:t>
            </a:r>
            <a:r>
              <a:rPr lang="en-US" dirty="0" smtClean="0"/>
              <a:t>carefully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Maybe watching me make a few mistakes will help…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Shadowing of Variable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01000" cy="1066800"/>
          </a:xfrm>
          <a:solidFill>
            <a:srgbClr val="FFFF99"/>
          </a:solidFill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a -&gt; 1 *)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b="1" dirty="0" err="1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a -&gt; 1, b -&gt; 1 *)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b="1" dirty="0" err="1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a -&gt; 2, b -&gt; 1 *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21336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Expressions in variable bindings are evaluated “eagerly”</a:t>
            </a:r>
          </a:p>
          <a:p>
            <a:pPr lvl="1"/>
            <a:r>
              <a:rPr lang="en-US" b="0" dirty="0" smtClean="0"/>
              <a:t>Before the variable binding “finishes”</a:t>
            </a:r>
          </a:p>
          <a:p>
            <a:pPr lvl="1"/>
            <a:r>
              <a:rPr lang="en-US" b="0" dirty="0" smtClean="0"/>
              <a:t>Afterwards, the expression producing the value is irrelevant</a:t>
            </a:r>
          </a:p>
          <a:p>
            <a:pPr marL="0" indent="0">
              <a:buNone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Multiple variable bindings to the same variable name, or “</a:t>
            </a:r>
            <a:r>
              <a:rPr lang="en-US" b="0" dirty="0" smtClean="0">
                <a:solidFill>
                  <a:srgbClr val="FF0000"/>
                </a:solidFill>
              </a:rPr>
              <a:t>shadowing</a:t>
            </a:r>
            <a:r>
              <a:rPr lang="en-US" b="0" dirty="0" smtClean="0"/>
              <a:t>”, is allowed</a:t>
            </a:r>
          </a:p>
          <a:p>
            <a:pPr lvl="1">
              <a:buFont typeface="+mj-lt"/>
              <a:buChar char="–"/>
            </a:pPr>
            <a:r>
              <a:rPr lang="en-US" b="0" dirty="0"/>
              <a:t>When looking up a </a:t>
            </a:r>
            <a:r>
              <a:rPr lang="en-US" b="0" dirty="0" smtClean="0"/>
              <a:t>variable, </a:t>
            </a:r>
            <a:r>
              <a:rPr lang="en-US" b="0" dirty="0"/>
              <a:t>ML uses the latest binding </a:t>
            </a:r>
            <a:r>
              <a:rPr lang="en-US" b="0" dirty="0" smtClean="0"/>
              <a:t>by that name in </a:t>
            </a:r>
            <a:r>
              <a:rPr lang="en-US" b="0" dirty="0"/>
              <a:t>the current </a:t>
            </a:r>
            <a:r>
              <a:rPr lang="en-US" b="0" dirty="0" smtClean="0"/>
              <a:t>environment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Remember, there is no way to “assign to” a variable in ML</a:t>
            </a:r>
          </a:p>
          <a:p>
            <a:pPr lvl="1"/>
            <a:r>
              <a:rPr lang="en-US" b="0" dirty="0" smtClean="0"/>
              <a:t>Can only </a:t>
            </a:r>
            <a:r>
              <a:rPr lang="en-US" b="0" dirty="0" smtClean="0">
                <a:solidFill>
                  <a:srgbClr val="FF0000"/>
                </a:solidFill>
              </a:rPr>
              <a:t>shadow</a:t>
            </a:r>
            <a:r>
              <a:rPr lang="en-US" b="0" dirty="0" smtClean="0"/>
              <a:t> it in a later environment</a:t>
            </a:r>
          </a:p>
          <a:p>
            <a:pPr lvl="1"/>
            <a:r>
              <a:rPr lang="en-US" b="0" dirty="0" smtClean="0"/>
              <a:t>After binding, a variable’s value is an immutable constant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2723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Avoid Shadowing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27432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Shadowing can be confusing and is often poor style</a:t>
            </a:r>
          </a:p>
          <a:p>
            <a:endParaRPr lang="en-US" b="0" dirty="0" smtClean="0"/>
          </a:p>
          <a:p>
            <a:r>
              <a:rPr lang="en-US" b="0" dirty="0"/>
              <a:t>Why? Reintroducing variable bindings in the same REPL session may..</a:t>
            </a:r>
          </a:p>
          <a:p>
            <a:pPr marL="914400" lvl="1" indent="-457200"/>
            <a:r>
              <a:rPr lang="en-US" b="0" dirty="0"/>
              <a:t>make it seem like </a:t>
            </a:r>
            <a:r>
              <a:rPr lang="en-US" b="0" i="1" dirty="0"/>
              <a:t>wrong</a:t>
            </a:r>
            <a:r>
              <a:rPr lang="en-US" b="0" dirty="0"/>
              <a:t> code is </a:t>
            </a:r>
            <a:r>
              <a:rPr lang="en-US" b="0" i="1" dirty="0"/>
              <a:t>correct</a:t>
            </a:r>
            <a:r>
              <a:rPr lang="en-US" b="0" dirty="0"/>
              <a:t>; or</a:t>
            </a:r>
          </a:p>
          <a:p>
            <a:pPr marL="914400" lvl="1" indent="-457200"/>
            <a:r>
              <a:rPr lang="en-US" b="0" dirty="0"/>
              <a:t>make it seem like </a:t>
            </a:r>
            <a:r>
              <a:rPr lang="en-US" b="0" i="1" dirty="0"/>
              <a:t>correct</a:t>
            </a:r>
            <a:r>
              <a:rPr lang="en-US" b="0" dirty="0"/>
              <a:t> code is </a:t>
            </a:r>
            <a:r>
              <a:rPr lang="en-US" b="0" i="1" dirty="0"/>
              <a:t>wrong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14400" y="1371600"/>
            <a:ext cx="7924800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 smtClean="0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</a:rPr>
              <a:t>Hello World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 smtClean="0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(* is this a type error? *)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 smtClean="0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res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*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(* is this 4 or a type error? *)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Shadowed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1143000"/>
          </a:xfrm>
        </p:spPr>
        <p:txBody>
          <a:bodyPr/>
          <a:lstStyle/>
          <a:p>
            <a:r>
              <a:rPr lang="en-US" dirty="0" smtClean="0"/>
              <a:t>Is it ever possible to use a shadowed variable? </a:t>
            </a:r>
            <a:r>
              <a:rPr lang="en-US" dirty="0" smtClean="0">
                <a:solidFill>
                  <a:srgbClr val="FF0000"/>
                </a:solidFill>
              </a:rPr>
              <a:t>Yes! And no…</a:t>
            </a:r>
          </a:p>
          <a:p>
            <a:r>
              <a:rPr lang="en-US" dirty="0" smtClean="0"/>
              <a:t>It can be possible to uncover a shadowed variable when the latest binding goes out of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3124200"/>
            <a:ext cx="8763000" cy="1447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</a:rPr>
              <a:t>val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x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"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Hello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World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endParaRPr lang="en-US" b="1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smtClean="0">
                <a:solidFill>
                  <a:srgbClr val="3333CC"/>
                </a:solidFill>
                <a:latin typeface="Courier New" pitchFamily="49" charset="0"/>
              </a:rPr>
              <a:t>fun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add1(x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x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+</a:t>
            </a:r>
            <a:r>
              <a:rPr lang="en-US" b="1" dirty="0" smtClean="0">
                <a:latin typeface="Courier New" pitchFamily="49" charset="0"/>
              </a:rPr>
              <a:t> 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(* </a:t>
            </a:r>
            <a:r>
              <a:rPr lang="en-US" dirty="0" smtClean="0">
                <a:solidFill>
                  <a:srgbClr val="7030A0"/>
                </a:solidFill>
                <a:latin typeface="Courier New" pitchFamily="49" charset="0"/>
              </a:rPr>
              <a:t>shadow x in </a:t>
            </a:r>
            <a:r>
              <a:rPr lang="en-US" dirty="0" err="1" smtClean="0">
                <a:solidFill>
                  <a:srgbClr val="7030A0"/>
                </a:solidFill>
                <a:latin typeface="Courier New" pitchFamily="49" charset="0"/>
              </a:rPr>
              <a:t>func</a:t>
            </a:r>
            <a:r>
              <a:rPr lang="en-US" dirty="0" smtClean="0">
                <a:solidFill>
                  <a:srgbClr val="7030A0"/>
                </a:solidFill>
                <a:latin typeface="Courier New" pitchFamily="49" charset="0"/>
              </a:rPr>
              <a:t> body 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*</a:t>
            </a:r>
            <a:r>
              <a:rPr lang="en-US" dirty="0" smtClean="0">
                <a:solidFill>
                  <a:srgbClr val="7030A0"/>
                </a:solidFill>
                <a:latin typeface="Courier New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dirty="0" err="1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</a:rPr>
              <a:t>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add1 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dirty="0" err="1" smtClean="0">
                <a:solidFill>
                  <a:srgbClr val="3333CC"/>
                </a:solidFill>
                <a:latin typeface="Courier New" pitchFamily="49" charset="0"/>
              </a:rPr>
              <a:t>val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^"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"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ourier New" pitchFamily="49" charset="0"/>
              </a:rPr>
              <a:t>(* "Hello World!!" *)</a:t>
            </a:r>
          </a:p>
        </p:txBody>
      </p:sp>
    </p:spTree>
    <p:extLst>
      <p:ext uri="{BB962C8B-B14F-4D97-AF65-F5344CB8AC3E}">
        <p14:creationId xmlns:p14="http://schemas.microsoft.com/office/powerpoint/2010/main" val="355571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b="1" i="0" dirty="0" smtClean="0">
                <a:solidFill>
                  <a:schemeClr val="accent2"/>
                </a:solidFill>
                <a:latin typeface="Courier New"/>
                <a:cs typeface="Courier New"/>
              </a:rPr>
              <a:t>use</a:t>
            </a:r>
            <a:r>
              <a:rPr lang="en-US" dirty="0" smtClean="0"/>
              <a:t> Wisely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953000"/>
          </a:xfrm>
        </p:spPr>
        <p:txBody>
          <a:bodyPr/>
          <a:lstStyle/>
          <a:p>
            <a:pPr marL="514350" indent="-457200"/>
            <a:r>
              <a:rPr lang="en-US" dirty="0" smtClean="0">
                <a:solidFill>
                  <a:srgbClr val="FF0000"/>
                </a:solidFill>
              </a:rPr>
              <a:t>Warning: </a:t>
            </a:r>
            <a:r>
              <a:rPr lang="en-US" dirty="0" smtClean="0"/>
              <a:t>Variable shadowing makes it </a:t>
            </a:r>
            <a:r>
              <a:rPr lang="en-US" dirty="0"/>
              <a:t>dangerous to call </a:t>
            </a:r>
            <a:r>
              <a:rPr lang="en-US" b="1" dirty="0">
                <a:solidFill>
                  <a:srgbClr val="3333CC"/>
                </a:solidFill>
                <a:latin typeface="Courier New"/>
                <a:cs typeface="Courier New"/>
              </a:rPr>
              <a:t>use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/>
              <a:t>more than once without </a:t>
            </a:r>
            <a:r>
              <a:rPr lang="en-US" i="1" dirty="0"/>
              <a:t>restarting</a:t>
            </a:r>
            <a:r>
              <a:rPr lang="en-US" dirty="0"/>
              <a:t> the REPL </a:t>
            </a:r>
            <a:r>
              <a:rPr lang="en-US" dirty="0" smtClean="0"/>
              <a:t>session.</a:t>
            </a:r>
          </a:p>
          <a:p>
            <a:pPr marL="57150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It </a:t>
            </a:r>
            <a:r>
              <a:rPr lang="en-US" b="1" i="1" u="sng" dirty="0"/>
              <a:t>may</a:t>
            </a:r>
            <a:r>
              <a:rPr lang="en-US" dirty="0"/>
              <a:t> be fine to repeatedly call </a:t>
            </a:r>
            <a:r>
              <a:rPr lang="en-US" b="1" dirty="0">
                <a:solidFill>
                  <a:srgbClr val="3333CC"/>
                </a:solidFill>
                <a:latin typeface="Courier New"/>
                <a:cs typeface="Courier New"/>
              </a:rPr>
              <a:t>use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in the same REPL session, but unless you know what you’re doing, </a:t>
            </a:r>
            <a:r>
              <a:rPr lang="en-US" i="1" dirty="0" smtClean="0"/>
              <a:t>be safe</a:t>
            </a:r>
            <a:r>
              <a:rPr lang="en-US" dirty="0" smtClean="0"/>
              <a:t>!</a:t>
            </a:r>
          </a:p>
          <a:p>
            <a:pPr marL="914400" lvl="1" indent="-457200"/>
            <a:r>
              <a:rPr lang="en-US" dirty="0" smtClean="0"/>
              <a:t>Ex: loading multiple distinct files (with independent variable bindings) at the beginning of a session</a:t>
            </a:r>
          </a:p>
          <a:p>
            <a:pPr marL="914400" lvl="1" indent="-457200"/>
            <a:r>
              <a:rPr lang="en-US" b="1" dirty="0">
                <a:solidFill>
                  <a:srgbClr val="3333CC"/>
                </a:solidFill>
                <a:latin typeface="Courier New"/>
                <a:cs typeface="Courier New"/>
              </a:rPr>
              <a:t>use</a:t>
            </a:r>
            <a:r>
              <a:rPr lang="en-US" dirty="0" smtClean="0"/>
              <a:t>’s behavior is well-defined, but even expert programmers can get confused</a:t>
            </a:r>
          </a:p>
          <a:p>
            <a:pPr marL="914400" lvl="1" indent="-457200"/>
            <a:endParaRPr lang="en-US" dirty="0"/>
          </a:p>
          <a:p>
            <a:pPr marL="514350" indent="-457200"/>
            <a:r>
              <a:rPr lang="en-US" dirty="0" smtClean="0"/>
              <a:t>Restart your REPL session before repeated calls to </a:t>
            </a:r>
            <a:r>
              <a:rPr lang="en-US" b="1" dirty="0" smtClean="0">
                <a:solidFill>
                  <a:srgbClr val="3333CC"/>
                </a:solidFill>
                <a:latin typeface="Courier New"/>
                <a:cs typeface="Courier New"/>
              </a:rPr>
              <a:t>use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99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001000" cy="2209800"/>
          </a:xfrm>
        </p:spPr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  <a:latin typeface="Courier New"/>
                <a:cs typeface="Courier New"/>
              </a:rPr>
              <a:t>not</a:t>
            </a:r>
            <a:r>
              <a:rPr lang="en-US" dirty="0"/>
              <a:t> is </a:t>
            </a:r>
            <a:r>
              <a:rPr lang="en-US" dirty="0" smtClean="0"/>
              <a:t>just a pre-defined function, but </a:t>
            </a:r>
            <a:r>
              <a:rPr lang="en-US" b="1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andalso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3333CC"/>
                </a:solidFill>
                <a:latin typeface="Courier New"/>
                <a:cs typeface="Courier New"/>
              </a:rPr>
              <a:t>orelse</a:t>
            </a:r>
            <a:r>
              <a:rPr lang="en-US" dirty="0" smtClean="0"/>
              <a:t> must be built-in operations since they cannot be implemented as a function in ML.</a:t>
            </a:r>
          </a:p>
          <a:p>
            <a:pPr lvl="1"/>
            <a:r>
              <a:rPr lang="en-US" dirty="0" smtClean="0"/>
              <a:t>Why? Because 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andalso</a:t>
            </a:r>
            <a:r>
              <a:rPr lang="en-US" dirty="0"/>
              <a:t> and </a:t>
            </a:r>
            <a:r>
              <a:rPr lang="en-US" b="1" dirty="0" err="1" smtClean="0">
                <a:solidFill>
                  <a:srgbClr val="3333CC"/>
                </a:solidFill>
                <a:latin typeface="Courier New"/>
                <a:cs typeface="Courier New"/>
              </a:rPr>
              <a:t>orelse</a:t>
            </a:r>
            <a:r>
              <a:rPr lang="en-US" dirty="0"/>
              <a:t> </a:t>
            </a:r>
            <a:r>
              <a:rPr lang="en-US" dirty="0" smtClean="0"/>
              <a:t>“short-circuit” their evaluation and may not evaluate </a:t>
            </a:r>
            <a:r>
              <a:rPr lang="en-US" i="1" dirty="0" smtClean="0"/>
              <a:t>both</a:t>
            </a:r>
            <a:r>
              <a:rPr lang="en-US" dirty="0" smtClean="0"/>
              <a:t> </a:t>
            </a:r>
            <a:r>
              <a:rPr lang="en-US" b="1" dirty="0">
                <a:latin typeface="Courier New"/>
                <a:cs typeface="Courier New"/>
              </a:rPr>
              <a:t>e1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e2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 careful to always use </a:t>
            </a:r>
            <a:r>
              <a:rPr lang="en-US" b="1" dirty="0" err="1">
                <a:solidFill>
                  <a:schemeClr val="accent2"/>
                </a:solidFill>
                <a:latin typeface="Courier New"/>
                <a:cs typeface="Courier New"/>
              </a:rPr>
              <a:t>andalso</a:t>
            </a:r>
            <a:r>
              <a:rPr lang="en-US" dirty="0" smtClean="0"/>
              <a:t> instead of 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and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/>
                <a:cs typeface="Courier New"/>
              </a:rPr>
              <a:t>and</a:t>
            </a:r>
            <a:r>
              <a:rPr lang="en-US" dirty="0" smtClean="0"/>
              <a:t> is completely different. We will get back to it later.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60808"/>
              </p:ext>
            </p:extLst>
          </p:nvPr>
        </p:nvGraphicFramePr>
        <p:xfrm>
          <a:off x="152400" y="914400"/>
          <a:ext cx="8534398" cy="23774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71600"/>
                <a:gridCol w="2209800"/>
                <a:gridCol w="2895600"/>
                <a:gridCol w="205739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Syntax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Type-checking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2"/>
                          </a:solidFill>
                          <a:latin typeface="Courier New"/>
                          <a:cs typeface="Courier New"/>
                        </a:rPr>
                        <a:t>andalso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e1 </a:t>
                      </a:r>
                      <a:r>
                        <a:rPr lang="en-US" sz="20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andalso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e2</a:t>
                      </a:r>
                      <a:endParaRPr lang="en-US" sz="2000" b="1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r>
                        <a:rPr lang="en-US" dirty="0" smtClean="0"/>
                        <a:t> and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e2</a:t>
                      </a:r>
                      <a:r>
                        <a:rPr lang="en-US" dirty="0" smtClean="0"/>
                        <a:t> must have type </a:t>
                      </a:r>
                      <a:r>
                        <a:rPr lang="en-US" sz="18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bool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Java’s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r>
                        <a:rPr lang="en-US" dirty="0" smtClean="0"/>
                        <a:t> &amp;&amp;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orelse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e1 </a:t>
                      </a:r>
                      <a:r>
                        <a:rPr lang="en-US" sz="20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orelse</a:t>
                      </a:r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e2</a:t>
                      </a:r>
                      <a:endParaRPr lang="en-US" sz="2000" b="1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r>
                        <a:rPr lang="en-US" dirty="0" smtClean="0"/>
                        <a:t> and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e2</a:t>
                      </a:r>
                      <a:r>
                        <a:rPr lang="en-US" dirty="0" smtClean="0"/>
                        <a:t> must have type </a:t>
                      </a:r>
                      <a:r>
                        <a:rPr lang="en-US" sz="18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bool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</a:t>
                      </a:r>
                      <a:r>
                        <a:rPr lang="en-US" baseline="0" dirty="0" smtClean="0"/>
                        <a:t> Java’s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r>
                        <a:rPr lang="en-US" baseline="0" dirty="0" smtClean="0"/>
                        <a:t> || 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not</a:t>
                      </a:r>
                      <a:endParaRPr lang="en-US" sz="2000" b="1" dirty="0">
                        <a:solidFill>
                          <a:srgbClr val="3333CC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not</a:t>
                      </a:r>
                      <a:r>
                        <a:rPr lang="en-US" sz="2000" b="1" dirty="0" smtClean="0">
                          <a:latin typeface="Courier New"/>
                          <a:cs typeface="Courier New"/>
                        </a:rPr>
                        <a:t> e1</a:t>
                      </a:r>
                      <a:endParaRPr lang="en-US" sz="2000" b="1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r>
                        <a:rPr lang="en-US" dirty="0" smtClean="0"/>
                        <a:t> must have type </a:t>
                      </a:r>
                      <a:r>
                        <a:rPr lang="en-US" sz="1800" b="1" dirty="0" err="1" smtClean="0">
                          <a:solidFill>
                            <a:srgbClr val="3333CC"/>
                          </a:solidFill>
                          <a:latin typeface="Courier New"/>
                          <a:cs typeface="Courier New"/>
                        </a:rPr>
                        <a:t>bool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Java’s</a:t>
                      </a:r>
                    </a:p>
                    <a:p>
                      <a:r>
                        <a:rPr lang="en-US" dirty="0" smtClean="0"/>
                        <a:t>!</a:t>
                      </a:r>
                      <a:r>
                        <a:rPr lang="en-US" sz="1800" b="1" dirty="0" smtClean="0">
                          <a:latin typeface="Courier New"/>
                          <a:cs typeface="Courier New"/>
                        </a:rPr>
                        <a:t>e1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5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 smtClean="0"/>
              <a:t>Hi, I’m Konstantin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1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with 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Language does not </a:t>
            </a:r>
            <a:r>
              <a:rPr lang="en-US" i="1" dirty="0" smtClean="0"/>
              <a:t>need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andalso</a:t>
            </a:r>
            <a:r>
              <a:rPr lang="en-US" dirty="0" smtClean="0"/>
              <a:t> , </a:t>
            </a:r>
            <a:r>
              <a:rPr lang="en-US" b="1" dirty="0" err="1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orelse</a:t>
            </a:r>
            <a:r>
              <a:rPr lang="en-US" dirty="0" smtClean="0"/>
              <a:t> , or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Courier New" pitchFamily="49" charset="0"/>
                <a:cs typeface="Courier New" pitchFamily="49" charset="0"/>
              </a:rPr>
              <a:t>not</a:t>
            </a:r>
            <a:endParaRPr lang="en-US" dirty="0" smtClean="0">
              <a:solidFill>
                <a:srgbClr val="3333CC"/>
              </a:solidFill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Using more concise forms generally much better style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And definitely please do not do this: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874349"/>
            <a:ext cx="3124200" cy="1395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e1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andalso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e2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e1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e2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81400" y="1880788"/>
            <a:ext cx="3001274" cy="1395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e1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orelse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e2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e1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true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e2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4623988"/>
            <a:ext cx="3581400" cy="1395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just say e (!!!)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e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true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5600" y="1850137"/>
            <a:ext cx="2163074" cy="13958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not e1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e1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false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00753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comparing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/>
              <a:t> values:  </a:t>
            </a:r>
          </a:p>
          <a:p>
            <a:pPr marL="0" indent="0" algn="ctr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=  &lt;&gt;  &gt;  &lt;  &gt;=  &lt;=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might see weird error messages because comparators can be used with some other types too:</a:t>
            </a:r>
          </a:p>
          <a:p>
            <a:pPr lvl="1"/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 &gt;= &lt;= </a:t>
            </a:r>
            <a:r>
              <a:rPr lang="en-US" dirty="0" smtClean="0">
                <a:latin typeface="+mj-lt"/>
                <a:cs typeface="Courier New" pitchFamily="49" charset="0"/>
              </a:rPr>
              <a:t>can be used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+mj-lt"/>
                <a:cs typeface="Courier New" pitchFamily="49" charset="0"/>
              </a:rPr>
              <a:t>, but not 1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+mj-lt"/>
                <a:cs typeface="Courier New" pitchFamily="49" charset="0"/>
              </a:rPr>
              <a:t> and 1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=  &lt;&gt; </a:t>
            </a:r>
            <a:r>
              <a:rPr lang="en-US" dirty="0" smtClean="0">
                <a:latin typeface="+mj-lt"/>
                <a:cs typeface="Courier New" pitchFamily="49" charset="0"/>
              </a:rPr>
              <a:t>can be used with any “equality type” but not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real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Let’s not discuss equality types yet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 smtClean="0"/>
              <a:t>Hi, I’m Konstantin</a:t>
            </a:r>
            <a:endParaRPr lang="en-US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5880100" cy="5346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200400" y="2476500"/>
            <a:ext cx="5943600" cy="403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191000" y="1299843"/>
            <a:ext cx="914400" cy="6242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1924050"/>
            <a:ext cx="228600" cy="310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53200" y="1635738"/>
            <a:ext cx="228600" cy="3102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t="42755" r="83760" b="50119"/>
          <a:stretch/>
        </p:blipFill>
        <p:spPr>
          <a:xfrm>
            <a:off x="3670300" y="1543050"/>
            <a:ext cx="152400" cy="38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3180" y="14843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,  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3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 smtClean="0"/>
              <a:t>Hi, I’m Konstantin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1422400" cy="2286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5880100" cy="5346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200400" y="2476500"/>
            <a:ext cx="5943600" cy="403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 smtClean="0"/>
              <a:t>Hi, I’m Konstantin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1422400" cy="2286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5880100" cy="5346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200400" y="3657600"/>
            <a:ext cx="5943600" cy="2857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1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 smtClean="0"/>
              <a:t>Hi, I’m Konstantin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1422400" cy="22860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48000" y="3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1600"/>
            <a:ext cx="58801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/>
              <a:t>Hi, I’m </a:t>
            </a:r>
            <a:r>
              <a:rPr lang="en-US" b="1" dirty="0" smtClean="0"/>
              <a:t>Konstantin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353"/>
            <a:ext cx="4790453" cy="32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"/>
            <a:ext cx="7772400" cy="1143000"/>
          </a:xfrm>
        </p:spPr>
        <p:txBody>
          <a:bodyPr/>
          <a:lstStyle/>
          <a:p>
            <a:r>
              <a:rPr lang="en-US" b="1" dirty="0"/>
              <a:t>Hi, I’m </a:t>
            </a:r>
            <a:r>
              <a:rPr lang="en-US" b="1" dirty="0" smtClean="0"/>
              <a:t>Konstantin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22017"/>
            <a:ext cx="2283039" cy="328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6353"/>
            <a:ext cx="4790453" cy="323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04" y="5004975"/>
            <a:ext cx="4795921" cy="16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43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ML Development Workflow</a:t>
            </a:r>
          </a:p>
          <a:p>
            <a:pPr lvl="1"/>
            <a:r>
              <a:rPr lang="en-US" dirty="0" err="1" smtClean="0"/>
              <a:t>Emacs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b="1" dirty="0" smtClean="0">
                <a:solidFill>
                  <a:schemeClr val="accent2"/>
                </a:solidFill>
                <a:latin typeface="Courier New"/>
                <a:cs typeface="Courier New"/>
              </a:rPr>
              <a:t>use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REPL (</a:t>
            </a:r>
            <a:r>
              <a:rPr lang="en-US" dirty="0" smtClean="0"/>
              <a:t>Read–</a:t>
            </a:r>
            <a:r>
              <a:rPr lang="en-US" dirty="0" err="1"/>
              <a:t>E</a:t>
            </a:r>
            <a:r>
              <a:rPr lang="en-US" dirty="0" err="1" smtClean="0"/>
              <a:t>val</a:t>
            </a:r>
            <a:r>
              <a:rPr lang="en-US" dirty="0" smtClean="0"/>
              <a:t>–Print </a:t>
            </a:r>
            <a:r>
              <a:rPr lang="en-US" dirty="0"/>
              <a:t>L</a:t>
            </a:r>
            <a:r>
              <a:rPr lang="en-US" dirty="0" smtClean="0"/>
              <a:t>oop)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ML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Shadowing Variables</a:t>
            </a:r>
          </a:p>
          <a:p>
            <a:pPr lvl="1"/>
            <a:r>
              <a:rPr lang="en-US" dirty="0" smtClean="0"/>
              <a:t>Debugging Tips</a:t>
            </a:r>
          </a:p>
          <a:p>
            <a:pPr lvl="1"/>
            <a:r>
              <a:rPr lang="en-US" dirty="0" smtClean="0"/>
              <a:t>Boolean Operations</a:t>
            </a:r>
          </a:p>
          <a:p>
            <a:pPr lvl="1"/>
            <a:r>
              <a:rPr lang="en-US" dirty="0" smtClean="0"/>
              <a:t>Comparison Operations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63190</TotalTime>
  <Words>1068</Words>
  <Application>Microsoft Office PowerPoint</Application>
  <PresentationFormat>On-screen Show (4:3)</PresentationFormat>
  <Paragraphs>218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dan_design_template</vt:lpstr>
      <vt:lpstr>CSE 341: Programming Languages  Section 1</vt:lpstr>
      <vt:lpstr>Hi, I’m Konstantin</vt:lpstr>
      <vt:lpstr>Hi, I’m Konstantin</vt:lpstr>
      <vt:lpstr>Hi, I’m Konstantin</vt:lpstr>
      <vt:lpstr>Hi, I’m Konstantin</vt:lpstr>
      <vt:lpstr>Hi, I’m Konstantin</vt:lpstr>
      <vt:lpstr>Hi, I’m Konstantin</vt:lpstr>
      <vt:lpstr>Hi, I’m Konstantin</vt:lpstr>
      <vt:lpstr>Today’s Agenda</vt:lpstr>
      <vt:lpstr>Emacs Demo</vt:lpstr>
      <vt:lpstr>Using use</vt:lpstr>
      <vt:lpstr>The REPL</vt:lpstr>
      <vt:lpstr>Debugging Errors</vt:lpstr>
      <vt:lpstr>Play around</vt:lpstr>
      <vt:lpstr>Shadowing of Variable Bindings</vt:lpstr>
      <vt:lpstr>Try to Avoid Shadowing</vt:lpstr>
      <vt:lpstr>Using a Shadowed Variable</vt:lpstr>
      <vt:lpstr>Use use Wisely</vt:lpstr>
      <vt:lpstr>Boolean Operations</vt:lpstr>
      <vt:lpstr>Style with Booleans</vt:lpstr>
      <vt:lpstr>Comparisons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863</cp:revision>
  <cp:lastPrinted>2013-04-04T17:01:14Z</cp:lastPrinted>
  <dcterms:created xsi:type="dcterms:W3CDTF">2009-03-13T20:43:19Z</dcterms:created>
  <dcterms:modified xsi:type="dcterms:W3CDTF">2016-03-31T18:48:17Z</dcterms:modified>
</cp:coreProperties>
</file>