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3"/>
  </p:notesMasterIdLst>
  <p:sldIdLst>
    <p:sldId id="257" r:id="rId2"/>
    <p:sldId id="261" r:id="rId3"/>
    <p:sldId id="263" r:id="rId4"/>
    <p:sldId id="262" r:id="rId5"/>
    <p:sldId id="267" r:id="rId6"/>
    <p:sldId id="264" r:id="rId7"/>
    <p:sldId id="265" r:id="rId8"/>
    <p:sldId id="270" r:id="rId9"/>
    <p:sldId id="266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79696"/>
  </p:normalViewPr>
  <p:slideViewPr>
    <p:cSldViewPr snapToGrid="0" snapToObjects="1">
      <p:cViewPr>
        <p:scale>
          <a:sx n="110" d="100"/>
          <a:sy n="110" d="100"/>
        </p:scale>
        <p:origin x="1680" y="-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C5EC3-FB33-1F45-8A45-ECF21B0D192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244EC-DBCA-5244-995A-B804B03B0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64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F1982-51AF-4F83-8E1D-B84496D45F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2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something to 5</a:t>
            </a:r>
            <a:r>
              <a:rPr lang="en-US" baseline="0" dirty="0" smtClean="0"/>
              <a:t> and cube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4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68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Translation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61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0ED-DD8A-9849-8EBB-FCE95DBB1B7B}" type="datetime1">
              <a:rPr lang="en-US" smtClean="0"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67C1-DC98-5A47-9A11-C36E7DB8E236}" type="datetime1">
              <a:rPr lang="en-US" smtClean="0"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7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C451-4D7D-D74B-90F6-5D5C7DA40712}" type="datetime1">
              <a:rPr lang="en-US" smtClean="0"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9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14CC-1A88-5141-A7F1-270238ADED82}" type="datetime1">
              <a:rPr lang="en-US" smtClean="0"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7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55FD-A3DD-304D-A804-DA541C0D0065}" type="datetime1">
              <a:rPr lang="en-US" smtClean="0"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5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F0F2-109D-E641-B067-B151EB92E759}" type="datetime1">
              <a:rPr lang="en-US" smtClean="0"/>
              <a:t>4/14/16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1C82-AA45-994B-ADCA-04A89E1F5945}" type="datetime1">
              <a:rPr lang="en-US" smtClean="0"/>
              <a:t>4/14/16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CC7B-9F9E-8240-8392-67A420CCE83A}" type="datetime1">
              <a:rPr lang="en-US" smtClean="0"/>
              <a:t>4/14/16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5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9A56-6427-2348-A6E7-E108AAD82398}" type="datetime1">
              <a:rPr lang="en-US" smtClean="0"/>
              <a:t>4/14/16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0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8ED5-F2E5-0E42-AF39-07521D786D61}" type="datetime1">
              <a:rPr lang="en-US" smtClean="0"/>
              <a:t>4/14/16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3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DFC29-F174-3D48-B188-4D8328A9C580}" type="datetime1">
              <a:rPr lang="en-US" smtClean="0"/>
              <a:t>4/14/16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9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88BEF-280F-234F-A166-0F9BE69C1D92}" type="datetime1">
              <a:rPr lang="en-US" smtClean="0"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3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lnj.org/doc/smlnj-lib/Manual/toc.html" TargetMode="External"/><Relationship Id="rId4" Type="http://schemas.openxmlformats.org/officeDocument/2006/relationships/hyperlink" Target="http://www.standardml.org/Basis/top-level-chapter.html" TargetMode="External"/><Relationship Id="rId5" Type="http://schemas.openxmlformats.org/officeDocument/2006/relationships/hyperlink" Target="http://www.standardml.org/Basis/list.html" TargetMode="External"/><Relationship Id="rId6" Type="http://schemas.openxmlformats.org/officeDocument/2006/relationships/hyperlink" Target="http://www.standardml.org/Basis/list-pair.html" TargetMode="External"/><Relationship Id="rId7" Type="http://schemas.openxmlformats.org/officeDocument/2006/relationships/hyperlink" Target="http://www.standardml.org/Basis/real.html" TargetMode="External"/><Relationship Id="rId8" Type="http://schemas.openxmlformats.org/officeDocument/2006/relationships/hyperlink" Target="http://www.standardml.org/Basis/string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andardml.org/Basis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4" Type="http://schemas.openxmlformats.org/officeDocument/2006/relationships/tags" Target="../tags/tag6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3.xml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tags" Target="../tags/tag9.xml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341</a:t>
            </a:r>
            <a:br>
              <a:rPr lang="en-US" dirty="0"/>
            </a:br>
            <a:r>
              <a:rPr lang="en-US" dirty="0"/>
              <a:t>Section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Nicholas Shahan</a:t>
            </a:r>
          </a:p>
          <a:p>
            <a:r>
              <a:rPr lang="en-US" dirty="0"/>
              <a:t>Spring 2016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5943602"/>
            <a:ext cx="8354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Adapted from slides by </a:t>
            </a:r>
            <a:r>
              <a:rPr lang="en-US" sz="1400" dirty="0"/>
              <a:t>Cody A. Schroeder</a:t>
            </a:r>
            <a:r>
              <a:rPr lang="en-US" sz="1400" dirty="0" smtClean="0"/>
              <a:t>, </a:t>
            </a:r>
            <a:r>
              <a:rPr lang="en-US" sz="1400" dirty="0"/>
              <a:t>and Dan Grossman</a:t>
            </a:r>
          </a:p>
        </p:txBody>
      </p:sp>
      <p:pic>
        <p:nvPicPr>
          <p:cNvPr id="5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9180" y="2000252"/>
            <a:ext cx="1905000" cy="1146175"/>
          </a:xfrm>
          <a:prstGeom prst="rect">
            <a:avLst/>
          </a:prstGeom>
          <a:noFill/>
        </p:spPr>
      </p:pic>
      <p:pic>
        <p:nvPicPr>
          <p:cNvPr id="6" name="Picture 5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7480" y="1887538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74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- Tree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US" sz="19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(* Generic </a:t>
            </a:r>
            <a:r>
              <a:rPr lang="en-US" sz="19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Binary Tree </a:t>
            </a:r>
            <a:r>
              <a:rPr lang="en-US" sz="19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Type *)</a:t>
            </a:r>
            <a:endParaRPr lang="en-US" sz="1900" b="1" kern="0" dirty="0">
              <a:solidFill>
                <a:schemeClr val="tx1">
                  <a:lumMod val="65000"/>
                  <a:lumOff val="35000"/>
                </a:schemeClr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900" b="1" kern="0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datatype</a:t>
            </a:r>
            <a:r>
              <a:rPr lang="en-US" sz="1900" b="1" kern="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'a 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tree </a:t>
            </a:r>
            <a:r>
              <a:rPr lang="en-US" sz="1900" b="1" kern="0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Empty </a:t>
            </a:r>
          </a:p>
          <a:p>
            <a:pPr marL="0" indent="0">
              <a:buNone/>
            </a:pP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1900" b="1" kern="0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|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 Node </a:t>
            </a:r>
            <a:r>
              <a:rPr lang="en-US" sz="1900" b="1" kern="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of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'a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900" b="1" kern="0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 ' 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a 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tree </a:t>
            </a:r>
            <a:r>
              <a:rPr lang="en-US" sz="1900" b="1" kern="0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' 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a tree</a:t>
            </a:r>
          </a:p>
          <a:p>
            <a:pPr marL="0" indent="0">
              <a:buNone/>
            </a:pPr>
            <a:endParaRPr lang="en-US" sz="1900" b="1" kern="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9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(* Apply a function to each element in a tree. *)</a:t>
            </a:r>
          </a:p>
          <a:p>
            <a:pPr marL="0" indent="0">
              <a:buNone/>
            </a:pPr>
            <a:r>
              <a:rPr lang="en-US" sz="1900" b="1" kern="0" err="1">
                <a:latin typeface="Courier New" charset="0"/>
                <a:ea typeface="Courier New" charset="0"/>
                <a:cs typeface="Courier New" charset="0"/>
              </a:rPr>
              <a:t>val</a:t>
            </a:r>
            <a:r>
              <a:rPr lang="en-US" sz="1900" b="1" ker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900" b="1" kern="0" smtClean="0">
                <a:latin typeface="Courier New" charset="0"/>
                <a:ea typeface="Courier New" charset="0"/>
                <a:cs typeface="Courier New" charset="0"/>
              </a:rPr>
              <a:t>tree_map 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900" b="1" kern="0" dirty="0" err="1">
                <a:latin typeface="Courier New" charset="0"/>
                <a:ea typeface="Courier New" charset="0"/>
                <a:cs typeface="Courier New" charset="0"/>
              </a:rPr>
              <a:t>fn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: 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(' 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a -&gt;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'b) *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'a tree -&gt;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'b tree</a:t>
            </a:r>
            <a:endParaRPr lang="en-US" sz="1900" b="1" kern="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sz="1900" b="1" kern="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9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(* Returns true </a:t>
            </a:r>
            <a:r>
              <a:rPr lang="en-US" sz="1900" b="1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iff</a:t>
            </a:r>
            <a:r>
              <a:rPr lang="en-US" sz="19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the given predicate returns true when applied to each element in a tree. *)</a:t>
            </a:r>
          </a:p>
          <a:p>
            <a:pPr marL="0" indent="0">
              <a:buNone/>
            </a:pPr>
            <a:r>
              <a:rPr lang="en-US" sz="1900" b="1" kern="0" err="1">
                <a:latin typeface="Courier New" charset="0"/>
                <a:ea typeface="Courier New" charset="0"/>
                <a:cs typeface="Courier New" charset="0"/>
              </a:rPr>
              <a:t>val</a:t>
            </a:r>
            <a:r>
              <a:rPr lang="en-US" sz="1900" b="1" ker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900" b="1" kern="0" smtClean="0">
                <a:latin typeface="Courier New" charset="0"/>
                <a:ea typeface="Courier New" charset="0"/>
                <a:cs typeface="Courier New" charset="0"/>
              </a:rPr>
              <a:t>tree_all 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sz="1900" b="1" kern="0" dirty="0" err="1">
                <a:latin typeface="Courier New" charset="0"/>
                <a:ea typeface="Courier New" charset="0"/>
                <a:cs typeface="Courier New" charset="0"/>
              </a:rPr>
              <a:t>fn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: 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(' 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a -&gt;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900" b="1" kern="0" dirty="0" err="1">
                <a:latin typeface="Courier New" charset="0"/>
                <a:ea typeface="Courier New" charset="0"/>
                <a:cs typeface="Courier New" charset="0"/>
              </a:rPr>
              <a:t>bool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) *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'a tree -&gt;</a:t>
            </a:r>
            <a:r>
              <a:rPr lang="en-US" sz="19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900" b="1" kern="0" dirty="0" err="1">
                <a:latin typeface="Courier New" charset="0"/>
                <a:ea typeface="Courier New" charset="0"/>
                <a:cs typeface="Courier New" charset="0"/>
              </a:rPr>
              <a:t>bool</a:t>
            </a:r>
            <a:endParaRPr lang="en-US" sz="1900" b="1" kern="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3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- Expression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7358"/>
            <a:ext cx="7886700" cy="5061313"/>
          </a:xfr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(*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Modified 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expression </a:t>
            </a:r>
            <a:r>
              <a:rPr lang="en-US" sz="1800" b="1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datatype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from lecture 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5. Now</a:t>
            </a:r>
            <a:b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 there are variables.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*)</a:t>
            </a:r>
            <a:endParaRPr lang="en-US" sz="1800" b="1" kern="0" dirty="0">
              <a:solidFill>
                <a:schemeClr val="tx1">
                  <a:lumMod val="65000"/>
                  <a:lumOff val="35000"/>
                </a:schemeClr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800" b="1" kern="0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datatype</a:t>
            </a:r>
            <a:r>
              <a:rPr lang="en-US" sz="1800" b="1" kern="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exp</a:t>
            </a:r>
            <a:r>
              <a:rPr lang="en-US" sz="1800" b="1" kern="0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Constant </a:t>
            </a:r>
            <a:r>
              <a:rPr lang="en-US" sz="1800" b="1" kern="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of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1800" b="1" kern="0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|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Negate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of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 err="1">
                <a:latin typeface="Courier New" charset="0"/>
                <a:ea typeface="Courier New" charset="0"/>
                <a:cs typeface="Courier New" charset="0"/>
              </a:rPr>
              <a:t>exp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1800" b="1" kern="0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|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Add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of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 err="1" smtClean="0">
                <a:latin typeface="Courier New" charset="0"/>
                <a:ea typeface="Courier New" charset="0"/>
                <a:cs typeface="Courier New" charset="0"/>
              </a:rPr>
              <a:t>exp</a:t>
            </a:r>
            <a:r>
              <a:rPr lang="en-US" sz="1800" b="1" kern="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 smtClean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sz="1800" b="1" kern="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 err="1">
                <a:latin typeface="Courier New" charset="0"/>
                <a:ea typeface="Courier New" charset="0"/>
                <a:cs typeface="Courier New" charset="0"/>
              </a:rPr>
              <a:t>exp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1800" b="1" kern="0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|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Multiply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of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 err="1">
                <a:latin typeface="Courier New" charset="0"/>
                <a:ea typeface="Courier New" charset="0"/>
                <a:cs typeface="Courier New" charset="0"/>
              </a:rPr>
              <a:t>exp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 smtClean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sz="1800" b="1" kern="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 err="1" smtClean="0">
                <a:latin typeface="Courier New" charset="0"/>
                <a:ea typeface="Courier New" charset="0"/>
                <a:cs typeface="Courier New" charset="0"/>
              </a:rPr>
              <a:t>exp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1800" b="1" kern="0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|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 err="1">
                <a:latin typeface="Courier New" charset="0"/>
                <a:ea typeface="Courier New" charset="0"/>
                <a:cs typeface="Courier New" charset="0"/>
              </a:rPr>
              <a:t>Var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of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string</a:t>
            </a:r>
            <a:endParaRPr lang="en-US" sz="1800" b="1" kern="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(*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Do 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a 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post order 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traversal of the given exp. At 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each node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, apply 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a function 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f to it and replace the node 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with 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the 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result.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*)</a:t>
            </a:r>
            <a:endParaRPr lang="en-US" sz="1800" b="1" kern="0" dirty="0">
              <a:solidFill>
                <a:schemeClr val="tx1">
                  <a:lumMod val="65000"/>
                  <a:lumOff val="35000"/>
                </a:schemeClr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800" b="1" kern="0" err="1">
                <a:latin typeface="Courier New" charset="0"/>
                <a:ea typeface="Courier New" charset="0"/>
                <a:cs typeface="Courier New" charset="0"/>
              </a:rPr>
              <a:t>val</a:t>
            </a:r>
            <a:r>
              <a:rPr lang="en-US" sz="1800" b="1" ker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smtClean="0">
                <a:latin typeface="Courier New" charset="0"/>
                <a:ea typeface="Courier New" charset="0"/>
                <a:cs typeface="Courier New" charset="0"/>
              </a:rPr>
              <a:t>visit_post_order 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sz="1800" b="1" kern="0" dirty="0" err="1">
                <a:latin typeface="Courier New" charset="0"/>
                <a:ea typeface="Courier New" charset="0"/>
                <a:cs typeface="Courier New" charset="0"/>
              </a:rPr>
              <a:t>fn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: 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kern="0" dirty="0" err="1">
                <a:latin typeface="Courier New" charset="0"/>
                <a:ea typeface="Courier New" charset="0"/>
                <a:cs typeface="Courier New" charset="0"/>
              </a:rPr>
              <a:t>exp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 err="1">
                <a:latin typeface="Courier New" charset="0"/>
                <a:ea typeface="Courier New" charset="0"/>
                <a:cs typeface="Courier New" charset="0"/>
              </a:rPr>
              <a:t>exp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* </a:t>
            </a:r>
            <a:r>
              <a:rPr lang="en-US" sz="1800" b="1" kern="0" dirty="0" err="1">
                <a:latin typeface="Courier New" charset="0"/>
                <a:ea typeface="Courier New" charset="0"/>
                <a:cs typeface="Courier New" charset="0"/>
              </a:rPr>
              <a:t>exp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 err="1">
                <a:latin typeface="Courier New" charset="0"/>
                <a:ea typeface="Courier New" charset="0"/>
                <a:cs typeface="Courier New" charset="0"/>
              </a:rPr>
              <a:t>exp</a:t>
            </a:r>
            <a:endParaRPr lang="en-US" sz="1800" b="1" kern="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(* Simplify 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the root of the expression if 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possible. *)</a:t>
            </a:r>
            <a:endParaRPr lang="en-US" sz="1800" b="1" kern="0" dirty="0">
              <a:solidFill>
                <a:schemeClr val="tx1">
                  <a:lumMod val="65000"/>
                  <a:lumOff val="35000"/>
                </a:schemeClr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800" b="1" kern="0" err="1">
                <a:latin typeface="Courier New" charset="0"/>
                <a:ea typeface="Courier New" charset="0"/>
                <a:cs typeface="Courier New" charset="0"/>
              </a:rPr>
              <a:t>val</a:t>
            </a:r>
            <a:r>
              <a:rPr lang="en-US" sz="1800" b="1" ker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smtClean="0">
                <a:latin typeface="Courier New" charset="0"/>
                <a:ea typeface="Courier New" charset="0"/>
                <a:cs typeface="Courier New" charset="0"/>
              </a:rPr>
              <a:t>simplify_once 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sz="1800" b="1" kern="0" dirty="0" err="1">
                <a:latin typeface="Courier New" charset="0"/>
                <a:ea typeface="Courier New" charset="0"/>
                <a:cs typeface="Courier New" charset="0"/>
              </a:rPr>
              <a:t>fn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: </a:t>
            </a:r>
            <a:r>
              <a:rPr lang="en-US" sz="1800" b="1" kern="0" dirty="0" err="1">
                <a:latin typeface="Courier New" charset="0"/>
                <a:ea typeface="Courier New" charset="0"/>
                <a:cs typeface="Courier New" charset="0"/>
              </a:rPr>
              <a:t>exp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 err="1">
                <a:latin typeface="Courier New" charset="0"/>
                <a:ea typeface="Courier New" charset="0"/>
                <a:cs typeface="Courier New" charset="0"/>
              </a:rPr>
              <a:t>exp</a:t>
            </a:r>
            <a:endParaRPr lang="en-US" sz="1800" b="1" kern="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(*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Almost 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the same as evaluate but leaves </a:t>
            </a:r>
            <a:r>
              <a:rPr lang="en-US"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variables alone. *)</a:t>
            </a:r>
            <a:endParaRPr lang="en-US" sz="1800" b="1" kern="0" dirty="0">
              <a:solidFill>
                <a:schemeClr val="tx1">
                  <a:lumMod val="65000"/>
                  <a:lumOff val="35000"/>
                </a:schemeClr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800" b="1" kern="0" dirty="0" err="1">
                <a:latin typeface="Courier New" charset="0"/>
                <a:ea typeface="Courier New" charset="0"/>
                <a:cs typeface="Courier New" charset="0"/>
              </a:rPr>
              <a:t>val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simplify = </a:t>
            </a:r>
            <a:r>
              <a:rPr lang="en-US" sz="1800" b="1" kern="0" dirty="0" err="1">
                <a:latin typeface="Courier New" charset="0"/>
                <a:ea typeface="Courier New" charset="0"/>
                <a:cs typeface="Courier New" charset="0"/>
              </a:rPr>
              <a:t>fn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: </a:t>
            </a:r>
            <a:r>
              <a:rPr lang="en-US" sz="1800" b="1" kern="0" dirty="0" err="1">
                <a:latin typeface="Courier New" charset="0"/>
                <a:ea typeface="Courier New" charset="0"/>
                <a:cs typeface="Courier New" charset="0"/>
              </a:rPr>
              <a:t>exp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sz="1800" b="1" kern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kern="0" dirty="0" err="1">
                <a:latin typeface="Courier New" charset="0"/>
                <a:ea typeface="Courier New" charset="0"/>
                <a:cs typeface="Courier New" charset="0"/>
              </a:rPr>
              <a:t>exp</a:t>
            </a:r>
            <a:endParaRPr lang="en-US" sz="1800" b="1" kern="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Standard Library Documentation (for HW3)</a:t>
            </a:r>
            <a:endParaRPr lang="en-US" dirty="0"/>
          </a:p>
          <a:p>
            <a:r>
              <a:rPr lang="en-US" dirty="0" smtClean="0"/>
              <a:t>Anonymous Functions</a:t>
            </a:r>
          </a:p>
          <a:p>
            <a:pPr lvl="1"/>
            <a:r>
              <a:rPr lang="en-US" dirty="0" smtClean="0"/>
              <a:t>“Unnecessary Function Wrapping”</a:t>
            </a:r>
            <a:endParaRPr lang="en-US" dirty="0"/>
          </a:p>
          <a:p>
            <a:pPr lvl="1"/>
            <a:r>
              <a:rPr lang="en-US" dirty="0" smtClean="0"/>
              <a:t>Returning Functions</a:t>
            </a:r>
            <a:endParaRPr lang="en-US" dirty="0"/>
          </a:p>
          <a:p>
            <a:r>
              <a:rPr lang="en-US" dirty="0" smtClean="0"/>
              <a:t>High-Order Functions</a:t>
            </a:r>
          </a:p>
          <a:p>
            <a:pPr lvl="1"/>
            <a:r>
              <a:rPr lang="en-US" dirty="0" smtClean="0"/>
              <a:t>Map</a:t>
            </a:r>
          </a:p>
          <a:p>
            <a:pPr lvl="1"/>
            <a:r>
              <a:rPr lang="en-US" dirty="0" smtClean="0"/>
              <a:t>Filter</a:t>
            </a:r>
          </a:p>
          <a:p>
            <a:pPr lvl="1"/>
            <a:r>
              <a:rPr lang="en-US" dirty="0" smtClean="0"/>
              <a:t>Fold</a:t>
            </a:r>
            <a:endParaRPr lang="en-US" dirty="0"/>
          </a:p>
          <a:p>
            <a:r>
              <a:rPr lang="en-US" dirty="0"/>
              <a:t>More Practice</a:t>
            </a:r>
          </a:p>
          <a:p>
            <a:pPr lvl="1"/>
            <a:r>
              <a:rPr lang="is-IS" dirty="0" smtClean="0"/>
              <a:t>Tree example</a:t>
            </a:r>
          </a:p>
          <a:p>
            <a:pPr lvl="1"/>
            <a:r>
              <a:rPr lang="is-IS" dirty="0" smtClean="0"/>
              <a:t>Expression example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 a Standard Library?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that you simply can’t implement on your own. </a:t>
            </a:r>
          </a:p>
          <a:p>
            <a:pPr lvl="1"/>
            <a:r>
              <a:rPr lang="en-US" dirty="0" smtClean="0"/>
              <a:t>Creating a timer, opening a file, etc.</a:t>
            </a:r>
          </a:p>
          <a:p>
            <a:r>
              <a:rPr lang="en-US" dirty="0" smtClean="0"/>
              <a:t>Things that are so common a “standardized” version will save you time and effort</a:t>
            </a:r>
          </a:p>
          <a:p>
            <a:pPr lvl="1"/>
            <a:r>
              <a:rPr lang="en-US" dirty="0" err="1" smtClean="0"/>
              <a:t>List.map</a:t>
            </a:r>
            <a:r>
              <a:rPr lang="en-US" dirty="0" smtClean="0"/>
              <a:t>, string concatenation, etc.</a:t>
            </a:r>
            <a:endParaRPr lang="en-US" dirty="0"/>
          </a:p>
          <a:p>
            <a:pPr lvl="1"/>
            <a:r>
              <a:rPr lang="en-US" dirty="0" smtClean="0"/>
              <a:t>A standard library makes writing and reading code easier.</a:t>
            </a:r>
          </a:p>
          <a:p>
            <a:pPr lvl="1"/>
            <a:r>
              <a:rPr lang="en-US" dirty="0" smtClean="0"/>
              <a:t>Common operations don’t have to be implemented, and are immediately recognizable.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6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Library Documentation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Online Documentation</a:t>
            </a:r>
          </a:p>
          <a:p>
            <a:r>
              <a:rPr lang="en-US" sz="1800" dirty="0" smtClean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www.standardml.org/Basis/index.html</a:t>
            </a:r>
            <a:endParaRPr lang="en-US" sz="1800" dirty="0"/>
          </a:p>
          <a:p>
            <a:r>
              <a:rPr lang="en-US" sz="1800" dirty="0" smtClean="0">
                <a:hlinkClick r:id="rId3"/>
              </a:rPr>
              <a:t>http</a:t>
            </a:r>
            <a:r>
              <a:rPr lang="en-US" sz="1800" dirty="0" smtClean="0">
                <a:hlinkClick r:id="rId3"/>
              </a:rPr>
              <a:t>://www.smlnj.org/doc/smlnj-lib/Manual/toc.html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dirty="0"/>
              <a:t>Helpful Subset</a:t>
            </a:r>
          </a:p>
          <a:p>
            <a:r>
              <a:rPr lang="en-US" sz="2000" dirty="0" smtClean="0"/>
              <a:t>Top-Level</a:t>
            </a:r>
            <a:r>
              <a:rPr lang="en-US" sz="1800" dirty="0"/>
              <a:t>	</a:t>
            </a:r>
            <a:r>
              <a:rPr lang="en-US" sz="1800" dirty="0" smtClean="0">
                <a:hlinkClick r:id="rId4"/>
              </a:rPr>
              <a:t>http</a:t>
            </a:r>
            <a:r>
              <a:rPr lang="en-US" sz="1800" dirty="0" smtClean="0">
                <a:hlinkClick r:id="rId4"/>
              </a:rPr>
              <a:t>://</a:t>
            </a:r>
            <a:r>
              <a:rPr lang="en-US" sz="1800" dirty="0" smtClean="0">
                <a:hlinkClick r:id="rId4"/>
              </a:rPr>
              <a:t>www.standardml.org/Basis/top-level-chapter.html</a:t>
            </a:r>
            <a:endParaRPr lang="en-US" sz="1800" dirty="0"/>
          </a:p>
          <a:p>
            <a:r>
              <a:rPr lang="en-US" sz="2000" dirty="0" smtClean="0"/>
              <a:t>List</a:t>
            </a:r>
            <a:r>
              <a:rPr lang="en-US" sz="1800" dirty="0" smtClean="0"/>
              <a:t>		</a:t>
            </a:r>
            <a:r>
              <a:rPr lang="en-US" sz="1800" dirty="0" smtClean="0">
                <a:hlinkClick r:id="rId5"/>
              </a:rPr>
              <a:t>http</a:t>
            </a:r>
            <a:r>
              <a:rPr lang="en-US" sz="1800" dirty="0" smtClean="0">
                <a:hlinkClick r:id="rId5"/>
              </a:rPr>
              <a:t>://</a:t>
            </a:r>
            <a:r>
              <a:rPr lang="en-US" sz="1800" dirty="0" smtClean="0">
                <a:hlinkClick r:id="rId5"/>
              </a:rPr>
              <a:t>www.standardml.org/Basis/list.html</a:t>
            </a:r>
            <a:endParaRPr lang="en-US" sz="1800" dirty="0"/>
          </a:p>
          <a:p>
            <a:r>
              <a:rPr lang="en-US" sz="2000" dirty="0" err="1" smtClean="0"/>
              <a:t>ListPair</a:t>
            </a:r>
            <a:r>
              <a:rPr lang="en-US" sz="2000" dirty="0" smtClean="0"/>
              <a:t> </a:t>
            </a:r>
            <a:r>
              <a:rPr lang="en-US" sz="1800" dirty="0" smtClean="0"/>
              <a:t>	</a:t>
            </a:r>
            <a:r>
              <a:rPr lang="en-US" sz="1800" dirty="0" smtClean="0">
                <a:hlinkClick r:id="rId6"/>
              </a:rPr>
              <a:t>http</a:t>
            </a:r>
            <a:r>
              <a:rPr lang="en-US" sz="1800" dirty="0" smtClean="0">
                <a:hlinkClick r:id="rId6"/>
              </a:rPr>
              <a:t>://</a:t>
            </a:r>
            <a:r>
              <a:rPr lang="en-US" sz="1800" dirty="0" smtClean="0">
                <a:hlinkClick r:id="rId6"/>
              </a:rPr>
              <a:t>www.standardml.org/Basis/list-pair.html</a:t>
            </a:r>
            <a:endParaRPr lang="en-US" sz="1800" dirty="0"/>
          </a:p>
          <a:p>
            <a:r>
              <a:rPr lang="en-US" sz="2000" dirty="0" smtClean="0"/>
              <a:t>Real </a:t>
            </a:r>
            <a:r>
              <a:rPr lang="en-US" sz="1800" dirty="0" smtClean="0"/>
              <a:t>		</a:t>
            </a:r>
            <a:r>
              <a:rPr lang="en-US" sz="1800" dirty="0" smtClean="0">
                <a:hlinkClick r:id="rId7"/>
              </a:rPr>
              <a:t>http</a:t>
            </a:r>
            <a:r>
              <a:rPr lang="en-US" sz="1800" dirty="0" smtClean="0">
                <a:hlinkClick r:id="rId7"/>
              </a:rPr>
              <a:t>://</a:t>
            </a:r>
            <a:r>
              <a:rPr lang="en-US" sz="1800" dirty="0" smtClean="0">
                <a:hlinkClick r:id="rId7"/>
              </a:rPr>
              <a:t>www.standardml.org/Basis/real.html</a:t>
            </a:r>
            <a:endParaRPr lang="en-US" sz="1800" dirty="0"/>
          </a:p>
          <a:p>
            <a:r>
              <a:rPr lang="en-US" sz="2000" dirty="0" smtClean="0"/>
              <a:t>String </a:t>
            </a:r>
            <a:r>
              <a:rPr lang="en-US" sz="1800" dirty="0" smtClean="0"/>
              <a:t>		</a:t>
            </a:r>
            <a:r>
              <a:rPr lang="en-US" sz="1800" dirty="0" smtClean="0">
                <a:hlinkClick r:id="rId8"/>
              </a:rPr>
              <a:t>http://www.standardml.org/Basis/string.html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16221"/>
            <a:ext cx="7886700" cy="2422284"/>
          </a:xfrm>
        </p:spPr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/>
              <a:t>expression that </a:t>
            </a:r>
            <a:r>
              <a:rPr lang="en-US" dirty="0" smtClean="0"/>
              <a:t>evaluates to a </a:t>
            </a:r>
            <a:r>
              <a:rPr lang="en-US" dirty="0"/>
              <a:t>new function with no </a:t>
            </a:r>
            <a:r>
              <a:rPr lang="en-US" dirty="0" smtClean="0"/>
              <a:t>name</a:t>
            </a:r>
          </a:p>
          <a:p>
            <a:r>
              <a:rPr lang="en-US" dirty="0" smtClean="0"/>
              <a:t>Usually </a:t>
            </a:r>
            <a:r>
              <a:rPr lang="en-US" dirty="0"/>
              <a:t>used as an argument </a:t>
            </a:r>
            <a:r>
              <a:rPr lang="en-US" dirty="0" smtClean="0"/>
              <a:t>or returned from a </a:t>
            </a:r>
            <a:r>
              <a:rPr lang="en-US" dirty="0"/>
              <a:t>higher-order </a:t>
            </a:r>
            <a:r>
              <a:rPr lang="en-US" dirty="0" smtClean="0"/>
              <a:t>function</a:t>
            </a:r>
          </a:p>
          <a:p>
            <a:r>
              <a:rPr lang="en-US" dirty="0" smtClean="0"/>
              <a:t>Almost </a:t>
            </a:r>
            <a:r>
              <a:rPr lang="en-US" dirty="0"/>
              <a:t>equivalent to the following</a:t>
            </a:r>
            <a:r>
              <a:rPr lang="en-US" dirty="0" smtClean="0"/>
              <a:t>: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06442" y="1690689"/>
            <a:ext cx="4629037" cy="51111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200" b="1" kern="0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fn</a:t>
            </a:r>
            <a:r>
              <a:rPr lang="en-US" sz="22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200" b="1" kern="0" dirty="0">
                <a:latin typeface="Courier New" charset="0"/>
                <a:ea typeface="Courier New" charset="0"/>
                <a:cs typeface="Courier New" charset="0"/>
              </a:rPr>
              <a:t>pattern</a:t>
            </a:r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200" b="1" kern="0" dirty="0" smtClean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=&gt;</a:t>
            </a:r>
            <a:r>
              <a:rPr lang="en-US" sz="22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200" b="1" kern="0" dirty="0">
                <a:latin typeface="Courier New" charset="0"/>
                <a:ea typeface="Courier New" charset="0"/>
                <a:cs typeface="Courier New" charset="0"/>
              </a:rPr>
              <a:t>expression</a:t>
            </a:r>
            <a:endParaRPr lang="en-US" sz="2200" b="1" kern="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06442" y="4738505"/>
            <a:ext cx="7886700" cy="51111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200" b="1" kern="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let</a:t>
            </a:r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200" b="1" kern="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fun</a:t>
            </a:r>
            <a:r>
              <a:rPr lang="en-US" sz="22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200" b="1" kern="0" dirty="0">
                <a:latin typeface="Courier New" charset="0"/>
                <a:ea typeface="Courier New" charset="0"/>
                <a:cs typeface="Courier New" charset="0"/>
              </a:rPr>
              <a:t>name</a:t>
            </a:r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200" b="1" kern="0" dirty="0">
                <a:latin typeface="Courier New" charset="0"/>
                <a:ea typeface="Courier New" charset="0"/>
                <a:cs typeface="Courier New" charset="0"/>
              </a:rPr>
              <a:t>pattern</a:t>
            </a:r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200" b="1" kern="0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200" b="1" kern="0" dirty="0">
                <a:latin typeface="Courier New" charset="0"/>
                <a:ea typeface="Courier New" charset="0"/>
                <a:cs typeface="Courier New" charset="0"/>
              </a:rPr>
              <a:t>expression</a:t>
            </a:r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200" b="1" kern="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in</a:t>
            </a:r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200" b="1" kern="0" dirty="0">
                <a:latin typeface="Courier New" charset="0"/>
                <a:ea typeface="Courier New" charset="0"/>
                <a:cs typeface="Courier New" charset="0"/>
              </a:rPr>
              <a:t>name</a:t>
            </a:r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200" b="1" kern="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</a:p>
        </p:txBody>
      </p:sp>
      <p:sp>
        <p:nvSpPr>
          <p:cNvPr id="6" name="Rectangle 5"/>
          <p:cNvSpPr/>
          <p:nvPr/>
        </p:nvSpPr>
        <p:spPr>
          <a:xfrm>
            <a:off x="628650" y="5364037"/>
            <a:ext cx="7886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The difference is that anonymous functions cannot be recursive</a:t>
            </a:r>
            <a:r>
              <a:rPr lang="en-US" sz="2800" dirty="0" smtClean="0">
                <a:solidFill>
                  <a:srgbClr val="FF0000"/>
                </a:solidFill>
              </a:rPr>
              <a:t>!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7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"Unnecessary Function Wrapping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67061"/>
            <a:ext cx="7886700" cy="142138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called both functions will evaluate to the same result</a:t>
            </a:r>
            <a:endParaRPr lang="en-US" sz="2400" dirty="0"/>
          </a:p>
          <a:p>
            <a:r>
              <a:rPr lang="en-US" sz="2400" dirty="0"/>
              <a:t>However, one creates an unnecessary function to wrap </a:t>
            </a:r>
            <a:r>
              <a:rPr lang="en-US" sz="2400" b="1" dirty="0" err="1" smtClean="0">
                <a:latin typeface="Courier New" charset="0"/>
                <a:ea typeface="Courier New" charset="0"/>
                <a:cs typeface="Courier New" charset="0"/>
              </a:rPr>
              <a:t>tl</a:t>
            </a:r>
            <a:endParaRPr lang="en-US" sz="2400" dirty="0"/>
          </a:p>
          <a:p>
            <a:r>
              <a:rPr lang="en-US" sz="2400" dirty="0" smtClean="0"/>
              <a:t>Compare to: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958031" y="1563363"/>
            <a:ext cx="4308450" cy="511111"/>
            <a:chOff x="628650" y="1690688"/>
            <a:chExt cx="4308450" cy="511111"/>
          </a:xfrm>
        </p:grpSpPr>
        <p:sp>
          <p:nvSpPr>
            <p:cNvPr id="4" name="Rectangle 3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28650" y="1690688"/>
              <a:ext cx="2901628" cy="51111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2400" b="1" kern="0" dirty="0" err="1" smtClean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fn</a:t>
              </a:r>
              <a:r>
                <a:rPr lang="en-US" sz="2400" b="1" dirty="0" smtClean="0"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en-US" sz="2400" b="1" kern="0" dirty="0" smtClean="0">
                  <a:latin typeface="Courier New" charset="0"/>
                  <a:ea typeface="Courier New" charset="0"/>
                  <a:cs typeface="Courier New" charset="0"/>
                </a:rPr>
                <a:t>x</a:t>
              </a:r>
              <a:r>
                <a:rPr lang="en-US" sz="2400" b="1" dirty="0" smtClean="0"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en-US" sz="2400" b="1" kern="0" dirty="0" smtClean="0">
                  <a:solidFill>
                    <a:srgbClr val="00B050"/>
                  </a:solidFill>
                  <a:latin typeface="Courier New" charset="0"/>
                  <a:ea typeface="Courier New" charset="0"/>
                  <a:cs typeface="Courier New" charset="0"/>
                </a:rPr>
                <a:t>=&gt;</a:t>
              </a:r>
              <a:r>
                <a:rPr lang="en-US" sz="2400" b="1" dirty="0" smtClean="0">
                  <a:latin typeface="Courier New" charset="0"/>
                  <a:ea typeface="Courier New" charset="0"/>
                  <a:cs typeface="Courier New" charset="0"/>
                </a:rPr>
                <a:t> f x</a:t>
              </a:r>
              <a:endParaRPr lang="en-US" sz="2400" b="1" kern="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sp>
          <p:nvSpPr>
            <p:cNvPr id="5" name="Rectangle 3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470757" y="1690688"/>
              <a:ext cx="466343" cy="51111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2400" b="1" dirty="0">
                  <a:latin typeface="Courier New" charset="0"/>
                  <a:ea typeface="Courier New" charset="0"/>
                  <a:cs typeface="Courier New" charset="0"/>
                </a:rPr>
                <a:t>f</a:t>
              </a:r>
              <a:endParaRPr lang="en-US" sz="2400" b="1" kern="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40478" y="1690688"/>
              <a:ext cx="52007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vs.</a:t>
              </a:r>
              <a:endParaRPr lang="en-US" sz="2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56719" y="3569179"/>
            <a:ext cx="6489777" cy="511111"/>
            <a:chOff x="1392582" y="4961617"/>
            <a:chExt cx="6489777" cy="511111"/>
          </a:xfrm>
        </p:grpSpPr>
        <p:sp>
          <p:nvSpPr>
            <p:cNvPr id="9" name="Rectangle 3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392582" y="4961617"/>
              <a:ext cx="5039207" cy="51111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2400" b="1" kern="0" dirty="0" smtClean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if </a:t>
              </a:r>
              <a:r>
                <a:rPr lang="en-US" sz="2400" b="1" kern="0" dirty="0" smtClean="0">
                  <a:latin typeface="Courier New" charset="0"/>
                  <a:ea typeface="Courier New" charset="0"/>
                  <a:cs typeface="Courier New" charset="0"/>
                </a:rPr>
                <a:t>e1</a:t>
              </a:r>
              <a:r>
                <a:rPr lang="en-US" sz="2400" b="1" dirty="0" smtClean="0"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en-US" sz="2400" b="1" kern="0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then</a:t>
              </a:r>
              <a:r>
                <a:rPr lang="en-US" sz="2400" b="1" dirty="0" smtClean="0">
                  <a:latin typeface="Courier New" charset="0"/>
                  <a:ea typeface="Courier New" charset="0"/>
                  <a:cs typeface="Courier New" charset="0"/>
                </a:rPr>
                <a:t> true </a:t>
              </a:r>
              <a:r>
                <a:rPr lang="en-US" sz="2400" b="1" kern="0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else</a:t>
              </a:r>
              <a:r>
                <a:rPr lang="en-US" sz="2400" b="1" dirty="0" smtClean="0">
                  <a:latin typeface="Courier New" charset="0"/>
                  <a:ea typeface="Courier New" charset="0"/>
                  <a:cs typeface="Courier New" charset="0"/>
                </a:rPr>
                <a:t> false</a:t>
              </a:r>
              <a:endParaRPr lang="en-US" sz="2400" b="1" kern="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sp>
          <p:nvSpPr>
            <p:cNvPr id="10" name="Rectangle 3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301170" y="4961617"/>
              <a:ext cx="581189" cy="51111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2400" b="1" dirty="0" smtClean="0">
                  <a:latin typeface="Courier New" charset="0"/>
                  <a:ea typeface="Courier New" charset="0"/>
                  <a:cs typeface="Courier New" charset="0"/>
                </a:rPr>
                <a:t>el</a:t>
              </a:r>
              <a:endParaRPr lang="en-US" sz="2400" b="1" kern="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634788" y="4961617"/>
              <a:ext cx="52993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/>
                <a:t>vs.</a:t>
              </a:r>
              <a:endParaRPr lang="en-US" sz="2400" dirty="0"/>
            </a:p>
          </p:txBody>
        </p:sp>
      </p:grp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415330"/>
              </p:ext>
            </p:extLst>
          </p:nvPr>
        </p:nvGraphicFramePr>
        <p:xfrm>
          <a:off x="632863" y="4857185"/>
          <a:ext cx="7882486" cy="1137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911410"/>
                <a:gridCol w="2971076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Bad Style: Lose Points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Good Style: Happy TA </a:t>
                      </a:r>
                      <a:r>
                        <a:rPr lang="en-US" sz="2000" dirty="0" smtClean="0">
                          <a:sym typeface="Wingdings"/>
                        </a:rPr>
                        <a:t>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0" dirty="0" smtClean="0">
                          <a:solidFill>
                            <a:srgbClr val="C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if x &gt; 0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="1" kern="0" dirty="0" smtClean="0">
                          <a:solidFill>
                            <a:srgbClr val="C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then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true </a:t>
                      </a:r>
                      <a:r>
                        <a:rPr lang="en-US" sz="1800" b="1" kern="0" dirty="0" smtClean="0">
                          <a:solidFill>
                            <a:srgbClr val="C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else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false</a:t>
                      </a:r>
                      <a:endParaRPr lang="en-US" sz="1800" b="1" kern="0" dirty="0" smtClean="0">
                        <a:solidFill>
                          <a:srgbClr val="C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0" dirty="0" smtClean="0">
                          <a:solidFill>
                            <a:srgbClr val="00B05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x &gt; 0</a:t>
                      </a:r>
                      <a:endParaRPr lang="en-US" sz="1800" b="1" dirty="0" smtClean="0">
                        <a:solidFill>
                          <a:srgbClr val="00B05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0" dirty="0" err="1" smtClean="0">
                          <a:solidFill>
                            <a:srgbClr val="C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n_times</a:t>
                      </a:r>
                      <a:r>
                        <a:rPr lang="en-US" sz="1800" b="1" kern="0" dirty="0" smtClean="0">
                          <a:solidFill>
                            <a:srgbClr val="C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((</a:t>
                      </a:r>
                      <a:r>
                        <a:rPr lang="en-US" sz="1800" b="1" kern="0" dirty="0" err="1" smtClean="0">
                          <a:solidFill>
                            <a:srgbClr val="C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fn</a:t>
                      </a:r>
                      <a:r>
                        <a:rPr lang="en-US" sz="1800" b="1" kern="0" dirty="0" smtClean="0">
                          <a:solidFill>
                            <a:srgbClr val="C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="1" kern="0" dirty="0" err="1" smtClean="0">
                          <a:solidFill>
                            <a:srgbClr val="C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ys</a:t>
                      </a:r>
                      <a:r>
                        <a:rPr lang="en-US" sz="1800" b="1" kern="0" dirty="0" smtClean="0">
                          <a:solidFill>
                            <a:srgbClr val="C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=&gt; </a:t>
                      </a:r>
                      <a:r>
                        <a:rPr lang="en-US" sz="1800" b="1" kern="0" dirty="0" err="1" smtClean="0">
                          <a:solidFill>
                            <a:srgbClr val="C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tl</a:t>
                      </a:r>
                      <a:r>
                        <a:rPr lang="en-US" sz="1800" b="1" kern="0" dirty="0" smtClean="0">
                          <a:solidFill>
                            <a:srgbClr val="C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="1" kern="0" dirty="0" err="1" smtClean="0">
                          <a:solidFill>
                            <a:srgbClr val="C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ys</a:t>
                      </a:r>
                      <a:r>
                        <a:rPr lang="en-US" sz="1800" b="1" kern="0" dirty="0" smtClean="0">
                          <a:solidFill>
                            <a:srgbClr val="C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), 3, </a:t>
                      </a:r>
                      <a:r>
                        <a:rPr lang="en-US" sz="1800" b="1" kern="0" dirty="0" err="1" smtClean="0">
                          <a:solidFill>
                            <a:srgbClr val="C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xs</a:t>
                      </a:r>
                      <a:r>
                        <a:rPr lang="en-US" sz="1800" b="1" kern="0" dirty="0" smtClean="0">
                          <a:solidFill>
                            <a:srgbClr val="C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0" dirty="0" err="1" smtClean="0">
                          <a:solidFill>
                            <a:srgbClr val="00B05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n_times</a:t>
                      </a:r>
                      <a:r>
                        <a:rPr lang="en-US" sz="1800" b="1" kern="0" dirty="0" smtClean="0">
                          <a:solidFill>
                            <a:srgbClr val="00B05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(</a:t>
                      </a:r>
                      <a:r>
                        <a:rPr lang="en-US" sz="1800" b="1" kern="0" dirty="0" err="1" smtClean="0">
                          <a:solidFill>
                            <a:srgbClr val="00B05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tl</a:t>
                      </a:r>
                      <a:r>
                        <a:rPr lang="en-US" sz="1800" b="1" kern="0" dirty="0" smtClean="0">
                          <a:solidFill>
                            <a:srgbClr val="00B05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, 3, </a:t>
                      </a:r>
                      <a:r>
                        <a:rPr lang="en-US" sz="1800" b="1" kern="0" dirty="0" err="1" smtClean="0">
                          <a:solidFill>
                            <a:srgbClr val="00B05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xs</a:t>
                      </a:r>
                      <a:r>
                        <a:rPr lang="en-US" sz="1800" b="1" kern="0" dirty="0" smtClean="0">
                          <a:solidFill>
                            <a:srgbClr val="00B05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2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125919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Remember - Functions are first-class values</a:t>
            </a:r>
          </a:p>
          <a:p>
            <a:pPr lvl="1"/>
            <a:r>
              <a:rPr lang="en-US" sz="2200" dirty="0" smtClean="0"/>
              <a:t>We can return them from functions</a:t>
            </a:r>
          </a:p>
          <a:p>
            <a:r>
              <a:rPr lang="en-US" sz="2600" dirty="0" smtClean="0"/>
              <a:t>Example:</a:t>
            </a:r>
          </a:p>
          <a:p>
            <a:endParaRPr lang="en-US" dirty="0" smtClean="0"/>
          </a:p>
          <a:p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28650" y="4773784"/>
            <a:ext cx="7886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/>
              <a:t>Has type 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-&gt; 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bool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) -&gt; (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-&gt; 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The REPL will print 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-&gt; 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bool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) -&gt; 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-&gt; 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/>
              <a:t>because it never prints an </a:t>
            </a:r>
            <a:r>
              <a:rPr lang="en-US" sz="2400" dirty="0" smtClean="0"/>
              <a:t>unnecessary parenthesis</a:t>
            </a:r>
            <a:endParaRPr lang="en-US" sz="2400" dirty="0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87465" y="3077279"/>
            <a:ext cx="4629037" cy="1570769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200" b="1" kern="0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fun</a:t>
            </a:r>
            <a:r>
              <a:rPr lang="en-US" sz="22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200" b="1" kern="0" dirty="0" err="1" smtClean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double_or_triple</a:t>
            </a:r>
            <a:r>
              <a:rPr lang="en-US" sz="2200" b="1" kern="0" dirty="0" smtClean="0">
                <a:latin typeface="Courier New" charset="0"/>
                <a:ea typeface="Courier New" charset="0"/>
                <a:cs typeface="Courier New" charset="0"/>
              </a:rPr>
              <a:t> f </a:t>
            </a:r>
            <a:r>
              <a:rPr lang="en-US" sz="2200" b="1" kern="0" dirty="0" smtClean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sz="2200" b="1" kern="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r>
              <a:rPr lang="en-US" sz="2200" b="1" kern="0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200" b="1" kern="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sz="2200" b="1" kern="0" dirty="0" smtClean="0">
                <a:latin typeface="Courier New" charset="0"/>
                <a:ea typeface="Courier New" charset="0"/>
                <a:cs typeface="Courier New" charset="0"/>
              </a:rPr>
              <a:t> f 7</a:t>
            </a:r>
          </a:p>
          <a:p>
            <a:r>
              <a:rPr lang="en-US" sz="2200" b="1" kern="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200" b="1" kern="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  <a:r>
              <a:rPr lang="en-US" sz="2200" b="1" kern="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200" b="1" kern="0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fn</a:t>
            </a:r>
            <a:r>
              <a:rPr lang="en-US" sz="2200" b="1" kern="0" dirty="0" smtClean="0">
                <a:latin typeface="Courier New" charset="0"/>
                <a:ea typeface="Courier New" charset="0"/>
                <a:cs typeface="Courier New" charset="0"/>
              </a:rPr>
              <a:t> x </a:t>
            </a:r>
            <a:r>
              <a:rPr lang="en-US" sz="2200" b="1" kern="0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=&gt;</a:t>
            </a:r>
            <a:r>
              <a:rPr lang="en-US" sz="2200" b="1" kern="0" dirty="0" smtClean="0">
                <a:latin typeface="Courier New" charset="0"/>
                <a:ea typeface="Courier New" charset="0"/>
                <a:cs typeface="Courier New" charset="0"/>
              </a:rPr>
              <a:t> 2 </a:t>
            </a:r>
            <a:r>
              <a:rPr lang="en-US" sz="2200" b="1" kern="0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sz="2200" b="1" kern="0" dirty="0" smtClean="0">
                <a:latin typeface="Courier New" charset="0"/>
                <a:ea typeface="Courier New" charset="0"/>
                <a:cs typeface="Courier New" charset="0"/>
              </a:rPr>
              <a:t> x</a:t>
            </a:r>
          </a:p>
          <a:p>
            <a:r>
              <a:rPr lang="en-US" sz="2200" b="1" kern="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200" b="1" kern="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en-US" sz="2200" b="1" kern="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200" b="1" kern="0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fn</a:t>
            </a:r>
            <a:r>
              <a:rPr lang="en-US" sz="2200" b="1" kern="0" dirty="0" smtClean="0">
                <a:latin typeface="Courier New" charset="0"/>
                <a:ea typeface="Courier New" charset="0"/>
                <a:cs typeface="Courier New" charset="0"/>
              </a:rPr>
              <a:t> x </a:t>
            </a:r>
            <a:r>
              <a:rPr lang="en-US" sz="2200" b="1" kern="0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=&gt;</a:t>
            </a:r>
            <a:r>
              <a:rPr lang="en-US" sz="2200" b="1" kern="0" dirty="0" smtClean="0">
                <a:latin typeface="Courier New" charset="0"/>
                <a:ea typeface="Courier New" charset="0"/>
                <a:cs typeface="Courier New" charset="0"/>
              </a:rPr>
              <a:t> 3 </a:t>
            </a:r>
            <a:r>
              <a:rPr lang="en-US" sz="2200" b="1" kern="0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sz="2200" b="1" kern="0" dirty="0" smtClean="0">
                <a:latin typeface="Courier New" charset="0"/>
                <a:ea typeface="Courier New" charset="0"/>
                <a:cs typeface="Courier New" charset="0"/>
              </a:rPr>
              <a:t> x</a:t>
            </a:r>
            <a:endParaRPr lang="en-US" sz="2200" b="1" kern="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2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High-order Hall of Fame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99618" y="1698495"/>
            <a:ext cx="7715731" cy="157714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/>
              <a:t>fun </a:t>
            </a:r>
            <a:r>
              <a:rPr lang="en-US" dirty="0">
                <a:solidFill>
                  <a:srgbClr val="7030A0"/>
                </a:solidFill>
              </a:rPr>
              <a:t>map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(f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xs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>
                <a:solidFill>
                  <a:srgbClr val="00B050"/>
                </a:solidFill>
              </a:rPr>
              <a:t>=</a:t>
            </a:r>
          </a:p>
          <a:p>
            <a:r>
              <a:rPr lang="en-US" dirty="0"/>
              <a:t> </a:t>
            </a:r>
            <a:r>
              <a:rPr lang="en-US" dirty="0"/>
              <a:t>  case </a:t>
            </a:r>
            <a:r>
              <a:rPr lang="en-US" dirty="0" err="1">
                <a:solidFill>
                  <a:schemeClr val="tx1"/>
                </a:solidFill>
              </a:rPr>
              <a:t>xs</a:t>
            </a:r>
            <a:r>
              <a:rPr lang="en-US" dirty="0"/>
              <a:t> of </a:t>
            </a:r>
          </a:p>
          <a:p>
            <a:r>
              <a:rPr lang="en-US" dirty="0"/>
              <a:t> </a:t>
            </a:r>
            <a:r>
              <a:rPr lang="en-US" dirty="0"/>
              <a:t>    </a:t>
            </a:r>
            <a:r>
              <a:rPr lang="en-US" dirty="0">
                <a:solidFill>
                  <a:schemeClr val="tx1"/>
                </a:solidFill>
              </a:rPr>
              <a:t>[]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=&gt;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[]</a:t>
            </a:r>
          </a:p>
          <a:p>
            <a:r>
              <a:rPr lang="en-US" dirty="0"/>
              <a:t>   </a:t>
            </a:r>
            <a:r>
              <a:rPr lang="en-US" dirty="0">
                <a:solidFill>
                  <a:srgbClr val="00B050"/>
                </a:solidFill>
              </a:rPr>
              <a:t>|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rgbClr val="00B050"/>
                </a:solidFill>
              </a:rPr>
              <a:t>::</a:t>
            </a:r>
            <a:r>
              <a:rPr lang="en-US" dirty="0" err="1">
                <a:solidFill>
                  <a:schemeClr val="tx1"/>
                </a:solidFill>
              </a:rPr>
              <a:t>xs</a:t>
            </a:r>
            <a:r>
              <a:rPr lang="en-US" dirty="0" err="1">
                <a:solidFill>
                  <a:schemeClr val="tx1"/>
                </a:solidFill>
              </a:rPr>
              <a:t>’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=&gt; </a:t>
            </a:r>
            <a:r>
              <a:rPr lang="en-US" dirty="0">
                <a:solidFill>
                  <a:schemeClr val="tx1"/>
                </a:solidFill>
              </a:rPr>
              <a:t>(f x)</a:t>
            </a:r>
            <a:r>
              <a:rPr lang="en-US" dirty="0">
                <a:solidFill>
                  <a:srgbClr val="00B050"/>
                </a:solidFill>
              </a:rPr>
              <a:t>:</a:t>
            </a:r>
            <a:r>
              <a:rPr lang="en-US" dirty="0">
                <a:solidFill>
                  <a:srgbClr val="00B050"/>
                </a:solidFill>
                <a:sym typeface="Wingdings" pitchFamily="2" charset="2"/>
              </a:rPr>
              <a:t>: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(map(f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dirty="0" err="1">
                <a:solidFill>
                  <a:schemeClr val="tx1"/>
                </a:solidFill>
                <a:sym typeface="Wingdings" pitchFamily="2" charset="2"/>
              </a:rPr>
              <a:t>xs’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))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99617" y="3810964"/>
            <a:ext cx="7715731" cy="231204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/>
              <a:t>fun </a:t>
            </a:r>
            <a:r>
              <a:rPr lang="en-US" dirty="0">
                <a:solidFill>
                  <a:srgbClr val="7030A0"/>
                </a:solidFill>
              </a:rPr>
              <a:t>filter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(f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xs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=</a:t>
            </a:r>
          </a:p>
          <a:p>
            <a:r>
              <a:rPr lang="en-US" dirty="0"/>
              <a:t> </a:t>
            </a:r>
            <a:r>
              <a:rPr lang="en-US" dirty="0"/>
              <a:t>  case </a:t>
            </a:r>
            <a:r>
              <a:rPr lang="en-US" dirty="0" err="1"/>
              <a:t>xs</a:t>
            </a:r>
            <a:r>
              <a:rPr lang="en-US" dirty="0"/>
              <a:t> of </a:t>
            </a:r>
          </a:p>
          <a:p>
            <a:r>
              <a:rPr lang="en-US" dirty="0"/>
              <a:t> </a:t>
            </a:r>
            <a:r>
              <a:rPr lang="en-US" dirty="0"/>
              <a:t>    </a:t>
            </a:r>
            <a:r>
              <a:rPr lang="en-US" dirty="0">
                <a:solidFill>
                  <a:schemeClr val="tx1"/>
                </a:solidFill>
              </a:rPr>
              <a:t>[] </a:t>
            </a:r>
            <a:r>
              <a:rPr lang="en-US" dirty="0">
                <a:solidFill>
                  <a:srgbClr val="00B050"/>
                </a:solidFill>
              </a:rPr>
              <a:t>=&gt;</a:t>
            </a:r>
            <a:r>
              <a:rPr lang="en-US" dirty="0">
                <a:solidFill>
                  <a:schemeClr val="tx1"/>
                </a:solidFill>
              </a:rPr>
              <a:t> []</a:t>
            </a:r>
          </a:p>
          <a:p>
            <a:r>
              <a:rPr lang="en-US" dirty="0">
                <a:solidFill>
                  <a:schemeClr val="tx1"/>
                </a:solidFill>
              </a:rPr>
              <a:t>   </a:t>
            </a:r>
            <a:r>
              <a:rPr lang="en-US" dirty="0">
                <a:solidFill>
                  <a:srgbClr val="00B050"/>
                </a:solidFill>
              </a:rPr>
              <a:t>|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rgbClr val="00B050"/>
                </a:solidFill>
              </a:rPr>
              <a:t>::</a:t>
            </a:r>
            <a:r>
              <a:rPr lang="en-US" dirty="0">
                <a:solidFill>
                  <a:schemeClr val="tx1"/>
                </a:solidFill>
              </a:rPr>
              <a:t>xs’ </a:t>
            </a:r>
            <a:r>
              <a:rPr lang="en-US" dirty="0">
                <a:solidFill>
                  <a:srgbClr val="00B050"/>
                </a:solidFill>
              </a:rPr>
              <a:t>=&gt;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if</a:t>
            </a:r>
            <a:r>
              <a:rPr lang="en-US" dirty="0">
                <a:solidFill>
                  <a:schemeClr val="tx1"/>
                </a:solidFill>
              </a:rPr>
              <a:t> f x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              </a:t>
            </a:r>
            <a:r>
              <a:rPr lang="en-US" dirty="0"/>
              <a:t>then</a:t>
            </a:r>
            <a:r>
              <a:rPr lang="en-US" dirty="0">
                <a:solidFill>
                  <a:schemeClr val="tx1"/>
                </a:solidFill>
              </a:rPr>
              <a:t> x</a:t>
            </a:r>
            <a:r>
              <a:rPr lang="en-US" dirty="0">
                <a:solidFill>
                  <a:srgbClr val="00B050"/>
                </a:solidFill>
              </a:rPr>
              <a:t>::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filter(f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xs</a:t>
            </a:r>
            <a:r>
              <a:rPr lang="en-US" dirty="0" err="1">
                <a:solidFill>
                  <a:schemeClr val="tx1"/>
                </a:solidFill>
              </a:rPr>
              <a:t>’</a:t>
            </a:r>
            <a:r>
              <a:rPr lang="en-US" dirty="0">
                <a:solidFill>
                  <a:schemeClr val="tx1"/>
                </a:solidFill>
              </a:rPr>
              <a:t>))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              </a:t>
            </a:r>
            <a:r>
              <a:rPr lang="en-US" dirty="0"/>
              <a:t>else</a:t>
            </a:r>
            <a:r>
              <a:rPr lang="en-US" dirty="0">
                <a:solidFill>
                  <a:schemeClr val="tx1"/>
                </a:solidFill>
              </a:rPr>
              <a:t> filter(f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xs</a:t>
            </a:r>
            <a:r>
              <a:rPr lang="en-US" dirty="0" err="1">
                <a:solidFill>
                  <a:schemeClr val="tx1"/>
                </a:solidFill>
              </a:rPr>
              <a:t>’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Fold</a:t>
            </a:r>
            <a:r>
              <a:rPr lang="en-US" sz="2400" dirty="0" smtClean="0"/>
              <a:t> (synonyms/close </a:t>
            </a:r>
            <a:r>
              <a:rPr lang="en-US" sz="2400" dirty="0"/>
              <a:t>relatives </a:t>
            </a:r>
            <a:r>
              <a:rPr lang="en-US" sz="2400" i="1" dirty="0" smtClean="0"/>
              <a:t>reduce</a:t>
            </a:r>
            <a:r>
              <a:rPr lang="en-US" sz="2400" dirty="0" smtClean="0"/>
              <a:t>, </a:t>
            </a:r>
            <a:r>
              <a:rPr lang="en-US" sz="2400" i="1" dirty="0"/>
              <a:t>inject</a:t>
            </a:r>
            <a:r>
              <a:rPr lang="en-US" sz="2400" dirty="0"/>
              <a:t>, etc.) is another very famous iterator over recursive </a:t>
            </a:r>
            <a:r>
              <a:rPr lang="en-US" sz="2400" dirty="0" smtClean="0"/>
              <a:t>structures</a:t>
            </a:r>
          </a:p>
          <a:p>
            <a:r>
              <a:rPr lang="en-US" sz="2400" dirty="0" smtClean="0"/>
              <a:t>Accumulates </a:t>
            </a:r>
            <a:r>
              <a:rPr lang="en-US" sz="2400" dirty="0"/>
              <a:t>an answer by repeatedly applying </a:t>
            </a:r>
            <a:r>
              <a:rPr lang="en-US" sz="2400" dirty="0" smtClean="0"/>
              <a:t>a function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en-US" sz="2400" dirty="0" smtClean="0"/>
              <a:t>the answer </a:t>
            </a:r>
            <a:r>
              <a:rPr lang="en-US" sz="2400" dirty="0"/>
              <a:t>so </a:t>
            </a:r>
            <a:r>
              <a:rPr lang="en-US" sz="2400" dirty="0" smtClean="0"/>
              <a:t>far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fold(f,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,[x1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x2, x3, x4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])</a:t>
            </a:r>
            <a:r>
              <a:rPr lang="en-US" sz="2000" dirty="0"/>
              <a:t> computes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f(f(f(f(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x1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),x2),x3),x4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87466" y="4203511"/>
            <a:ext cx="6802296" cy="1456509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/>
              <a:t>fun </a:t>
            </a:r>
            <a:r>
              <a:rPr lang="en-US" dirty="0">
                <a:solidFill>
                  <a:srgbClr val="7030A0"/>
                </a:solidFill>
              </a:rPr>
              <a:t>fold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acc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xs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=</a:t>
            </a:r>
          </a:p>
          <a:p>
            <a:r>
              <a:rPr lang="en-US" dirty="0"/>
              <a:t>   case </a:t>
            </a:r>
            <a:r>
              <a:rPr lang="en-US" dirty="0" err="1">
                <a:solidFill>
                  <a:schemeClr val="tx1"/>
                </a:solidFill>
              </a:rPr>
              <a:t>xs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of </a:t>
            </a:r>
          </a:p>
          <a:p>
            <a:r>
              <a:rPr lang="en-US" dirty="0"/>
              <a:t>     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[]</a:t>
            </a:r>
            <a:r>
              <a:rPr lang="en-US" dirty="0" smtClean="0"/>
              <a:t>    </a:t>
            </a:r>
            <a:r>
              <a:rPr lang="en-US" dirty="0">
                <a:solidFill>
                  <a:srgbClr val="00B050"/>
                </a:solidFill>
              </a:rPr>
              <a:t>=&gt;</a:t>
            </a:r>
            <a:r>
              <a:rPr lang="en-US" dirty="0"/>
              <a:t> </a:t>
            </a:r>
            <a:r>
              <a:rPr lang="en-US" dirty="0" err="1">
                <a:solidFill>
                  <a:schemeClr val="tx1"/>
                </a:solidFill>
              </a:rPr>
              <a:t>acc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  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rgbClr val="00B050"/>
                </a:solidFill>
              </a:rPr>
              <a:t>::</a:t>
            </a:r>
            <a:r>
              <a:rPr lang="en-US" dirty="0" err="1" smtClean="0">
                <a:solidFill>
                  <a:schemeClr val="tx1"/>
                </a:solidFill>
              </a:rPr>
              <a:t>xs’</a:t>
            </a:r>
            <a:r>
              <a:rPr lang="en-US" dirty="0" smtClean="0"/>
              <a:t> </a:t>
            </a:r>
            <a:r>
              <a:rPr lang="en-US" dirty="0">
                <a:solidFill>
                  <a:srgbClr val="00B050"/>
                </a:solidFill>
              </a:rPr>
              <a:t>=&gt;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fold(f, f(</a:t>
            </a:r>
            <a:r>
              <a:rPr lang="en-US" dirty="0" err="1">
                <a:solidFill>
                  <a:schemeClr val="tx1"/>
                </a:solidFill>
              </a:rPr>
              <a:t>acc</a:t>
            </a:r>
            <a:r>
              <a:rPr lang="en-US" dirty="0" smtClean="0">
                <a:solidFill>
                  <a:schemeClr val="tx1"/>
                </a:solidFill>
              </a:rPr>
              <a:t>, x</a:t>
            </a:r>
            <a:r>
              <a:rPr lang="en-US" dirty="0">
                <a:solidFill>
                  <a:schemeClr val="tx1"/>
                </a:solidFill>
              </a:rPr>
              <a:t>), </a:t>
            </a:r>
            <a:r>
              <a:rPr lang="en-US" dirty="0" err="1" smtClean="0">
                <a:solidFill>
                  <a:schemeClr val="tx1"/>
                </a:solidFill>
              </a:rPr>
              <a:t>xs’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571" y="5895206"/>
            <a:ext cx="818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fold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('a * 'b -&gt; 'a) * 'a * 'b list -&gt; 'a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2375</TotalTime>
  <Words>559</Words>
  <Application>Microsoft Macintosh PowerPoint</Application>
  <PresentationFormat>On-screen Show (4:3)</PresentationFormat>
  <Paragraphs>122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Courier New</vt:lpstr>
      <vt:lpstr>Wingdings</vt:lpstr>
      <vt:lpstr>Arial</vt:lpstr>
      <vt:lpstr>Office Theme</vt:lpstr>
      <vt:lpstr>CSE 341 Section 3</vt:lpstr>
      <vt:lpstr>Today’s Agenda</vt:lpstr>
      <vt:lpstr>What is in a Standard Library?</vt:lpstr>
      <vt:lpstr>Standard Library Documentation</vt:lpstr>
      <vt:lpstr>Anonymous Functions</vt:lpstr>
      <vt:lpstr>"Unnecessary Function Wrapping"</vt:lpstr>
      <vt:lpstr>Returning Functions</vt:lpstr>
      <vt:lpstr>High-order Hall of Fame</vt:lpstr>
      <vt:lpstr>Fold</vt:lpstr>
      <vt:lpstr>Practice - Tree Example</vt:lpstr>
      <vt:lpstr>Practice - Expression 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 Section 1</dc:title>
  <dc:creator>Nicholas Shahan</dc:creator>
  <cp:lastModifiedBy>Nicholas Shahan</cp:lastModifiedBy>
  <cp:revision>56</cp:revision>
  <dcterms:created xsi:type="dcterms:W3CDTF">2016-04-06T21:37:56Z</dcterms:created>
  <dcterms:modified xsi:type="dcterms:W3CDTF">2016-04-14T22:21:27Z</dcterms:modified>
</cp:coreProperties>
</file>