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61" r:id="rId3"/>
    <p:sldId id="298" r:id="rId4"/>
    <p:sldId id="295" r:id="rId5"/>
    <p:sldId id="297" r:id="rId6"/>
    <p:sldId id="290" r:id="rId7"/>
    <p:sldId id="292" r:id="rId8"/>
    <p:sldId id="291" r:id="rId9"/>
    <p:sldId id="293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017"/>
  </p:normalViewPr>
  <p:slideViewPr>
    <p:cSldViewPr snapToGrid="0" snapToObjects="1">
      <p:cViewPr varScale="1">
        <p:scale>
          <a:sx n="109" d="100"/>
          <a:sy n="109" d="100"/>
        </p:scale>
        <p:origin x="1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5/26/16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5/26/16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5/26/16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5/26/16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by-doc.org/core-2.2.3/Comparable.html" TargetMode="External"/><Relationship Id="rId3" Type="http://schemas.openxmlformats.org/officeDocument/2006/relationships/hyperlink" Target="http://ruby-doc.org/core-2.2.3/Enumerabl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Shahan</a:t>
            </a:r>
          </a:p>
          <a:p>
            <a:r>
              <a:rPr lang="en-US" dirty="0"/>
              <a:t>Spring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Cody Schroeder, and Dan Grossman</a:t>
            </a:r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80" y="2000252"/>
            <a:ext cx="1905000" cy="1146175"/>
          </a:xfrm>
          <a:prstGeom prst="rect">
            <a:avLst/>
          </a:prstGeom>
          <a:noFill/>
        </p:spPr>
      </p:pic>
      <p:pic>
        <p:nvPicPr>
          <p:cNvPr id="6" name="Picture 5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480" y="188753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Visitor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template for handling a functional composition in OOP</a:t>
            </a:r>
          </a:p>
          <a:p>
            <a:pPr lvl="1"/>
            <a:r>
              <a:rPr lang="en-US" dirty="0"/>
              <a:t>OOP wants to group code by classes</a:t>
            </a:r>
          </a:p>
          <a:p>
            <a:pPr lvl="1"/>
            <a:r>
              <a:rPr lang="en-US" dirty="0"/>
              <a:t>We want code grouped by functions</a:t>
            </a:r>
          </a:p>
          <a:p>
            <a:pPr lvl="2"/>
            <a:r>
              <a:rPr lang="en-US" dirty="0"/>
              <a:t>This makes it easier to add operations at a later time.</a:t>
            </a:r>
          </a:p>
          <a:p>
            <a:r>
              <a:rPr lang="en-US" dirty="0"/>
              <a:t>Relies on Double Dispatch!!!</a:t>
            </a:r>
          </a:p>
          <a:p>
            <a:pPr lvl="1"/>
            <a:r>
              <a:rPr lang="en-US" dirty="0"/>
              <a:t>Dispatch based on (</a:t>
            </a:r>
            <a:r>
              <a:rPr lang="en-US" dirty="0" err="1"/>
              <a:t>VisitorType</a:t>
            </a:r>
            <a:r>
              <a:rPr lang="en-US" dirty="0"/>
              <a:t>, </a:t>
            </a:r>
            <a:r>
              <a:rPr lang="en-US" dirty="0" err="1"/>
              <a:t>ValueType</a:t>
            </a:r>
            <a:r>
              <a:rPr lang="en-US" dirty="0"/>
              <a:t>) pairs.</a:t>
            </a:r>
          </a:p>
          <a:p>
            <a:r>
              <a:rPr lang="en-US" dirty="0"/>
              <a:t>Often used to compute over AST’s (abstract syntax trees)</a:t>
            </a:r>
          </a:p>
          <a:p>
            <a:pPr lvl="1"/>
            <a:r>
              <a:rPr lang="en-US" dirty="0"/>
              <a:t>Heavily used in compilers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Double Dispatch Again</a:t>
            </a:r>
          </a:p>
          <a:p>
            <a:r>
              <a:rPr lang="en-US" dirty="0" err="1"/>
              <a:t>Mixins</a:t>
            </a:r>
            <a:endParaRPr lang="en-US" dirty="0"/>
          </a:p>
          <a:p>
            <a:r>
              <a:rPr lang="en-US" dirty="0"/>
              <a:t>The Visitor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Dispatch is the </a:t>
            </a:r>
            <a:r>
              <a:rPr lang="en-US" i="1" dirty="0"/>
              <a:t>runtime</a:t>
            </a:r>
            <a:r>
              <a:rPr lang="en-US" dirty="0"/>
              <a:t> procedure for looking up which function to call based on the parameters given:</a:t>
            </a:r>
          </a:p>
          <a:p>
            <a:r>
              <a:rPr lang="en-US" dirty="0"/>
              <a:t>Ruby (and Java) use </a:t>
            </a:r>
            <a:r>
              <a:rPr lang="en-US" i="1" dirty="0">
                <a:solidFill>
                  <a:srgbClr val="0070C0"/>
                </a:solidFill>
              </a:rPr>
              <a:t>Single Dispatch</a:t>
            </a:r>
            <a:r>
              <a:rPr lang="en-US" dirty="0"/>
              <a:t> on the implicit </a:t>
            </a:r>
            <a:r>
              <a:rPr lang="en-US" b="1" dirty="0"/>
              <a:t>self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Uses runtime class of </a:t>
            </a:r>
            <a:r>
              <a:rPr lang="en-US" b="1" dirty="0"/>
              <a:t>self</a:t>
            </a:r>
            <a:r>
              <a:rPr lang="en-US" dirty="0"/>
              <a:t> to lookup the method when a call is made</a:t>
            </a:r>
          </a:p>
          <a:p>
            <a:pPr lvl="1"/>
            <a:r>
              <a:rPr lang="en-US" dirty="0"/>
              <a:t>This is what you learned in CSE 143</a:t>
            </a:r>
          </a:p>
          <a:p>
            <a:r>
              <a:rPr lang="en-US" i="1" dirty="0">
                <a:solidFill>
                  <a:srgbClr val="0070C0"/>
                </a:solidFill>
              </a:rPr>
              <a:t>Double Dispatch</a:t>
            </a:r>
            <a:r>
              <a:rPr lang="en-US" dirty="0"/>
              <a:t> uses the runtime classes of both </a:t>
            </a:r>
            <a:r>
              <a:rPr lang="en-US" b="1" dirty="0"/>
              <a:t>self</a:t>
            </a:r>
            <a:r>
              <a:rPr lang="en-US" dirty="0"/>
              <a:t> and a single method parameter</a:t>
            </a:r>
          </a:p>
          <a:p>
            <a:pPr lvl="1"/>
            <a:r>
              <a:rPr lang="en-US" dirty="0"/>
              <a:t>Ruby/Java do not have this, but we can emulate it</a:t>
            </a:r>
          </a:p>
          <a:p>
            <a:pPr lvl="1"/>
            <a:r>
              <a:rPr lang="en-US" dirty="0"/>
              <a:t>This is what you will do in HW7</a:t>
            </a:r>
          </a:p>
          <a:p>
            <a:r>
              <a:rPr lang="en-US" dirty="0"/>
              <a:t>You can dispatch on any number of the parameters and the general term for this is </a:t>
            </a:r>
            <a:r>
              <a:rPr lang="en-US" i="1" dirty="0">
                <a:solidFill>
                  <a:srgbClr val="0070C0"/>
                </a:solidFill>
              </a:rPr>
              <a:t>Multiple Dispatch</a:t>
            </a:r>
            <a:r>
              <a:rPr lang="en-US" dirty="0"/>
              <a:t> or </a:t>
            </a:r>
            <a:r>
              <a:rPr lang="en-US" i="1" dirty="0" err="1" smtClean="0">
                <a:solidFill>
                  <a:srgbClr val="0070C0"/>
                </a:solidFill>
              </a:rPr>
              <a:t>Multimethods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Emulating Double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emulate </a:t>
            </a:r>
            <a:r>
              <a:rPr lang="en-US" dirty="0"/>
              <a:t>double dispatch in </a:t>
            </a:r>
            <a:r>
              <a:rPr lang="en-US" dirty="0" smtClean="0"/>
              <a:t>Ruby (on HW7) just use </a:t>
            </a:r>
            <a:r>
              <a:rPr lang="en-US" dirty="0"/>
              <a:t>the built-in single dispatch procedure </a:t>
            </a:r>
            <a:r>
              <a:rPr lang="en-US" b="1" i="1" dirty="0"/>
              <a:t>twice!</a:t>
            </a:r>
          </a:p>
          <a:p>
            <a:pPr lvl="1"/>
            <a:r>
              <a:rPr lang="en-US" dirty="0"/>
              <a:t>Have the principal method immediately call another method on its </a:t>
            </a:r>
            <a:r>
              <a:rPr lang="en-US" i="1" dirty="0"/>
              <a:t>first parameter</a:t>
            </a:r>
            <a:r>
              <a:rPr lang="en-US" dirty="0"/>
              <a:t>, passing </a:t>
            </a:r>
            <a:r>
              <a:rPr lang="en-US" b="1" dirty="0"/>
              <a:t>self</a:t>
            </a:r>
            <a:r>
              <a:rPr lang="en-US" dirty="0"/>
              <a:t> </a:t>
            </a:r>
            <a:r>
              <a:rPr lang="en-US" dirty="0"/>
              <a:t>as an argument</a:t>
            </a:r>
          </a:p>
          <a:p>
            <a:pPr lvl="1"/>
            <a:r>
              <a:rPr lang="en-US" dirty="0"/>
              <a:t>The second call will implicitly know the class of the </a:t>
            </a:r>
            <a:r>
              <a:rPr lang="en-US" b="1" dirty="0"/>
              <a:t>self</a:t>
            </a:r>
            <a:r>
              <a:rPr lang="en-US" dirty="0"/>
              <a:t> </a:t>
            </a:r>
            <a:r>
              <a:rPr lang="en-US" dirty="0"/>
              <a:t>parameter</a:t>
            </a:r>
          </a:p>
          <a:p>
            <a:pPr lvl="1"/>
            <a:r>
              <a:rPr lang="en-US" dirty="0"/>
              <a:t>It will also know the class of the </a:t>
            </a:r>
            <a:r>
              <a:rPr lang="en-US" i="1" dirty="0"/>
              <a:t>first parameter </a:t>
            </a:r>
            <a:r>
              <a:rPr lang="en-US" dirty="0"/>
              <a:t>of the principal method, because of </a:t>
            </a:r>
            <a:r>
              <a:rPr lang="en-US" i="1" dirty="0">
                <a:solidFill>
                  <a:srgbClr val="0070C0"/>
                </a:solidFill>
              </a:rPr>
              <a:t>Single Dispatch</a:t>
            </a:r>
          </a:p>
          <a:p>
            <a:r>
              <a:rPr lang="en-US" dirty="0"/>
              <a:t>There are other ways to emulate double dispatch</a:t>
            </a:r>
          </a:p>
          <a:p>
            <a:pPr lvl="1"/>
            <a:r>
              <a:rPr lang="en-US" dirty="0" smtClean="0"/>
              <a:t>Found </a:t>
            </a:r>
            <a:r>
              <a:rPr lang="en-US" dirty="0"/>
              <a:t>as an idiom in SML by using case expressions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6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Dispatch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50" y="1980047"/>
            <a:ext cx="3298581" cy="381115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class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b="1" kern="0" dirty="0"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latin typeface="Courier New" pitchFamily="49" charset="0"/>
              </a:rPr>
              <a:t>x.fWithA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self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fWithA</a:t>
            </a:r>
            <a:r>
              <a:rPr lang="en-US" b="1" kern="0" dirty="0">
                <a:latin typeface="Courier New" pitchFamily="49" charset="0"/>
              </a:rPr>
              <a:t> a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a, a) case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fWithB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latin typeface="Courier New" pitchFamily="49" charset="0"/>
              </a:rPr>
              <a:t>b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b, a) case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0438" y="1980047"/>
            <a:ext cx="3298581" cy="381115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class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x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latin typeface="Courier New" pitchFamily="49" charset="0"/>
              </a:rPr>
              <a:t>x.fWithB</a:t>
            </a:r>
            <a:r>
              <a:rPr lang="en-US" b="1" kern="0" dirty="0" smtClean="0"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self  end  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fWithA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a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a, b) 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case"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end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err="1" smtClean="0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fWithB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kern="0" dirty="0" smtClean="0">
                <a:latin typeface="Courier New" pitchFamily="49" charset="0"/>
              </a:rPr>
              <a:t>b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"(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b, b) case</a:t>
            </a:r>
            <a:r>
              <a:rPr lang="en-US" b="1" kern="0" dirty="0" smtClean="0">
                <a:solidFill>
                  <a:srgbClr val="00B050"/>
                </a:solidFill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ourier New" pitchFamily="49" charset="0"/>
              </a:rPr>
              <a:t>end</a:t>
            </a:r>
            <a:endParaRPr lang="en-US" b="1" kern="0" dirty="0" smtClean="0">
              <a:solidFill>
                <a:srgbClr val="0070C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i="1" dirty="0" err="1"/>
              <a:t>mixin</a:t>
            </a:r>
            <a:r>
              <a:rPr lang="en-US" dirty="0"/>
              <a:t> is (just) a collection of methods</a:t>
            </a:r>
          </a:p>
          <a:p>
            <a:pPr lvl="1"/>
            <a:r>
              <a:rPr lang="en-US" sz="2200" dirty="0"/>
              <a:t>Less than a class: no instances of it</a:t>
            </a:r>
          </a:p>
          <a:p>
            <a:r>
              <a:rPr lang="en-US" dirty="0"/>
              <a:t>Languages with </a:t>
            </a:r>
            <a:r>
              <a:rPr lang="en-US" dirty="0" err="1"/>
              <a:t>mixins</a:t>
            </a:r>
            <a:r>
              <a:rPr lang="en-US" dirty="0"/>
              <a:t> (e.g., Ruby modules) typically let a class have one superclass but </a:t>
            </a:r>
            <a:r>
              <a:rPr lang="en-US" i="1" dirty="0"/>
              <a:t>include</a:t>
            </a:r>
            <a:r>
              <a:rPr lang="en-US" dirty="0"/>
              <a:t> any number of </a:t>
            </a:r>
            <a:r>
              <a:rPr lang="en-US" dirty="0" err="1"/>
              <a:t>mixins</a:t>
            </a:r>
            <a:endParaRPr lang="en-US" dirty="0"/>
          </a:p>
          <a:p>
            <a:r>
              <a:rPr lang="en-US" dirty="0"/>
              <a:t>Semantics: </a:t>
            </a:r>
            <a:r>
              <a:rPr lang="en-US" i="1" dirty="0"/>
              <a:t>Including a </a:t>
            </a:r>
            <a:r>
              <a:rPr lang="en-US" i="1" dirty="0" err="1"/>
              <a:t>mixin</a:t>
            </a:r>
            <a:r>
              <a:rPr lang="en-US" i="1" dirty="0"/>
              <a:t> makes its methods part of the class</a:t>
            </a:r>
          </a:p>
          <a:p>
            <a:pPr lvl="1"/>
            <a:r>
              <a:rPr lang="en-US" sz="2200" dirty="0"/>
              <a:t>Extending or overriding in the order </a:t>
            </a:r>
            <a:r>
              <a:rPr lang="en-US" sz="2200" dirty="0" err="1"/>
              <a:t>mixins</a:t>
            </a:r>
            <a:r>
              <a:rPr lang="en-US" sz="2200" dirty="0"/>
              <a:t> are included in the class definition</a:t>
            </a:r>
          </a:p>
          <a:p>
            <a:pPr lvl="1"/>
            <a:r>
              <a:rPr lang="en-US" sz="2200" dirty="0"/>
              <a:t>More powerful than helper methods because </a:t>
            </a:r>
            <a:r>
              <a:rPr lang="en-US" sz="2200" dirty="0" err="1"/>
              <a:t>mixin</a:t>
            </a:r>
            <a:r>
              <a:rPr lang="en-US" sz="2200" dirty="0"/>
              <a:t> methods can access methods (and instance variables) on self not defined in the </a:t>
            </a:r>
            <a:r>
              <a:rPr lang="en-US" sz="2200" dirty="0" err="1"/>
              <a:t>mixin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50" y="1546293"/>
            <a:ext cx="7418070" cy="48100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module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Doubler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double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latin typeface="Courier New" pitchFamily="49" charset="0"/>
              </a:rPr>
              <a:t>+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00B050"/>
                </a:solidFill>
                <a:latin typeface="Courier New" pitchFamily="49" charset="0"/>
              </a:rPr>
              <a:t># assume included in classes w/ +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include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latin typeface="Courier New" pitchFamily="49" charset="0"/>
              </a:rPr>
              <a:t>Doubler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class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solidFill>
                  <a:srgbClr val="7030A0"/>
                </a:solidFill>
                <a:latin typeface="Courier New" pitchFamily="49" charset="0"/>
              </a:rPr>
              <a:t>AnotherPt</a:t>
            </a:r>
            <a:endParaRPr lang="en-US" b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attr_accessor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:x</a:t>
            </a:r>
            <a:r>
              <a:rPr lang="en-US" b="1" kern="0" dirty="0">
                <a:latin typeface="Courier New" pitchFamily="49" charset="0"/>
              </a:rPr>
              <a:t>,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:y</a:t>
            </a: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include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 err="1">
                <a:latin typeface="Courier New" pitchFamily="49" charset="0"/>
              </a:rPr>
              <a:t>Doubler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def</a:t>
            </a: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kern="0" dirty="0">
                <a:solidFill>
                  <a:srgbClr val="7030A0"/>
                </a:solidFill>
                <a:latin typeface="Courier New" pitchFamily="49" charset="0"/>
              </a:rPr>
              <a:t>+ </a:t>
            </a:r>
            <a:r>
              <a:rPr lang="en-US" b="1" kern="0" dirty="0">
                <a:latin typeface="Courier New" pitchFamily="49" charset="0"/>
              </a:rPr>
              <a:t>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latin typeface="Courier New" pitchFamily="49" charset="0"/>
              </a:rPr>
              <a:t>AnotherPt.new</a:t>
            </a:r>
            <a:endParaRPr lang="en-US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ans.x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 err="1">
                <a:latin typeface="Courier New" pitchFamily="49" charset="0"/>
              </a:rPr>
              <a:t>.x</a:t>
            </a:r>
            <a:r>
              <a:rPr lang="en-US" b="1" kern="0" dirty="0">
                <a:latin typeface="Courier New" pitchFamily="49" charset="0"/>
              </a:rPr>
              <a:t> + </a:t>
            </a:r>
            <a:r>
              <a:rPr lang="en-US" b="1" kern="0" dirty="0" err="1">
                <a:latin typeface="Courier New" pitchFamily="49" charset="0"/>
              </a:rPr>
              <a:t>other.x</a:t>
            </a:r>
            <a:endParaRPr lang="en-US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ans.y</a:t>
            </a:r>
            <a:r>
              <a:rPr lang="en-US" b="1" kern="0" dirty="0">
                <a:latin typeface="Courier New" pitchFamily="49" charset="0"/>
              </a:rPr>
              <a:t> = </a:t>
            </a:r>
            <a:r>
              <a:rPr lang="en-US" b="1" kern="0" dirty="0" err="1">
                <a:solidFill>
                  <a:srgbClr val="0070C0"/>
                </a:solidFill>
                <a:latin typeface="Courier New" pitchFamily="49" charset="0"/>
              </a:rPr>
              <a:t>self</a:t>
            </a:r>
            <a:r>
              <a:rPr lang="en-US" b="1" kern="0" dirty="0" err="1">
                <a:latin typeface="Courier New" pitchFamily="49" charset="0"/>
              </a:rPr>
              <a:t>.y</a:t>
            </a:r>
            <a:r>
              <a:rPr lang="en-US" b="1" kern="0" dirty="0">
                <a:latin typeface="Courier New" pitchFamily="49" charset="0"/>
              </a:rPr>
              <a:t> + </a:t>
            </a:r>
            <a:r>
              <a:rPr lang="en-US" b="1" kern="0" dirty="0" err="1">
                <a:latin typeface="Courier New" pitchFamily="49" charset="0"/>
              </a:rPr>
              <a:t>other.y</a:t>
            </a:r>
            <a:endParaRPr lang="en-US" b="1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latin typeface="Courier New" pitchFamily="49" charset="0"/>
              </a:rPr>
              <a:t>    </a:t>
            </a:r>
            <a:r>
              <a:rPr lang="en-US" b="1" kern="0" dirty="0" err="1">
                <a:latin typeface="Courier New" pitchFamily="49" charset="0"/>
              </a:rPr>
              <a:t>ans</a:t>
            </a: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b="1" kern="0" dirty="0">
                <a:solidFill>
                  <a:srgbClr val="0070C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b="1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Lookup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10877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Mixins</a:t>
            </a:r>
            <a:r>
              <a:rPr lang="en-US" dirty="0"/>
              <a:t> change our lookup rules slightly:</a:t>
            </a:r>
          </a:p>
          <a:p>
            <a:r>
              <a:rPr lang="en-US" dirty="0"/>
              <a:t>When looking for receiver </a:t>
            </a:r>
            <a:r>
              <a:rPr lang="en-US" b="1" dirty="0" err="1"/>
              <a:t>obj</a:t>
            </a:r>
            <a:r>
              <a:rPr lang="en-US" dirty="0" err="1"/>
              <a:t>'s</a:t>
            </a:r>
            <a:r>
              <a:rPr lang="en-US" dirty="0"/>
              <a:t> method </a:t>
            </a:r>
            <a:r>
              <a:rPr lang="en-US" b="1" dirty="0"/>
              <a:t>m</a:t>
            </a:r>
            <a:r>
              <a:rPr lang="en-US" dirty="0"/>
              <a:t>, look in </a:t>
            </a:r>
            <a:r>
              <a:rPr lang="en-US" b="1" dirty="0" err="1"/>
              <a:t>obj</a:t>
            </a:r>
            <a:r>
              <a:rPr lang="en-US" dirty="0" err="1"/>
              <a:t>'s</a:t>
            </a:r>
            <a:r>
              <a:rPr lang="en-US" dirty="0"/>
              <a:t> class, then </a:t>
            </a:r>
            <a:r>
              <a:rPr lang="en-US" dirty="0" err="1"/>
              <a:t>mixins</a:t>
            </a:r>
            <a:r>
              <a:rPr lang="en-US" dirty="0"/>
              <a:t> that class includes (later includes shadow), then </a:t>
            </a:r>
            <a:r>
              <a:rPr lang="en-US" b="1" dirty="0" err="1"/>
              <a:t>obj</a:t>
            </a:r>
            <a:r>
              <a:rPr lang="en-US" dirty="0" err="1"/>
              <a:t>'s</a:t>
            </a:r>
            <a:r>
              <a:rPr lang="en-US" dirty="0"/>
              <a:t> </a:t>
            </a:r>
            <a:r>
              <a:rPr lang="en-US" i="1" dirty="0"/>
              <a:t>superclass</a:t>
            </a:r>
            <a:r>
              <a:rPr lang="en-US" dirty="0"/>
              <a:t>, then the </a:t>
            </a:r>
            <a:r>
              <a:rPr lang="en-US" i="1" dirty="0"/>
              <a:t>superclass</a:t>
            </a:r>
            <a:r>
              <a:rPr lang="en-US" dirty="0"/>
              <a:t>' </a:t>
            </a:r>
            <a:r>
              <a:rPr lang="en-US" dirty="0" err="1"/>
              <a:t>mixins</a:t>
            </a:r>
            <a:r>
              <a:rPr lang="en-US" dirty="0"/>
              <a:t>, etc.</a:t>
            </a:r>
          </a:p>
          <a:p>
            <a:r>
              <a:rPr lang="en-US" dirty="0"/>
              <a:t>As for instance variables, the </a:t>
            </a:r>
            <a:r>
              <a:rPr lang="en-US" dirty="0" err="1"/>
              <a:t>mixin</a:t>
            </a:r>
            <a:r>
              <a:rPr lang="en-US" dirty="0"/>
              <a:t> methods are included in the same object</a:t>
            </a:r>
          </a:p>
          <a:p>
            <a:pPr lvl="1"/>
            <a:r>
              <a:rPr lang="en-US" dirty="0"/>
              <a:t>So usually bad style for </a:t>
            </a:r>
            <a:r>
              <a:rPr lang="en-US" dirty="0" err="1"/>
              <a:t>mixin</a:t>
            </a:r>
            <a:r>
              <a:rPr lang="en-US" dirty="0"/>
              <a:t> methods to use instance variables since names can clash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 Big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two most popular/useful </a:t>
            </a:r>
            <a:r>
              <a:rPr lang="en-US" dirty="0" err="1"/>
              <a:t>mixins</a:t>
            </a:r>
            <a:r>
              <a:rPr lang="en-US" dirty="0"/>
              <a:t> in Ruby:</a:t>
            </a:r>
          </a:p>
          <a:p>
            <a:r>
              <a:rPr lang="en-US" dirty="0"/>
              <a:t>Comparable: Defines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pPr lvl="1"/>
            <a:r>
              <a:rPr lang="en-US" sz="1900" dirty="0">
                <a:hlinkClick r:id="rId2"/>
              </a:rPr>
              <a:t>http://ruby-doc.org/core-2.2.3/Comparable.html</a:t>
            </a:r>
            <a:endParaRPr lang="en-US" sz="1900" dirty="0"/>
          </a:p>
          <a:p>
            <a:r>
              <a:rPr lang="en-US" dirty="0"/>
              <a:t>Enumerable:  Defines many iterators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)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pPr lvl="1"/>
            <a:r>
              <a:rPr lang="en-US" sz="1900" dirty="0">
                <a:hlinkClick r:id="rId3"/>
              </a:rPr>
              <a:t>http://ruby-doc.org/core-2.2.3/Enumerable.html</a:t>
            </a:r>
            <a:endParaRPr lang="en-US" sz="1900" dirty="0"/>
          </a:p>
          <a:p>
            <a:r>
              <a:rPr lang="en-US" dirty="0"/>
              <a:t>Great examples of using </a:t>
            </a:r>
            <a:r>
              <a:rPr lang="en-US" dirty="0" err="1"/>
              <a:t>mixins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Classes including them get a bunch of methods for just a little work</a:t>
            </a:r>
          </a:p>
          <a:p>
            <a:pPr lvl="1"/>
            <a:r>
              <a:rPr lang="en-US" dirty="0"/>
              <a:t>Classes do not “spend” their “one superclass” for this</a:t>
            </a:r>
          </a:p>
          <a:p>
            <a:pPr lvl="1"/>
            <a:r>
              <a:rPr lang="en-US" dirty="0"/>
              <a:t>Does not bring on the complexity of multiple inheritance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4909</TotalTime>
  <Words>621</Words>
  <Application>Microsoft Macintosh PowerPoint</Application>
  <PresentationFormat>On-screen Show (4:3)</PresentationFormat>
  <Paragraphs>109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Courier New</vt:lpstr>
      <vt:lpstr>Arial</vt:lpstr>
      <vt:lpstr>Office Theme</vt:lpstr>
      <vt:lpstr>CSE 341 Section 9</vt:lpstr>
      <vt:lpstr>Today’s Agenda</vt:lpstr>
      <vt:lpstr>Dispatch Overview</vt:lpstr>
      <vt:lpstr>Emulating Double Dispatch</vt:lpstr>
      <vt:lpstr>Double Dispatch Example</vt:lpstr>
      <vt:lpstr>Mixins</vt:lpstr>
      <vt:lpstr>Mixin Example</vt:lpstr>
      <vt:lpstr>Method Lookup Rules</vt:lpstr>
      <vt:lpstr>The Two Big Ones</vt:lpstr>
      <vt:lpstr>The Visitor Pattern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Nicholas Shahan</cp:lastModifiedBy>
  <cp:revision>128</cp:revision>
  <dcterms:created xsi:type="dcterms:W3CDTF">2016-04-06T21:37:56Z</dcterms:created>
  <dcterms:modified xsi:type="dcterms:W3CDTF">2016-05-26T21:36:47Z</dcterms:modified>
</cp:coreProperties>
</file>