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81222" autoAdjust="0"/>
  </p:normalViewPr>
  <p:slideViewPr>
    <p:cSldViewPr snapToGrid="0">
      <p:cViewPr varScale="1">
        <p:scale>
          <a:sx n="79" d="100"/>
          <a:sy n="79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3F07D-6B44-4138-A736-A207401ADA07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F1982-51AF-4F83-8E1D-B84496D45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67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baseline="0" dirty="0"/>
              <a:t>Demo Topics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Note: Installation</a:t>
            </a:r>
            <a:r>
              <a:rPr lang="en-US" baseline="0" dirty="0"/>
              <a:t> instructions &amp; guide found on course website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/>
              <a:t>Control and Meta keys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Buffers C-x o,  C-b</a:t>
            </a:r>
            <a:endParaRPr lang="en-US" baseline="0" dirty="0"/>
          </a:p>
          <a:p>
            <a:pPr marL="628650" lvl="1" indent="-171450">
              <a:buFont typeface="Arial"/>
              <a:buChar char="•"/>
            </a:pPr>
            <a:r>
              <a:rPr lang="en-US" baseline="0" dirty="0"/>
              <a:t>SML </a:t>
            </a:r>
            <a:r>
              <a:rPr lang="en-US" baseline="0" dirty="0" smtClean="0"/>
              <a:t>C-c C-s</a:t>
            </a:r>
            <a:endParaRPr lang="en-US" baseline="0" dirty="0"/>
          </a:p>
          <a:p>
            <a:pPr marL="628650" lvl="1" indent="-171450">
              <a:buFont typeface="Arial"/>
              <a:buChar char="•"/>
            </a:pPr>
            <a:r>
              <a:rPr lang="en-US" baseline="0" dirty="0"/>
              <a:t>Open / Save / </a:t>
            </a:r>
            <a:r>
              <a:rPr lang="en-US" baseline="0" dirty="0" smtClean="0"/>
              <a:t>Close    C-x C-f  / C-x C-s / C-x k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Highlight  C-SPACE</a:t>
            </a:r>
            <a:endParaRPr lang="en-US" baseline="0" dirty="0"/>
          </a:p>
          <a:p>
            <a:pPr marL="628650" lvl="1" indent="-171450">
              <a:buFont typeface="Arial"/>
              <a:buChar char="•"/>
            </a:pPr>
            <a:r>
              <a:rPr lang="en-US" baseline="0" dirty="0"/>
              <a:t>Cut / Copy / </a:t>
            </a:r>
            <a:r>
              <a:rPr lang="en-US" baseline="0" dirty="0" smtClean="0"/>
              <a:t>Paste C-w /  M-w / C-y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Undo C-x u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41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85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(short REPL demo)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51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NOTE:</a:t>
            </a:r>
            <a:r>
              <a:rPr lang="en-US" baseline="0" dirty="0">
                <a:solidFill>
                  <a:srgbClr val="FF0000"/>
                </a:solidFill>
              </a:rPr>
              <a:t> relationship between variable bindings and the environment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(Emphasize this now to lay the foundation for first-class functions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171450" indent="-1714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Shadowing</a:t>
            </a:r>
            <a:r>
              <a:rPr lang="en-US" baseline="0" dirty="0" smtClean="0">
                <a:solidFill>
                  <a:srgbClr val="FF0000"/>
                </a:solidFill>
              </a:rPr>
              <a:t> doesn’t destroy the existing binding, just makes it inaccessible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91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errors</a:t>
            </a:r>
            <a:r>
              <a:rPr lang="en-US" baseline="0" dirty="0"/>
              <a:t> but it is bad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9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5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error messages you get is just ML’s best guess at the problem.</a:t>
            </a:r>
          </a:p>
          <a:p>
            <a:endParaRPr lang="en-US" dirty="0"/>
          </a:p>
          <a:p>
            <a:r>
              <a:rPr lang="en-US" dirty="0"/>
              <a:t>It’s up to you to ultimately diagnose and fix.</a:t>
            </a:r>
          </a:p>
          <a:p>
            <a:endParaRPr lang="en-US" dirty="0"/>
          </a:p>
          <a:p>
            <a:r>
              <a:rPr lang="en-US" dirty="0"/>
              <a:t>ML’s error messages leave something to be desired.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34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(interactively</a:t>
            </a:r>
            <a:r>
              <a:rPr lang="en-US" baseline="0" dirty="0"/>
              <a:t> correct all mistakes in </a:t>
            </a:r>
            <a:r>
              <a:rPr lang="en-US" dirty="0" err="1"/>
              <a:t>errors.sml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6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53E4D-930B-174F-BA57-0DF73303E32F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EEE3-E16B-7E41-985E-F0F206138D36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2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F69E7-2217-AF4C-9BDC-FC5EAF54810F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1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7393-51BD-894A-9124-B8765E3EFFD9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8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0DC0-9511-D745-8196-0DC5B62DBFE5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4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3EB3-0853-4543-9939-E4C8BD6E76EA}" type="datetime1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9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3111-615C-024F-9D67-D6A10A0F9E46}" type="datetime1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4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6047A-51E3-CA46-AF8A-8E0C20EA823A}" type="datetime1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9B8C-CB35-494B-ADD1-F4AFFC2CD0AA}" type="datetime1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3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75CC-D5E5-D842-A91C-3F7081A43404}" type="datetime1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0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71723-67B1-A840-AA07-267EA376FDC4}" type="datetime1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0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329BE-7EE5-0340-8379-B59AFA278E49}" type="datetime1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B7696-F5C2-4EC3-A5F9-66C595A7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8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dit.com/r/emacs/comments/1tv6hc/foot_pedals_for_m_and_c/" TargetMode="External"/><Relationship Id="rId2" Type="http://schemas.openxmlformats.org/officeDocument/2006/relationships/hyperlink" Target="https://courses.cs.washington.edu/courses/cse341/17sp/#softwar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341</a:t>
            </a:r>
            <a:br>
              <a:rPr lang="en-US" dirty="0"/>
            </a:br>
            <a:r>
              <a:rPr lang="en-US" dirty="0"/>
              <a:t>Section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Nick Mooney</a:t>
            </a:r>
            <a:endParaRPr lang="en-US" dirty="0"/>
          </a:p>
          <a:p>
            <a:r>
              <a:rPr lang="en-US" dirty="0" smtClean="0"/>
              <a:t>Spring 2017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943600"/>
            <a:ext cx="8354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+mn-lt"/>
              </a:rPr>
              <a:t>Adapted from slides by </a:t>
            </a:r>
            <a:r>
              <a:rPr lang="en-US" sz="1400" b="0" dirty="0" smtClean="0">
                <a:latin typeface="+mn-lt"/>
              </a:rPr>
              <a:t>Nicholas Shahan, Josiah </a:t>
            </a:r>
            <a:r>
              <a:rPr lang="en-US" sz="1400" b="0" dirty="0">
                <a:latin typeface="+mn-lt"/>
              </a:rPr>
              <a:t>Adams, Cody A. Schroeder, and Dan Grossman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18859"/>
            <a:ext cx="5669280" cy="6035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21907"/>
            <a:ext cx="5669280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8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Shadowed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587879"/>
          </a:xfrm>
        </p:spPr>
        <p:txBody>
          <a:bodyPr>
            <a:normAutofit/>
          </a:bodyPr>
          <a:lstStyle/>
          <a:p>
            <a:r>
              <a:rPr lang="en-US" dirty="0"/>
              <a:t>Is it ever possible to use a shadowed variable? </a:t>
            </a:r>
            <a:r>
              <a:rPr lang="en-US" dirty="0">
                <a:solidFill>
                  <a:srgbClr val="FF0000"/>
                </a:solidFill>
              </a:rPr>
              <a:t>Yes! And no…</a:t>
            </a:r>
          </a:p>
          <a:p>
            <a:r>
              <a:rPr lang="en-US" dirty="0"/>
              <a:t>It can be possible to uncover a shadowed variable when the latest binding goes out of scope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8140" y="4111752"/>
            <a:ext cx="8427720" cy="1447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200"/>
              </a:spcBef>
              <a:buFontTx/>
              <a:buNone/>
              <a:defRPr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= "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Hello World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";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FontTx/>
              <a:buNone/>
              <a:defRPr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fun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add1(x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: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x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+</a:t>
            </a:r>
            <a:r>
              <a:rPr lang="en-US" b="1" dirty="0">
                <a:latin typeface="Courier New" pitchFamily="49" charset="0"/>
              </a:rPr>
              <a:t> 1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;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(* shadow x in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</a:rPr>
              <a:t>func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 body *)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add1 2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z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x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^ "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!!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";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(* "Hello World!!" *)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b="1" dirty="0" err="1">
                <a:solidFill>
                  <a:srgbClr val="0070C0"/>
                </a:solidFill>
                <a:latin typeface="Courier New"/>
                <a:cs typeface="Courier New"/>
              </a:rPr>
              <a:t>use</a:t>
            </a:r>
            <a:r>
              <a:rPr lang="en-US" dirty="0"/>
              <a:t> Wisely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0000"/>
                </a:solidFill>
              </a:rPr>
              <a:t>Warning:</a:t>
            </a:r>
            <a:r>
              <a:rPr lang="en-US" dirty="0"/>
              <a:t> Variable shadowing makes it dangerous to call </a:t>
            </a:r>
            <a:r>
              <a:rPr lang="en-US" b="1" dirty="0">
                <a:solidFill>
                  <a:srgbClr val="0070C0"/>
                </a:solidFill>
                <a:latin typeface="Courier New"/>
                <a:ea typeface="+mj-ea"/>
                <a:cs typeface="Courier New"/>
              </a:rPr>
              <a:t>use</a:t>
            </a:r>
            <a:r>
              <a:rPr lang="en-US" dirty="0"/>
              <a:t> more than once without </a:t>
            </a:r>
            <a:r>
              <a:rPr lang="en-US" i="1" dirty="0"/>
              <a:t>restarting</a:t>
            </a:r>
            <a:r>
              <a:rPr lang="en-US" dirty="0"/>
              <a:t> the REPL session.</a:t>
            </a:r>
          </a:p>
          <a:p>
            <a:r>
              <a:rPr lang="en-US" dirty="0"/>
              <a:t>It </a:t>
            </a:r>
            <a:r>
              <a:rPr lang="en-US" b="1" i="1" u="sng" dirty="0"/>
              <a:t>may</a:t>
            </a:r>
            <a:r>
              <a:rPr lang="en-US" dirty="0"/>
              <a:t> be fine to repeatedly call </a:t>
            </a:r>
            <a:r>
              <a:rPr lang="en-US" b="1" dirty="0">
                <a:solidFill>
                  <a:srgbClr val="0070C0"/>
                </a:solidFill>
                <a:latin typeface="Courier New"/>
                <a:ea typeface="+mj-ea"/>
                <a:cs typeface="Courier New"/>
              </a:rPr>
              <a:t>use</a:t>
            </a:r>
            <a:r>
              <a:rPr lang="en-US" dirty="0"/>
              <a:t> in the same REPL session, but unless you know what you’re doing, </a:t>
            </a:r>
            <a:r>
              <a:rPr lang="en-US" i="1" dirty="0"/>
              <a:t>be safe!</a:t>
            </a:r>
          </a:p>
          <a:p>
            <a:pPr lvl="1"/>
            <a:r>
              <a:rPr lang="en-US" dirty="0"/>
              <a:t>Ex: loading multiple distinct files (with independent variable bindings) at the beginning of a session</a:t>
            </a:r>
          </a:p>
          <a:p>
            <a:pPr lvl="1"/>
            <a:r>
              <a:rPr lang="en-US" dirty="0"/>
              <a:t>The behavior of </a:t>
            </a:r>
            <a:r>
              <a:rPr lang="en-US" b="1" dirty="0">
                <a:solidFill>
                  <a:srgbClr val="0070C0"/>
                </a:solidFill>
                <a:latin typeface="Courier New"/>
                <a:ea typeface="+mj-ea"/>
                <a:cs typeface="Courier New"/>
              </a:rPr>
              <a:t>use</a:t>
            </a:r>
            <a:r>
              <a:rPr lang="en-US" dirty="0"/>
              <a:t> is well-defined, but even expert programmers can get confused</a:t>
            </a:r>
          </a:p>
          <a:p>
            <a:r>
              <a:rPr lang="en-US" dirty="0"/>
              <a:t>Restart your REPL session before repeated calls to </a:t>
            </a:r>
            <a:r>
              <a:rPr lang="en-US" b="1" dirty="0">
                <a:solidFill>
                  <a:srgbClr val="0070C0"/>
                </a:solidFill>
                <a:latin typeface="Courier New"/>
                <a:ea typeface="+mj-ea"/>
                <a:cs typeface="Courier New"/>
              </a:rPr>
              <a:t>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1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Debugging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Your mistake could be:</a:t>
            </a:r>
          </a:p>
          <a:p>
            <a:pPr lvl="1"/>
            <a:r>
              <a:rPr lang="en-US" dirty="0"/>
              <a:t>Syntax: What you wrote means nothing or not the construct you intended</a:t>
            </a:r>
          </a:p>
          <a:p>
            <a:pPr lvl="1"/>
            <a:r>
              <a:rPr lang="en-US" dirty="0"/>
              <a:t>Type-checking: What you wrote does not type-check</a:t>
            </a:r>
          </a:p>
          <a:p>
            <a:pPr lvl="1"/>
            <a:r>
              <a:rPr lang="en-US" dirty="0"/>
              <a:t>Evaluation: It runs but produces wrong answer, or an exception, or an infinite loop</a:t>
            </a:r>
          </a:p>
          <a:p>
            <a:pPr marL="0" indent="0">
              <a:buNone/>
            </a:pPr>
            <a:r>
              <a:rPr lang="en-US" dirty="0"/>
              <a:t>Keep these straight when debugging even if sometimes one kind of mistake appears to be another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0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 Around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Best way to learn something: Try lots of things and don’t be afraid of errors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Work on developing resilience to mistakes</a:t>
            </a:r>
          </a:p>
          <a:p>
            <a:pPr lvl="1"/>
            <a:r>
              <a:rPr lang="en-US" dirty="0"/>
              <a:t>Slow down</a:t>
            </a:r>
          </a:p>
          <a:p>
            <a:pPr lvl="1"/>
            <a:r>
              <a:rPr lang="en-US" dirty="0"/>
              <a:t>Don’t panic</a:t>
            </a:r>
          </a:p>
          <a:p>
            <a:pPr lvl="1"/>
            <a:r>
              <a:rPr lang="en-US" dirty="0"/>
              <a:t>Read what you wrote very carefully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Maybe watching me make a few mistakes will help…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2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962400"/>
            <a:ext cx="7886700" cy="2487168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400" dirty="0"/>
              <a:t> is just a pre-defined function, but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andalso</a:t>
            </a:r>
            <a:r>
              <a:rPr lang="en-US" sz="2400" dirty="0"/>
              <a:t> and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orelse</a:t>
            </a:r>
            <a:r>
              <a:rPr lang="en-US" sz="2400" dirty="0"/>
              <a:t> must be built-in operations since they cannot be implemented as a function in ML.</a:t>
            </a:r>
          </a:p>
          <a:p>
            <a:pPr lvl="1"/>
            <a:r>
              <a:rPr lang="en-US" sz="2000" dirty="0"/>
              <a:t>Why? Because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andalso</a:t>
            </a:r>
            <a:r>
              <a:rPr lang="en-US" sz="2000" dirty="0"/>
              <a:t> and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orelse</a:t>
            </a:r>
            <a:r>
              <a:rPr lang="en-US" sz="2000" dirty="0"/>
              <a:t> “short-circuit” their evaluation and may not evaluate both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e1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e2</a:t>
            </a:r>
            <a:r>
              <a:rPr lang="en-US" sz="2000" dirty="0"/>
              <a:t>.</a:t>
            </a:r>
          </a:p>
          <a:p>
            <a:r>
              <a:rPr lang="en-US" sz="2400" dirty="0"/>
              <a:t>Be careful to always use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andalso</a:t>
            </a:r>
            <a:r>
              <a:rPr lang="en-US" sz="2400" dirty="0"/>
              <a:t> instead of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dirty="0"/>
              <a:t>.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dirty="0"/>
              <a:t> is completely different. We will get back to it later.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998188"/>
              </p:ext>
            </p:extLst>
          </p:nvPr>
        </p:nvGraphicFramePr>
        <p:xfrm>
          <a:off x="347472" y="1377696"/>
          <a:ext cx="8534398" cy="246888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3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900" dirty="0"/>
                        <a:t>Operation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Syntax</a:t>
                      </a:r>
                      <a:endParaRPr lang="en-US" sz="19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Type-checking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Evaluation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="1" dirty="0" err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andalso</a:t>
                      </a:r>
                      <a:endParaRPr lang="en-US" sz="1900" b="1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e1</a:t>
                      </a:r>
                      <a:r>
                        <a:rPr lang="en-US" sz="1900" dirty="0"/>
                        <a:t> </a:t>
                      </a:r>
                      <a:r>
                        <a:rPr lang="en-US" sz="1900" b="1" kern="1200" dirty="0" err="1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andalso</a:t>
                      </a:r>
                      <a:r>
                        <a:rPr lang="en-US" sz="1900" dirty="0"/>
                        <a:t> </a:t>
                      </a:r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e1</a:t>
                      </a:r>
                      <a:r>
                        <a:rPr lang="en-US" sz="1900" dirty="0"/>
                        <a:t> and </a:t>
                      </a:r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e2</a:t>
                      </a:r>
                      <a:r>
                        <a:rPr lang="en-US" sz="1900" dirty="0"/>
                        <a:t> must have type </a:t>
                      </a:r>
                      <a:r>
                        <a:rPr lang="en-US" sz="1900" b="1" kern="1200" dirty="0" err="1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bool</a:t>
                      </a:r>
                      <a:endParaRPr lang="en-US" sz="1900" b="1" kern="1200" dirty="0">
                        <a:solidFill>
                          <a:schemeClr val="accent5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Same as Java’s </a:t>
                      </a:r>
                      <a:br>
                        <a:rPr lang="en-US" sz="1900" dirty="0"/>
                      </a:br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e1 &amp;&amp; e2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="1" kern="1200" dirty="0" err="1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orelse</a:t>
                      </a:r>
                      <a:endParaRPr lang="en-US" sz="1900" b="1" kern="1200" dirty="0">
                        <a:solidFill>
                          <a:schemeClr val="accent5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e1</a:t>
                      </a:r>
                      <a:r>
                        <a:rPr lang="en-US" sz="1900" dirty="0"/>
                        <a:t> </a:t>
                      </a:r>
                      <a:r>
                        <a:rPr lang="en-US" sz="1900" b="1" kern="1200" dirty="0" err="1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orelse</a:t>
                      </a:r>
                      <a:r>
                        <a:rPr lang="en-US" sz="1900" dirty="0"/>
                        <a:t> </a:t>
                      </a:r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e1</a:t>
                      </a:r>
                      <a:r>
                        <a:rPr lang="en-US" sz="1900" dirty="0"/>
                        <a:t> and </a:t>
                      </a:r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e2</a:t>
                      </a:r>
                      <a:r>
                        <a:rPr lang="en-US" sz="1900" dirty="0"/>
                        <a:t> must have type </a:t>
                      </a:r>
                      <a:r>
                        <a:rPr lang="en-US" sz="1900" b="1" kern="1200" dirty="0" err="1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bool</a:t>
                      </a:r>
                      <a:endParaRPr lang="en-US" sz="1900" b="1" kern="1200" dirty="0">
                        <a:solidFill>
                          <a:schemeClr val="accent5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Same as</a:t>
                      </a:r>
                      <a:r>
                        <a:rPr lang="en-US" sz="1900" baseline="0" dirty="0"/>
                        <a:t> Java’s </a:t>
                      </a:r>
                      <a:br>
                        <a:rPr lang="en-US" sz="1900" baseline="0" dirty="0"/>
                      </a:br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e1 || e2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not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not</a:t>
                      </a:r>
                      <a:r>
                        <a:rPr lang="en-US" sz="1900" dirty="0"/>
                        <a:t> </a:t>
                      </a:r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e1</a:t>
                      </a:r>
                      <a:r>
                        <a:rPr lang="en-US" sz="1900" dirty="0"/>
                        <a:t> must have type </a:t>
                      </a:r>
                      <a:r>
                        <a:rPr lang="en-US" sz="1900" b="1" kern="1200" dirty="0" err="1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bool</a:t>
                      </a:r>
                      <a:endParaRPr lang="en-US" sz="1900" b="1" kern="1200" dirty="0">
                        <a:solidFill>
                          <a:schemeClr val="accent5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Same as Java’s</a:t>
                      </a:r>
                    </a:p>
                    <a:p>
                      <a:r>
                        <a:rPr lang="en-US" sz="19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!e1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with Booleans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Language does not </a:t>
            </a:r>
            <a:r>
              <a:rPr lang="en-US" sz="2400" i="1" dirty="0"/>
              <a:t>need</a:t>
            </a:r>
            <a:r>
              <a:rPr lang="en-US" sz="2400" dirty="0"/>
              <a:t> 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sz="2400" dirty="0"/>
              <a:t> 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orelse</a:t>
            </a:r>
            <a:r>
              <a:rPr lang="en-US" sz="2400" dirty="0"/>
              <a:t> , 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not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Using more concise forms generally much better style</a:t>
            </a:r>
          </a:p>
          <a:p>
            <a:pPr marL="0" indent="0">
              <a:buNone/>
            </a:pPr>
            <a:r>
              <a:rPr lang="en-US" sz="2400" dirty="0"/>
              <a:t>And definitely please do not do this: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8224" y="2459565"/>
            <a:ext cx="3124200" cy="13958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(* e1 </a:t>
            </a:r>
            <a:r>
              <a:rPr lang="en-US" sz="2000" b="1" kern="0" dirty="0" err="1">
                <a:solidFill>
                  <a:srgbClr val="7030A0"/>
                </a:solidFill>
                <a:latin typeface="Courier New" pitchFamily="49" charset="0"/>
              </a:rPr>
              <a:t>andalso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 e2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if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e1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then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e2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else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false</a:t>
            </a: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44824" y="2466004"/>
            <a:ext cx="3001274" cy="13958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(* e1 </a:t>
            </a:r>
            <a:r>
              <a:rPr lang="en-US" sz="2000" b="1" kern="0" dirty="0" err="1">
                <a:solidFill>
                  <a:srgbClr val="7030A0"/>
                </a:solidFill>
                <a:latin typeface="Courier New" pitchFamily="49" charset="0"/>
              </a:rPr>
              <a:t>orelse</a:t>
            </a: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 e2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if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e1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then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true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else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e2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28650" y="5256595"/>
            <a:ext cx="3581400" cy="13958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(* just say e (!!!)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if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then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true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else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false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69024" y="2435353"/>
            <a:ext cx="2163074" cy="13958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rgbClr val="7030A0"/>
                </a:solidFill>
                <a:latin typeface="Courier New" pitchFamily="49" charset="0"/>
              </a:rPr>
              <a:t>(* not e1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if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e1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then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false</a:t>
            </a:r>
            <a:endParaRPr lang="en-US" sz="2000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b="1" kern="0" dirty="0">
                <a:solidFill>
                  <a:srgbClr val="0070C0"/>
                </a:solidFill>
                <a:latin typeface="Courier New" pitchFamily="49" charset="0"/>
              </a:rPr>
              <a:t>else</a:t>
            </a: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kern="0" dirty="0">
                <a:latin typeface="Courier New" pitchFamily="49" charset="0"/>
              </a:rPr>
              <a:t>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7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comparing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values:  </a:t>
            </a:r>
          </a:p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=  &lt;&gt;  &gt;  &lt;  &gt;=  &lt;=</a:t>
            </a:r>
          </a:p>
          <a:p>
            <a:pPr marL="0" indent="0">
              <a:buNone/>
            </a:pPr>
            <a:r>
              <a:rPr lang="en-US" dirty="0"/>
              <a:t>You might see weird error messages because comparators can be used with some other types too: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 &lt; &gt;= &lt;= </a:t>
            </a:r>
            <a:r>
              <a:rPr lang="en-US" dirty="0">
                <a:cs typeface="Courier New" pitchFamily="49" charset="0"/>
              </a:rPr>
              <a:t>can be used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dirty="0">
                <a:cs typeface="Courier New" pitchFamily="49" charset="0"/>
              </a:rPr>
              <a:t>, but not a mixture of 1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 and 1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real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= &lt;&gt; </a:t>
            </a:r>
            <a:r>
              <a:rPr lang="en-US" dirty="0">
                <a:cs typeface="Courier New" pitchFamily="49" charset="0"/>
              </a:rPr>
              <a:t>can be used with any “equality type” but not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real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Let’s not discuss equality types yet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9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Hi, I’m </a:t>
            </a:r>
            <a:r>
              <a:rPr lang="en-US" dirty="0" smtClean="0"/>
              <a:t>Nick!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year undergrad, but this is my second to last quarter hopefully (</a:t>
            </a:r>
            <a:r>
              <a:rPr lang="en-US" dirty="0" err="1" smtClean="0"/>
              <a:t>woooo</a:t>
            </a:r>
            <a:r>
              <a:rPr lang="en-US" dirty="0" smtClean="0"/>
              <a:t>!)</a:t>
            </a:r>
          </a:p>
          <a:p>
            <a:r>
              <a:rPr lang="en-US" dirty="0" smtClean="0"/>
              <a:t>I like computer security and summer camp</a:t>
            </a:r>
          </a:p>
          <a:p>
            <a:r>
              <a:rPr lang="en-US" dirty="0" smtClean="0"/>
              <a:t>Office hours = my favorite time of the week, please stop by!</a:t>
            </a:r>
          </a:p>
          <a:p>
            <a:pPr lvl="1"/>
            <a:r>
              <a:rPr lang="en-US" dirty="0" smtClean="0"/>
              <a:t>Tuesdays, 12pm-1pm, CSE 021</a:t>
            </a:r>
          </a:p>
          <a:p>
            <a:r>
              <a:rPr lang="en-US" dirty="0" smtClean="0"/>
              <a:t>Took this course with Dan previously</a:t>
            </a:r>
          </a:p>
          <a:p>
            <a:pPr lvl="1"/>
            <a:r>
              <a:rPr lang="en-US" dirty="0" smtClean="0"/>
              <a:t>I’m really excited to have the opportunity to TA it!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5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ML Development Workflow</a:t>
            </a:r>
          </a:p>
          <a:p>
            <a:pPr lvl="1"/>
            <a:r>
              <a:rPr lang="en-US" dirty="0" err="1"/>
              <a:t>Emacs</a:t>
            </a:r>
            <a:endParaRPr lang="en-US" dirty="0"/>
          </a:p>
          <a:p>
            <a:pPr lvl="1"/>
            <a:r>
              <a:rPr lang="en-US" dirty="0"/>
              <a:t>Using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</a:p>
          <a:p>
            <a:pPr lvl="1"/>
            <a:r>
              <a:rPr lang="en-US" dirty="0"/>
              <a:t>The REPL</a:t>
            </a:r>
          </a:p>
          <a:p>
            <a:endParaRPr lang="en-US" dirty="0"/>
          </a:p>
          <a:p>
            <a:r>
              <a:rPr lang="en-US" dirty="0"/>
              <a:t>More ML</a:t>
            </a:r>
          </a:p>
          <a:p>
            <a:pPr lvl="1"/>
            <a:r>
              <a:rPr lang="en-US" dirty="0"/>
              <a:t>Shadowing Variables</a:t>
            </a:r>
          </a:p>
          <a:p>
            <a:pPr lvl="1"/>
            <a:r>
              <a:rPr lang="en-US" dirty="0"/>
              <a:t>Debugging Tips</a:t>
            </a:r>
          </a:p>
          <a:p>
            <a:pPr lvl="1"/>
            <a:r>
              <a:rPr lang="en-US" dirty="0"/>
              <a:t>Boolean Operations</a:t>
            </a:r>
          </a:p>
          <a:p>
            <a:pPr lvl="1"/>
            <a:r>
              <a:rPr lang="en-US" dirty="0"/>
              <a:t>Comparison Operations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Recommended (not required) editor for this course</a:t>
            </a:r>
          </a:p>
          <a:p>
            <a:r>
              <a:rPr lang="en-US" dirty="0"/>
              <a:t>Powerful, but the learning curve can at first be intimidating</a:t>
            </a:r>
          </a:p>
          <a:p>
            <a:r>
              <a:rPr lang="en-US" dirty="0"/>
              <a:t>Helpful resources</a:t>
            </a:r>
          </a:p>
          <a:p>
            <a:pPr lvl="1"/>
            <a:r>
              <a:rPr lang="en-US" dirty="0">
                <a:hlinkClick r:id="rId2"/>
              </a:rPr>
              <a:t>CSE 341 Emacs Guide</a:t>
            </a:r>
            <a:endParaRPr lang="en-US" dirty="0"/>
          </a:p>
          <a:p>
            <a:pPr lvl="1"/>
            <a:r>
              <a:rPr lang="en-US" dirty="0"/>
              <a:t>Google it! </a:t>
            </a:r>
          </a:p>
          <a:p>
            <a:pPr lvl="1"/>
            <a:r>
              <a:rPr lang="en-US" dirty="0"/>
              <a:t>/r/</a:t>
            </a:r>
            <a:r>
              <a:rPr lang="en-US" dirty="0" err="1"/>
              <a:t>emacs</a:t>
            </a:r>
            <a:r>
              <a:rPr lang="en-US" dirty="0"/>
              <a:t>     </a:t>
            </a:r>
            <a:r>
              <a:rPr lang="en-US" dirty="0">
                <a:hlinkClick r:id="rId3"/>
              </a:rPr>
              <a:t>Foot Pedals</a:t>
            </a:r>
            <a:r>
              <a:rPr lang="en-US" dirty="0" smtClean="0">
                <a:hlinkClick r:id="rId3"/>
              </a:rPr>
              <a:t>???</a:t>
            </a:r>
            <a:endParaRPr lang="en-US" dirty="0" smtClean="0"/>
          </a:p>
          <a:p>
            <a:pPr lvl="2"/>
            <a:r>
              <a:rPr lang="en-US" dirty="0" smtClean="0"/>
              <a:t>Mike Ernst literally has foot pedals</a:t>
            </a:r>
          </a:p>
          <a:p>
            <a:pPr lvl="2"/>
            <a:r>
              <a:rPr lang="en-US" dirty="0" smtClean="0"/>
              <a:t>It’s like a spaceship</a:t>
            </a:r>
            <a:endParaRPr lang="en-US" dirty="0"/>
          </a:p>
          <a:p>
            <a:pPr lvl="1"/>
            <a:r>
              <a:rPr lang="en-US" dirty="0"/>
              <a:t>Course staff, or ask around in the </a:t>
            </a:r>
            <a:r>
              <a:rPr lang="en-US" dirty="0" smtClean="0"/>
              <a:t>labs</a:t>
            </a:r>
          </a:p>
          <a:p>
            <a:pPr lvl="1"/>
            <a:r>
              <a:rPr lang="en-US" dirty="0" smtClean="0"/>
              <a:t>(I learned from the official </a:t>
            </a:r>
            <a:r>
              <a:rPr lang="en-US" dirty="0" err="1" smtClean="0"/>
              <a:t>Emacs</a:t>
            </a:r>
            <a:r>
              <a:rPr lang="en-US" dirty="0" smtClean="0"/>
              <a:t> tutorial </a:t>
            </a:r>
            <a:r>
              <a:rPr lang="mr-IN" dirty="0" smtClean="0"/>
              <a:t>–</a:t>
            </a:r>
            <a:r>
              <a:rPr lang="en-US" dirty="0" smtClean="0"/>
              <a:t> “C-h t”)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</a:t>
            </a:r>
            <a:r>
              <a:rPr lang="en-US" dirty="0" err="1"/>
              <a:t>Emacs</a:t>
            </a:r>
            <a:r>
              <a:rPr lang="en-US" dirty="0"/>
              <a:t> Demo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9856" y="5715000"/>
            <a:ext cx="47725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0" dirty="0"/>
              <a:t>Image credit: http://</a:t>
            </a:r>
            <a:r>
              <a:rPr lang="en-US" sz="1100" b="0" dirty="0" err="1"/>
              <a:t>earlcolour.deviantart.com</a:t>
            </a:r>
            <a:r>
              <a:rPr lang="en-US" sz="1100" b="0" dirty="0"/>
              <a:t>/art/emacs-user-at-work-195326745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5</a:t>
            </a:fld>
            <a:endParaRPr lang="en-US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3"/>
          <a:srcRect t="3767" b="3767"/>
          <a:stretch>
            <a:fillRect/>
          </a:stretch>
        </p:blipFill>
        <p:spPr>
          <a:xfrm>
            <a:off x="1005840" y="1589442"/>
            <a:ext cx="7132320" cy="412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b="1" i="1" dirty="0">
                <a:solidFill>
                  <a:srgbClr val="0070C0"/>
                </a:solidFill>
                <a:latin typeface="Courier New"/>
                <a:cs typeface="Courier New"/>
              </a:rPr>
              <a:t>use</a:t>
            </a:r>
            <a:endParaRPr lang="en-US" sz="3200" b="1" i="1" dirty="0">
              <a:solidFill>
                <a:srgbClr val="0070C0"/>
              </a:solidFill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00979"/>
            <a:ext cx="7772400" cy="3470637"/>
          </a:xfrm>
        </p:spPr>
        <p:txBody>
          <a:bodyPr>
            <a:normAutofit/>
          </a:bodyPr>
          <a:lstStyle/>
          <a:p>
            <a:r>
              <a:rPr lang="en-US" dirty="0"/>
              <a:t>Enters bindings from the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foo.sml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ea typeface="+mn-ea"/>
                <a:cs typeface="+mn-cs"/>
              </a:rPr>
              <a:t>Like typing the variable bindings one at a time in sequential order into the REPL (more on this in a moment)</a:t>
            </a:r>
            <a:endParaRPr lang="en-US" dirty="0"/>
          </a:p>
          <a:p>
            <a:r>
              <a:rPr lang="en-US" dirty="0"/>
              <a:t>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bound to variable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it</a:t>
            </a:r>
          </a:p>
          <a:p>
            <a:pPr lvl="1"/>
            <a:r>
              <a:rPr lang="en-US" dirty="0"/>
              <a:t>Ignorable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1884224"/>
            <a:ext cx="3191899" cy="52322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</a:rPr>
              <a:t>"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foo.sml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</a:rPr>
              <a:t>";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4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REPL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Read-</a:t>
            </a:r>
            <a:r>
              <a:rPr lang="en-US" dirty="0" err="1"/>
              <a:t>Eval</a:t>
            </a:r>
            <a:r>
              <a:rPr lang="en-US" dirty="0"/>
              <a:t>-Print-Loop is well named</a:t>
            </a:r>
          </a:p>
          <a:p>
            <a:r>
              <a:rPr lang="en-US" dirty="0"/>
              <a:t>Conveniently run programs: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C-c C-s</a:t>
            </a:r>
          </a:p>
          <a:p>
            <a:pPr lvl="1"/>
            <a:r>
              <a:rPr lang="en-US" dirty="0"/>
              <a:t>Useful to quickly try something out</a:t>
            </a:r>
          </a:p>
          <a:p>
            <a:pPr lvl="1"/>
            <a:r>
              <a:rPr lang="en-US" dirty="0"/>
              <a:t>Save code for reuse by moving it into a persistent .</a:t>
            </a:r>
            <a:r>
              <a:rPr lang="en-US" dirty="0" err="1"/>
              <a:t>sml</a:t>
            </a:r>
            <a:r>
              <a:rPr lang="en-US" dirty="0"/>
              <a:t> file</a:t>
            </a:r>
          </a:p>
          <a:p>
            <a:r>
              <a:rPr lang="en-US" dirty="0"/>
              <a:t>Expects semicolons</a:t>
            </a:r>
          </a:p>
          <a:p>
            <a:r>
              <a:rPr lang="en-US" dirty="0"/>
              <a:t>For reasons discussed later, it’s dangerous to reuse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dirty="0">
                <a:solidFill>
                  <a:srgbClr val="3333CC"/>
                </a:solidFill>
              </a:rPr>
              <a:t> </a:t>
            </a:r>
            <a:r>
              <a:rPr lang="en-US" dirty="0"/>
              <a:t>without restarting the REPL session</a:t>
            </a:r>
          </a:p>
          <a:p>
            <a:pPr lvl="1"/>
            <a:r>
              <a:rPr lang="en-US" dirty="0"/>
              <a:t>End the REPL session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C-d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6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Shadowing of Variable Bindings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762" y="1578864"/>
            <a:ext cx="6979158" cy="1066800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</a:rPr>
              <a:t>val</a:t>
            </a:r>
            <a:r>
              <a:rPr lang="en-US" sz="2200" b="1" dirty="0">
                <a:solidFill>
                  <a:srgbClr val="3333CC"/>
                </a:solidFill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a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1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</a:rPr>
              <a:t>;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</a:rPr>
              <a:t>(* a -&gt; 1 *)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</a:rPr>
              <a:t>val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b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a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</a:rPr>
              <a:t>*</a:t>
            </a:r>
            <a:r>
              <a:rPr lang="en-US" sz="2200" b="1" dirty="0">
                <a:latin typeface="Courier New" pitchFamily="49" charset="0"/>
              </a:rPr>
              <a:t> 10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</a:rPr>
              <a:t>;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</a:rPr>
              <a:t>(* a -&gt; 1, b -&gt; 10 *)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sz="2200" b="1" dirty="0" err="1">
                <a:solidFill>
                  <a:schemeClr val="accent5"/>
                </a:solidFill>
                <a:latin typeface="Courier New" pitchFamily="49" charset="0"/>
              </a:rPr>
              <a:t>val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2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</a:rPr>
              <a:t>;</a:t>
            </a:r>
            <a:r>
              <a:rPr lang="en-US" sz="2200" b="1" dirty="0">
                <a:latin typeface="Courier New" pitchFamily="49" charset="0"/>
              </a:rPr>
              <a:t> </a:t>
            </a: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</a:rPr>
              <a:t>(* a -&gt; 2, b -&gt; 10 *)</a:t>
            </a:r>
            <a:endParaRPr lang="en-US" sz="2200" b="1" dirty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2682240"/>
            <a:ext cx="8229600" cy="364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Expressions in variable bindings are evaluated “eagerly”</a:t>
            </a:r>
          </a:p>
          <a:p>
            <a:pPr lvl="1"/>
            <a:r>
              <a:rPr lang="en-US" dirty="0"/>
              <a:t>Before the variable binding “finishes”</a:t>
            </a:r>
          </a:p>
          <a:p>
            <a:pPr lvl="1"/>
            <a:r>
              <a:rPr lang="en-US" dirty="0"/>
              <a:t>Afterwards, the expression producing the value is irrelevant</a:t>
            </a:r>
          </a:p>
          <a:p>
            <a:r>
              <a:rPr lang="en-US" dirty="0"/>
              <a:t>Multiple variable bindings to the same variable name, or “</a:t>
            </a:r>
            <a:r>
              <a:rPr lang="en-US" dirty="0">
                <a:solidFill>
                  <a:srgbClr val="FF0000"/>
                </a:solidFill>
              </a:rPr>
              <a:t>shadowing</a:t>
            </a:r>
            <a:r>
              <a:rPr lang="en-US" dirty="0"/>
              <a:t>”, is allowed</a:t>
            </a:r>
          </a:p>
          <a:p>
            <a:pPr lvl="1"/>
            <a:r>
              <a:rPr lang="en-US" dirty="0"/>
              <a:t>When looking up a variable, ML uses the most recent binding by that name in the current environment</a:t>
            </a:r>
          </a:p>
          <a:p>
            <a:r>
              <a:rPr lang="en-US" dirty="0"/>
              <a:t>Remember, there is no way to “assign to” a variable in ML</a:t>
            </a:r>
          </a:p>
          <a:p>
            <a:pPr lvl="1"/>
            <a:r>
              <a:rPr lang="en-US" dirty="0"/>
              <a:t>Can only </a:t>
            </a:r>
            <a:r>
              <a:rPr lang="en-US" dirty="0">
                <a:solidFill>
                  <a:srgbClr val="FF0000"/>
                </a:solidFill>
              </a:rPr>
              <a:t>shadow</a:t>
            </a:r>
            <a:r>
              <a:rPr lang="en-US" dirty="0"/>
              <a:t> it in a later environment</a:t>
            </a:r>
          </a:p>
          <a:p>
            <a:pPr lvl="1"/>
            <a:r>
              <a:rPr lang="en-US" dirty="0"/>
              <a:t>After binding, a variable’s value is an immutable </a:t>
            </a:r>
            <a:r>
              <a:rPr lang="en-US" dirty="0" smtClean="0"/>
              <a:t>constant</a:t>
            </a:r>
            <a:endParaRPr lang="en-US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0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to Avoid Shadowing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791711"/>
            <a:ext cx="7886700" cy="2385251"/>
          </a:xfrm>
        </p:spPr>
        <p:txBody>
          <a:bodyPr/>
          <a:lstStyle/>
          <a:p>
            <a:r>
              <a:rPr lang="en-US" dirty="0"/>
              <a:t>Shadowing can be confusing and is often poor style</a:t>
            </a:r>
          </a:p>
          <a:p>
            <a:r>
              <a:rPr lang="en-US" dirty="0"/>
              <a:t>Why? Reintroducing variable bindings in the same REPL session may..</a:t>
            </a:r>
          </a:p>
          <a:p>
            <a:pPr marL="914400" lvl="1" indent="-457200"/>
            <a:r>
              <a:rPr lang="en-US" dirty="0"/>
              <a:t>make it seem like </a:t>
            </a:r>
            <a:r>
              <a:rPr lang="en-US" i="1" dirty="0"/>
              <a:t>wrong</a:t>
            </a:r>
            <a:r>
              <a:rPr lang="en-US" dirty="0"/>
              <a:t> code is </a:t>
            </a:r>
            <a:r>
              <a:rPr lang="en-US" i="1" dirty="0"/>
              <a:t>correct</a:t>
            </a:r>
            <a:r>
              <a:rPr lang="en-US" dirty="0"/>
              <a:t>; or</a:t>
            </a:r>
          </a:p>
          <a:p>
            <a:pPr marL="914400" lvl="1" indent="-457200"/>
            <a:r>
              <a:rPr lang="en-US" dirty="0"/>
              <a:t>make it seem like </a:t>
            </a:r>
            <a:r>
              <a:rPr lang="en-US" i="1" dirty="0"/>
              <a:t>correct</a:t>
            </a:r>
            <a:r>
              <a:rPr lang="en-US" dirty="0"/>
              <a:t> code is </a:t>
            </a:r>
            <a:r>
              <a:rPr lang="en-US" i="1" dirty="0"/>
              <a:t>wrong</a:t>
            </a:r>
            <a:r>
              <a:rPr lang="en-US" dirty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90550" y="2207800"/>
            <a:ext cx="7924800" cy="1066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200"/>
              </a:spcBef>
              <a:buFontTx/>
              <a:buNone/>
              <a:defRPr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</a:rPr>
              <a:t>Hello World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";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FontTx/>
              <a:buNone/>
              <a:defRPr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x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2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;</a:t>
            </a:r>
            <a:r>
              <a:rPr lang="en-US" b="1" dirty="0">
                <a:latin typeface="Courier New" pitchFamily="49" charset="0"/>
              </a:rPr>
              <a:t>   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(* is this a type error? *)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FontTx/>
              <a:buNone/>
              <a:defRPr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res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=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x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*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2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</a:rPr>
              <a:t>;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(* is this 4 or a type error? *)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7696-F5C2-4EC3-A5F9-66C595A724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1190</Words>
  <Application>Microsoft Office PowerPoint</Application>
  <PresentationFormat>On-screen Show (4:3)</PresentationFormat>
  <Paragraphs>197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CSE 341 Section 1</vt:lpstr>
      <vt:lpstr>Hi, I’m Nick!</vt:lpstr>
      <vt:lpstr>Today’s Agenda</vt:lpstr>
      <vt:lpstr>Emacs</vt:lpstr>
      <vt:lpstr>Quick Emacs Demo</vt:lpstr>
      <vt:lpstr>Using use</vt:lpstr>
      <vt:lpstr>The REPL</vt:lpstr>
      <vt:lpstr>Shadowing of Variable Bindings</vt:lpstr>
      <vt:lpstr>Try to Avoid Shadowing</vt:lpstr>
      <vt:lpstr>Using a Shadowed Variable</vt:lpstr>
      <vt:lpstr>Use use Wisely</vt:lpstr>
      <vt:lpstr>Debugging Errors</vt:lpstr>
      <vt:lpstr>Play Around</vt:lpstr>
      <vt:lpstr>Boolean Operations</vt:lpstr>
      <vt:lpstr>Style with Booleans</vt:lpstr>
      <vt:lpstr>Comparisons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cse</cp:lastModifiedBy>
  <cp:revision>34</cp:revision>
  <cp:lastPrinted>2017-03-30T06:11:51Z</cp:lastPrinted>
  <dcterms:created xsi:type="dcterms:W3CDTF">2016-03-31T02:48:06Z</dcterms:created>
  <dcterms:modified xsi:type="dcterms:W3CDTF">2017-03-31T02:32:36Z</dcterms:modified>
</cp:coreProperties>
</file>