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7" r:id="rId2"/>
    <p:sldId id="257" r:id="rId3"/>
    <p:sldId id="258" r:id="rId4"/>
    <p:sldId id="259" r:id="rId5"/>
    <p:sldId id="260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3667" autoAdjust="0"/>
  </p:normalViewPr>
  <p:slideViewPr>
    <p:cSldViewPr snapToGrid="0" snapToObjects="1">
      <p:cViewPr varScale="1">
        <p:scale>
          <a:sx n="93" d="100"/>
          <a:sy n="93" d="100"/>
        </p:scale>
        <p:origin x="-4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81B49-6EEF-484F-8B96-EE9F979A0343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0DEAB-E2A3-AD44-978F-BCC74B679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48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F1982-51AF-4F83-8E1D-B84496D45F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45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err="1" smtClean="0"/>
              <a:t>piecewise</a:t>
            </a:r>
            <a:r>
              <a:rPr lang="pl-PL" dirty="0" smtClean="0"/>
              <a:t>(~3.0) ~3.0;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0DEAB-E2A3-AD44-978F-BCC74B6790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63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7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8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10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1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9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5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3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78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1FF93-2880-FF42-B7BD-75B3A5489EFD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7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1FF93-2880-FF42-B7BD-75B3A5489EFD}" type="datetimeFigureOut">
              <a:rPr lang="en-US" smtClean="0"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7BCCB-293F-A345-973C-5878B3B0FE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5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andardml.org/Basis/string.html" TargetMode="External"/><Relationship Id="rId3" Type="http://schemas.openxmlformats.org/officeDocument/2006/relationships/hyperlink" Target="http://www.smlnj.org/doc/smlnj-lib/Manual/toc.html" TargetMode="External"/><Relationship Id="rId7" Type="http://schemas.openxmlformats.org/officeDocument/2006/relationships/hyperlink" Target="http://www.standardml.org/Basis/real.html" TargetMode="External"/><Relationship Id="rId2" Type="http://schemas.openxmlformats.org/officeDocument/2006/relationships/hyperlink" Target="http://www.standardml.org/Basis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andardml.org/Basis/list-pair.html" TargetMode="External"/><Relationship Id="rId5" Type="http://schemas.openxmlformats.org/officeDocument/2006/relationships/hyperlink" Target="http://www.standardml.org/Basis/list.html" TargetMode="External"/><Relationship Id="rId4" Type="http://schemas.openxmlformats.org/officeDocument/2006/relationships/hyperlink" Target="http://www.standardml.org/Basis/top-level-chapter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89629"/>
            <a:ext cx="7772400" cy="2387600"/>
          </a:xfrm>
        </p:spPr>
        <p:txBody>
          <a:bodyPr>
            <a:normAutofit/>
          </a:bodyPr>
          <a:lstStyle/>
          <a:p>
            <a:r>
              <a:rPr lang="en-US" dirty="0"/>
              <a:t>CSE 341</a:t>
            </a:r>
            <a:br>
              <a:rPr lang="en-US" dirty="0"/>
            </a:br>
            <a:r>
              <a:rPr lang="en-US" dirty="0"/>
              <a:t>Section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20574"/>
            <a:ext cx="6858000" cy="1655762"/>
          </a:xfrm>
        </p:spPr>
        <p:txBody>
          <a:bodyPr/>
          <a:lstStyle/>
          <a:p>
            <a:r>
              <a:rPr lang="en-US" dirty="0" smtClean="0"/>
              <a:t>Nick Mooney</a:t>
            </a:r>
            <a:endParaRPr lang="en-US" dirty="0"/>
          </a:p>
          <a:p>
            <a:r>
              <a:rPr lang="en-US" dirty="0" smtClean="0"/>
              <a:t>Spring 2017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518859"/>
            <a:ext cx="5669280" cy="6035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518859"/>
            <a:ext cx="5669280" cy="60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9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95288" indent="-395288">
              <a:buFont typeface="+mj-lt"/>
              <a:buAutoNum type="arabicPeriod"/>
            </a:pPr>
            <a:r>
              <a:rPr lang="en-US" dirty="0" smtClean="0"/>
              <a:t>SML Docs</a:t>
            </a:r>
          </a:p>
          <a:p>
            <a:pPr marL="747713" lvl="1" indent="-395288" defTabSz="692150">
              <a:buFont typeface="Arial"/>
              <a:buChar char="•"/>
            </a:pPr>
            <a:r>
              <a:rPr lang="en-US" dirty="0" smtClean="0"/>
              <a:t>Standard Basis</a:t>
            </a:r>
          </a:p>
          <a:p>
            <a:pPr marL="395288" indent="-395288">
              <a:buFont typeface="+mj-lt"/>
              <a:buAutoNum type="arabicPeriod"/>
            </a:pPr>
            <a:endParaRPr lang="en-US" dirty="0" smtClean="0"/>
          </a:p>
          <a:p>
            <a:pPr marL="395288" indent="-395288">
              <a:buFont typeface="+mj-lt"/>
              <a:buAutoNum type="arabicPeriod"/>
            </a:pPr>
            <a:r>
              <a:rPr lang="en-US" dirty="0" smtClean="0"/>
              <a:t>First-Class Functions</a:t>
            </a:r>
          </a:p>
          <a:p>
            <a:pPr marL="747713" lvl="1" indent="-409575">
              <a:buFont typeface="Arial"/>
              <a:buChar char="•"/>
            </a:pPr>
            <a:r>
              <a:rPr lang="en-US" dirty="0" smtClean="0"/>
              <a:t>Anonymous</a:t>
            </a:r>
          </a:p>
          <a:p>
            <a:pPr marL="747713" lvl="1" indent="-409575">
              <a:buFont typeface="Arial"/>
              <a:buChar char="•"/>
            </a:pPr>
            <a:r>
              <a:rPr lang="en-US" dirty="0" smtClean="0"/>
              <a:t>Some style tips</a:t>
            </a:r>
          </a:p>
          <a:p>
            <a:pPr marL="747713" lvl="1" indent="-409575">
              <a:buFont typeface="Arial"/>
              <a:buChar char="•"/>
            </a:pPr>
            <a:r>
              <a:rPr lang="en-US" dirty="0" smtClean="0"/>
              <a:t>Higher-Order</a:t>
            </a:r>
          </a:p>
          <a:p>
            <a:pPr marL="395288" indent="-395288">
              <a:buFont typeface="+mj-lt"/>
              <a:buAutoNum type="arabicPeriod"/>
            </a:pPr>
            <a:endParaRPr lang="en-US" dirty="0" smtClean="0"/>
          </a:p>
          <a:p>
            <a:pPr marL="395288" indent="-395288">
              <a:buFont typeface="+mj-lt"/>
              <a:buAutoNum type="arabicPeriod"/>
            </a:pP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91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Standard Basis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Online Documentation</a:t>
            </a:r>
          </a:p>
          <a:p>
            <a:pPr marL="0" indent="0">
              <a:buNone/>
            </a:pPr>
            <a:r>
              <a:rPr lang="en-US" sz="1800" dirty="0" smtClean="0">
                <a:hlinkClick r:id="rId2"/>
              </a:rPr>
              <a:t>http://www.standardml.org/Basis/index.html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>
                <a:hlinkClick r:id="rId3"/>
              </a:rPr>
              <a:t>http://www.smlnj.org/doc/smlnj-lib/Manual/toc.html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Helpful Subset</a:t>
            </a:r>
          </a:p>
          <a:p>
            <a:pPr marL="0" indent="0">
              <a:buNone/>
            </a:pPr>
            <a:r>
              <a:rPr lang="en-US" sz="1800" dirty="0" smtClean="0"/>
              <a:t>Top-Level		</a:t>
            </a:r>
            <a:r>
              <a:rPr lang="en-US" sz="1800" dirty="0" smtClean="0">
                <a:hlinkClick r:id="rId4"/>
              </a:rPr>
              <a:t>http://www.standardml.org/Basis/top-level-chapter.html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dirty="0" smtClean="0"/>
              <a:t>List			</a:t>
            </a:r>
            <a:r>
              <a:rPr lang="en-US" sz="1800" dirty="0" smtClean="0">
                <a:hlinkClick r:id="rId5"/>
              </a:rPr>
              <a:t>http://www.standardml.org/Basis/list.html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dirty="0" err="1" smtClean="0"/>
              <a:t>ListPair</a:t>
            </a:r>
            <a:r>
              <a:rPr lang="en-US" sz="1800" dirty="0" smtClean="0"/>
              <a:t> 		</a:t>
            </a:r>
            <a:r>
              <a:rPr lang="en-US" sz="1800" dirty="0" smtClean="0">
                <a:hlinkClick r:id="rId6"/>
              </a:rPr>
              <a:t>http://www.standardml.org/Basis/list-pair.html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dirty="0" smtClean="0"/>
              <a:t>Real 			</a:t>
            </a:r>
            <a:r>
              <a:rPr lang="en-US" sz="1800" dirty="0" smtClean="0">
                <a:hlinkClick r:id="rId7"/>
              </a:rPr>
              <a:t>http://www.standardml.org/Basis/real.html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dirty="0" smtClean="0"/>
              <a:t>String 		</a:t>
            </a:r>
            <a:r>
              <a:rPr lang="en-US" sz="1800" dirty="0" smtClean="0">
                <a:hlinkClick r:id="rId8"/>
              </a:rPr>
              <a:t>http://www.standardml.org/Basis/string.html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304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2228"/>
            <a:ext cx="8229600" cy="48626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An Anonymous Function</a:t>
            </a: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fn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pattern =&gt; expression</a:t>
            </a:r>
          </a:p>
          <a:p>
            <a:r>
              <a:rPr lang="en-US" sz="1800" dirty="0" smtClean="0"/>
              <a:t>An expression that creates a new function with no name.</a:t>
            </a:r>
          </a:p>
          <a:p>
            <a:r>
              <a:rPr lang="en-US" sz="1800" dirty="0" smtClean="0"/>
              <a:t>Usually used as an argument to a higher-order function.</a:t>
            </a:r>
          </a:p>
          <a:p>
            <a:r>
              <a:rPr lang="en-US" sz="1800" dirty="0" smtClean="0"/>
              <a:t>Almost equivalent to the following: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let fun </a:t>
            </a:r>
            <a:r>
              <a:rPr lang="en-US" sz="1800" dirty="0" smtClean="0">
                <a:latin typeface="Courier"/>
                <a:cs typeface="Courier"/>
              </a:rPr>
              <a:t>name pattern = expression 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in</a:t>
            </a:r>
            <a:r>
              <a:rPr lang="en-US" sz="1800" dirty="0" smtClean="0">
                <a:latin typeface="Courier"/>
                <a:cs typeface="Courier"/>
              </a:rPr>
              <a:t> name 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end</a:t>
            </a:r>
          </a:p>
          <a:p>
            <a:r>
              <a:rPr lang="en-US" sz="1800" b="1" dirty="0" smtClean="0"/>
              <a:t>The difference is that anonymous functions cannot be recursive!!!</a:t>
            </a:r>
          </a:p>
        </p:txBody>
      </p:sp>
    </p:spTree>
    <p:extLst>
      <p:ext uri="{BB962C8B-B14F-4D97-AF65-F5344CB8AC3E}">
        <p14:creationId xmlns:p14="http://schemas.microsoft.com/office/powerpoint/2010/main" val="31440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/>
              <a:t>What's the difference between the following two bindings?</a:t>
            </a:r>
            <a:endParaRPr lang="en-US" sz="1800" b="1" dirty="0"/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name = </a:t>
            </a: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fn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pattern =&gt; expression;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fun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name pattern = expression;</a:t>
            </a:r>
          </a:p>
          <a:p>
            <a:endParaRPr lang="en-US" sz="1800" dirty="0" smtClean="0"/>
          </a:p>
          <a:p>
            <a:r>
              <a:rPr lang="en-US" sz="1800" dirty="0" smtClean="0"/>
              <a:t>Once again, the difference is recursion.</a:t>
            </a:r>
          </a:p>
          <a:p>
            <a:r>
              <a:rPr lang="en-US" sz="1800" dirty="0" smtClean="0"/>
              <a:t>However, excluding recursion, a 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fun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smtClean="0"/>
              <a:t>binding could just be syntactic sugar for a </a:t>
            </a: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smtClean="0"/>
              <a:t>binding and an anonymous function.</a:t>
            </a:r>
          </a:p>
          <a:p>
            <a:r>
              <a:rPr lang="en-US" sz="1800" dirty="0" smtClean="0"/>
              <a:t>This is because there are no recursive </a:t>
            </a: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val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smtClean="0"/>
              <a:t>bindings in SML.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6399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Unnecessary Function Wrapping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/>
              <a:t>What's the difference between the following two expressions?</a:t>
            </a:r>
          </a:p>
          <a:p>
            <a:pPr marL="0" indent="0" algn="ctr"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 marL="0" indent="0" algn="ctr">
              <a:buNone/>
            </a:pPr>
            <a:r>
              <a:rPr lang="en-US" sz="1800" dirty="0" smtClean="0">
                <a:latin typeface="Courier"/>
                <a:cs typeface="Courier"/>
              </a:rPr>
              <a:t>(</a:t>
            </a:r>
            <a:r>
              <a:rPr lang="en-US" sz="1800" b="1" dirty="0" err="1" smtClean="0">
                <a:solidFill>
                  <a:srgbClr val="0000FF"/>
                </a:solidFill>
                <a:latin typeface="Courier"/>
                <a:cs typeface="Courier"/>
              </a:rPr>
              <a:t>fn</a:t>
            </a:r>
            <a:r>
              <a:rPr lang="en-US" sz="18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xs</a:t>
            </a:r>
            <a:r>
              <a:rPr lang="en-US" sz="1800" dirty="0" smtClean="0">
                <a:latin typeface="Courier"/>
                <a:cs typeface="Courier"/>
              </a:rPr>
              <a:t> =&gt; </a:t>
            </a:r>
            <a:r>
              <a:rPr lang="en-US" sz="1800" dirty="0" err="1" smtClean="0">
                <a:latin typeface="Courier"/>
                <a:cs typeface="Courier"/>
              </a:rPr>
              <a:t>tl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xs</a:t>
            </a:r>
            <a:r>
              <a:rPr lang="en-US" sz="1800" dirty="0" smtClean="0">
                <a:latin typeface="Courier"/>
                <a:cs typeface="Courier"/>
              </a:rPr>
              <a:t>)		</a:t>
            </a:r>
            <a:r>
              <a:rPr lang="en-US" sz="1800" dirty="0" smtClean="0">
                <a:cs typeface="Courier"/>
              </a:rPr>
              <a:t>	vs. </a:t>
            </a:r>
            <a:r>
              <a:rPr lang="en-US" sz="1800" dirty="0" smtClean="0">
                <a:latin typeface="Courier"/>
                <a:cs typeface="Courier"/>
              </a:rPr>
              <a:t>		</a:t>
            </a:r>
            <a:r>
              <a:rPr lang="en-US" sz="1800" dirty="0" err="1">
                <a:latin typeface="Courier"/>
                <a:cs typeface="Courier"/>
              </a:rPr>
              <a:t>t</a:t>
            </a:r>
            <a:r>
              <a:rPr lang="en-US" sz="1800" dirty="0" err="1" smtClean="0">
                <a:latin typeface="Courier"/>
                <a:cs typeface="Courier"/>
              </a:rPr>
              <a:t>l</a:t>
            </a:r>
            <a:endParaRPr lang="en-US" sz="1800" dirty="0">
              <a:latin typeface="Courier"/>
              <a:cs typeface="Courier"/>
            </a:endParaRPr>
          </a:p>
          <a:p>
            <a:pPr marL="0" indent="0" algn="ctr">
              <a:buNone/>
            </a:pPr>
            <a:endParaRPr lang="en-US" sz="1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b="1" dirty="0" smtClean="0"/>
              <a:t>Let’s look at another example we’re familiar with</a:t>
            </a:r>
            <a:r>
              <a:rPr lang="mr-IN" sz="1800" b="1" dirty="0" smtClean="0"/>
              <a:t>…</a:t>
            </a:r>
            <a:endParaRPr lang="en-US" sz="1800" b="1" dirty="0" smtClean="0"/>
          </a:p>
          <a:p>
            <a:pPr marL="0" indent="0">
              <a:buNone/>
            </a:pPr>
            <a:endParaRPr lang="en-US" sz="1800" b="1" dirty="0" smtClean="0"/>
          </a:p>
          <a:p>
            <a:pPr marL="0" indent="0" algn="ctr">
              <a:buNone/>
            </a:pPr>
            <a:r>
              <a:rPr lang="en-US" sz="1800" dirty="0" smtClean="0">
                <a:latin typeface="Courier"/>
                <a:cs typeface="Courier"/>
              </a:rPr>
              <a:t>(</a:t>
            </a:r>
            <a:r>
              <a:rPr lang="en-US" sz="1800" b="1" dirty="0" smtClean="0">
                <a:solidFill>
                  <a:srgbClr val="0000FF"/>
                </a:solidFill>
                <a:latin typeface="Courier"/>
                <a:cs typeface="Courier"/>
              </a:rPr>
              <a:t>if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ex </a:t>
            </a:r>
            <a:r>
              <a:rPr lang="en-US" sz="1800" b="1" dirty="0">
                <a:solidFill>
                  <a:srgbClr val="0000FF"/>
                </a:solidFill>
                <a:latin typeface="Courier"/>
                <a:cs typeface="Courier"/>
              </a:rPr>
              <a:t>then</a:t>
            </a:r>
            <a:r>
              <a:rPr lang="en-US" sz="180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true </a:t>
            </a:r>
            <a:r>
              <a:rPr lang="en-US" sz="1800" b="1" dirty="0">
                <a:solidFill>
                  <a:srgbClr val="0000FF"/>
                </a:solidFill>
                <a:latin typeface="Courier"/>
                <a:cs typeface="Courier"/>
              </a:rPr>
              <a:t>else</a:t>
            </a:r>
            <a:r>
              <a:rPr lang="en-US" sz="180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false) 		</a:t>
            </a:r>
            <a:r>
              <a:rPr lang="en-US" sz="1800" dirty="0">
                <a:cs typeface="Courier"/>
              </a:rPr>
              <a:t>vs.</a:t>
            </a:r>
            <a:r>
              <a:rPr lang="en-US" sz="1800" dirty="0">
                <a:latin typeface="Courier"/>
                <a:cs typeface="Courier"/>
              </a:rPr>
              <a:t> 		ex</a:t>
            </a:r>
          </a:p>
          <a:p>
            <a:pPr>
              <a:buFont typeface="Arial" charset="0"/>
              <a:buChar char="•"/>
            </a:pPr>
            <a:endParaRPr lang="en-US" sz="1800" dirty="0" smtClean="0"/>
          </a:p>
          <a:p>
            <a:r>
              <a:rPr lang="en-US" sz="1800" dirty="0" smtClean="0"/>
              <a:t>Other than style, these two expressions result in the exact same thing.</a:t>
            </a:r>
          </a:p>
          <a:p>
            <a:r>
              <a:rPr lang="en-US" sz="1800" dirty="0" smtClean="0"/>
              <a:t>However, one creates an unnecessary function to wrap </a:t>
            </a:r>
            <a:r>
              <a:rPr lang="en-US" sz="1800" dirty="0" err="1" smtClean="0">
                <a:latin typeface="Courier"/>
                <a:cs typeface="Courier"/>
              </a:rPr>
              <a:t>tl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Style points, blah blah</a:t>
            </a:r>
            <a:r>
              <a:rPr lang="mr-IN" sz="1800" dirty="0" smtClean="0"/>
              <a:t>…</a:t>
            </a:r>
            <a:r>
              <a:rPr lang="en-US" sz="1800" dirty="0" smtClean="0"/>
              <a:t> do it because it’s nice, not for the points </a:t>
            </a:r>
            <a:r>
              <a:rPr lang="en-US" sz="1800" dirty="0" smtClean="0">
                <a:sym typeface="Wingdings"/>
              </a:rPr>
              <a:t>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04828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A function that returns a function or takes a function as an argument.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 smtClean="0"/>
              <a:t>Two Canonical Examples</a:t>
            </a:r>
            <a:endParaRPr lang="en-US" sz="1800" dirty="0" smtClean="0"/>
          </a:p>
          <a:p>
            <a:r>
              <a:rPr lang="en-US" sz="1800" dirty="0" smtClean="0">
                <a:latin typeface="Courier"/>
                <a:cs typeface="Courier"/>
              </a:rPr>
              <a:t>map : ('a -&gt; 'b) * 'a list -&gt; 'b list</a:t>
            </a:r>
          </a:p>
          <a:p>
            <a:pPr lvl="1"/>
            <a:r>
              <a:rPr lang="en-US" sz="1800" dirty="0" smtClean="0"/>
              <a:t>Applies a function to every element of a list and return a list </a:t>
            </a:r>
            <a:r>
              <a:rPr lang="en-US" sz="1800" dirty="0"/>
              <a:t>of the resulting </a:t>
            </a:r>
            <a:r>
              <a:rPr lang="en-US" sz="1800" dirty="0" smtClean="0"/>
              <a:t>values.</a:t>
            </a:r>
          </a:p>
          <a:p>
            <a:pPr lvl="1"/>
            <a:r>
              <a:rPr lang="en-US" sz="1800" dirty="0" smtClean="0"/>
              <a:t>Example: </a:t>
            </a:r>
            <a:r>
              <a:rPr lang="en-US" sz="1800" dirty="0" smtClean="0">
                <a:latin typeface="Courier"/>
                <a:cs typeface="Courier"/>
              </a:rPr>
              <a:t>map (</a:t>
            </a:r>
            <a:r>
              <a:rPr lang="en-US" sz="1800" dirty="0" err="1" smtClean="0">
                <a:latin typeface="Courier"/>
                <a:cs typeface="Courier"/>
              </a:rPr>
              <a:t>fn</a:t>
            </a:r>
            <a:r>
              <a:rPr lang="en-US" sz="1800" dirty="0" smtClean="0">
                <a:latin typeface="Courier"/>
                <a:cs typeface="Courier"/>
              </a:rPr>
              <a:t> x =&gt; x*3, [1,2,3]) === [3,6,9]</a:t>
            </a:r>
          </a:p>
          <a:p>
            <a:r>
              <a:rPr lang="en-US" sz="1800" dirty="0" smtClean="0">
                <a:latin typeface="Courier"/>
                <a:cs typeface="Courier"/>
              </a:rPr>
              <a:t>filter : ('a -&gt; </a:t>
            </a:r>
            <a:r>
              <a:rPr lang="en-US" sz="1800" dirty="0" err="1" smtClean="0">
                <a:latin typeface="Courier"/>
                <a:cs typeface="Courier"/>
              </a:rPr>
              <a:t>bool</a:t>
            </a:r>
            <a:r>
              <a:rPr lang="en-US" sz="1800" dirty="0" smtClean="0">
                <a:latin typeface="Courier"/>
                <a:cs typeface="Courier"/>
              </a:rPr>
              <a:t>) * 'a list -&gt; 'a list</a:t>
            </a:r>
          </a:p>
          <a:p>
            <a:pPr lvl="1"/>
            <a:r>
              <a:rPr lang="en-US" sz="1800" dirty="0" smtClean="0"/>
              <a:t>Returns the list of elements from the original list that, when a predicate function is applied, result in true.</a:t>
            </a:r>
          </a:p>
          <a:p>
            <a:pPr lvl="1"/>
            <a:r>
              <a:rPr lang="en-US" sz="1800" dirty="0" smtClean="0"/>
              <a:t>Example: </a:t>
            </a:r>
            <a:r>
              <a:rPr lang="en-US" sz="1800" dirty="0" smtClean="0">
                <a:latin typeface="Courier"/>
                <a:cs typeface="Courier"/>
              </a:rPr>
              <a:t>filter (</a:t>
            </a:r>
            <a:r>
              <a:rPr lang="en-US" sz="1800" dirty="0" err="1" smtClean="0">
                <a:latin typeface="Courier"/>
                <a:cs typeface="Courier"/>
              </a:rPr>
              <a:t>fn</a:t>
            </a:r>
            <a:r>
              <a:rPr lang="en-US" sz="1800" dirty="0" smtClean="0">
                <a:latin typeface="Courier"/>
                <a:cs typeface="Courier"/>
              </a:rPr>
              <a:t> x =&gt; x&gt;2, [~5,3,2,5]) === [3,5]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6600"/>
                </a:solidFill>
              </a:rPr>
              <a:t>Note: </a:t>
            </a:r>
            <a:r>
              <a:rPr lang="en-US" sz="1800" dirty="0" err="1" smtClean="0"/>
              <a:t>List.map</a:t>
            </a:r>
            <a:r>
              <a:rPr lang="en-US" sz="1800" dirty="0" smtClean="0"/>
              <a:t> and </a:t>
            </a:r>
            <a:r>
              <a:rPr lang="en-US" sz="1800" dirty="0" err="1" smtClean="0"/>
              <a:t>List.filter</a:t>
            </a:r>
            <a:r>
              <a:rPr lang="en-US" sz="1800" dirty="0" smtClean="0"/>
              <a:t> are similarly defined in SML but use currying. We'll cover these later in the course.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0255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Broader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Functions are Awesome!</a:t>
            </a:r>
          </a:p>
          <a:p>
            <a:r>
              <a:rPr lang="en-US" sz="1800" dirty="0" smtClean="0"/>
              <a:t>SML functions can be passed around like any other value.</a:t>
            </a:r>
          </a:p>
          <a:p>
            <a:r>
              <a:rPr lang="en-US" sz="1800" dirty="0" smtClean="0"/>
              <a:t>They can be passed as function arguments, returned, and</a:t>
            </a:r>
            <a:r>
              <a:rPr lang="en-US" sz="1800" dirty="0"/>
              <a:t> </a:t>
            </a:r>
            <a:r>
              <a:rPr lang="en-US" sz="1800" dirty="0" smtClean="0"/>
              <a:t>even stored in data structures or variables.</a:t>
            </a:r>
          </a:p>
          <a:p>
            <a:r>
              <a:rPr lang="en-US" sz="1800" dirty="0" smtClean="0"/>
              <a:t>Functions like </a:t>
            </a:r>
            <a:r>
              <a:rPr lang="en-US" sz="1800" dirty="0" smtClean="0">
                <a:latin typeface="Courier"/>
                <a:cs typeface="Courier"/>
              </a:rPr>
              <a:t>map</a:t>
            </a:r>
            <a:r>
              <a:rPr lang="en-US" sz="1800" dirty="0" smtClean="0"/>
              <a:t> are very pervasive in functional languages.</a:t>
            </a:r>
          </a:p>
          <a:p>
            <a:pPr lvl="1"/>
            <a:r>
              <a:rPr lang="en-US" sz="1800" dirty="0" smtClean="0"/>
              <a:t>A function like </a:t>
            </a:r>
            <a:r>
              <a:rPr lang="en-US" sz="1800" dirty="0" smtClean="0">
                <a:latin typeface="Courier"/>
                <a:cs typeface="Courier"/>
              </a:rPr>
              <a:t>map</a:t>
            </a:r>
            <a:r>
              <a:rPr lang="en-US" sz="1800" dirty="0" smtClean="0"/>
              <a:t> can even be written for other data</a:t>
            </a:r>
            <a:r>
              <a:rPr lang="en-US" sz="1800" dirty="0"/>
              <a:t> </a:t>
            </a:r>
            <a:r>
              <a:rPr lang="en-US" sz="1800" dirty="0" smtClean="0"/>
              <a:t>structures such as trees.</a:t>
            </a:r>
          </a:p>
        </p:txBody>
      </p:sp>
    </p:spTree>
    <p:extLst>
      <p:ext uri="{BB962C8B-B14F-4D97-AF65-F5344CB8AC3E}">
        <p14:creationId xmlns:p14="http://schemas.microsoft.com/office/powerpoint/2010/main" val="3512562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</TotalTime>
  <Words>328</Words>
  <Application>Microsoft Office PowerPoint</Application>
  <PresentationFormat>On-screen Show (4:3)</PresentationFormat>
  <Paragraphs>73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CSE 341 Section 3</vt:lpstr>
      <vt:lpstr>Agenda</vt:lpstr>
      <vt:lpstr>Standard Basis Documentation</vt:lpstr>
      <vt:lpstr>Anonymous Functions</vt:lpstr>
      <vt:lpstr>Anonymous Functions</vt:lpstr>
      <vt:lpstr>Unnecessary Function Wrapping</vt:lpstr>
      <vt:lpstr>Higher-Order Functions</vt:lpstr>
      <vt:lpstr>Broader Idea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CSE341 – Section 3 Standard-Library Docs, Unnecessary Function Wrapping, Map,  &amp; More</dc:title>
  <dc:creator>Candice Adams</dc:creator>
  <cp:lastModifiedBy>cse</cp:lastModifiedBy>
  <cp:revision>32</cp:revision>
  <dcterms:created xsi:type="dcterms:W3CDTF">2013-04-17T08:27:09Z</dcterms:created>
  <dcterms:modified xsi:type="dcterms:W3CDTF">2017-04-14T15:46:16Z</dcterms:modified>
</cp:coreProperties>
</file>